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43D1F5-75B1-4CBA-836C-F8E7D3438E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FB58B6-4812-4200-903F-441A7EBEAF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FAD495-73C5-4CEE-A42E-A4C20716F8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849373-779F-40D1-BA9E-D136E8BAEE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B9910C-65A8-430F-873D-1250FFE83E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56085D-15C6-43E2-879D-955FDB0C73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C2FB03-DA03-436D-B932-B4BB3BB4FB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386F64-0C8A-4DB1-B73E-997AF3C8D8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49D6F0-AE68-4355-BE61-AD496575F8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C4766D-C224-4468-BB20-69AC49A4ED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B5119E-3F5C-4E48-B4FB-02808E01BB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4407102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《互联网+公园智慧景区公园智能化解决方案》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互联网+背景下的智慧景区概述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公园智慧化现状与需求分析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互联网+公园智慧景区解决方案设计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关键技术支撑与创新能力展示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实施路径、时间节点安排及资源保障措施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效果评估、持续改进方向探讨及未来展望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互联网+背景下的智慧景区概述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3535"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19203"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94280"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19203"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94280"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35501"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3193289"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9" name="Connector 9"/>
          <p:cNvCxnSpPr/>
          <p:nvPr/>
        </p:nvCxnSpPr>
        <p:spPr>
          <a:xfrm>
            <a:off x="6280493" y="4611821"/>
            <a:ext cx="1529462" cy="0"/>
          </a:xfrm>
          <a:prstGeom prst="line">
            <a:avLst/>
          </a:prstGeom>
          <a:ln w="66675">
            <a:solidFill>
              <a:schemeClr val="accent2"/>
            </a:solidFill>
            <a:prstDash val="solid"/>
            <a:headEnd type="triangle"/>
            <a:tailEnd type="none"/>
          </a:ln>
        </p:spPr>
        <p:style>
          <a:lnRef idx="0">
            <a:schemeClr val="accent2"/>
          </a:lnRef>
          <a:fillRef idx="1">
            <a:schemeClr val="accent2"/>
          </a:fillRef>
          <a:effectRef idx="0">
            <a:schemeClr val="accent2"/>
          </a:effectRef>
          <a:fontRef idx="minor">
            <a:schemeClr val="lt1"/>
          </a:fontRef>
        </p:style>
      </p:cxnSp>
      <p:cxnSp>
        <p:nvCxnSpPr>
          <p:cNvPr id="10" name="Connector 10"/>
          <p:cNvCxnSpPr/>
          <p:nvPr/>
        </p:nvCxnSpPr>
        <p:spPr>
          <a:xfrm>
            <a:off x="6264887"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1" name="Connector 11"/>
          <p:cNvCxnSpPr/>
          <p:nvPr/>
        </p:nvCxnSpPr>
        <p:spPr>
          <a:xfrm>
            <a:off x="3193289" y="4674248"/>
            <a:ext cx="1529462" cy="0"/>
          </a:xfrm>
          <a:prstGeom prst="line">
            <a:avLst/>
          </a:prstGeom>
          <a:ln w="66675">
            <a:solidFill>
              <a:schemeClr val="accent2"/>
            </a:solidFill>
            <a:prstDash val="solid"/>
            <a:headEnd type="triangle"/>
            <a:tailEnd type="none"/>
          </a:ln>
        </p:spPr>
        <p:style>
          <a:lnRef idx="0">
            <a:schemeClr val="accent2"/>
          </a:lnRef>
          <a:fillRef idx="1">
            <a:schemeClr val="accent2"/>
          </a:fillRef>
          <a:effectRef idx="0">
            <a:schemeClr val="accent2"/>
          </a:effectRef>
          <a:fontRef idx="minor">
            <a:schemeClr val="lt1"/>
          </a:fontRef>
        </p:style>
      </p:cxnSp>
      <p:sp>
        <p:nvSpPr>
          <p:cNvPr id="12" name="Freeform 12"/>
          <p:cNvSpPr/>
          <p:nvPr/>
        </p:nvSpPr>
        <p:spPr>
          <a:xfrm>
            <a:off x="2281268" y="1670945"/>
            <a:ext cx="499416" cy="499416"/>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256884" y="4393326"/>
            <a:ext cx="436989" cy="436989"/>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3235" y="4268472"/>
            <a:ext cx="561843" cy="561843"/>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292252" y="1694356"/>
            <a:ext cx="483810" cy="48381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8348389" y="4393326"/>
            <a:ext cx="421382" cy="421382"/>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296013" y="1936260"/>
            <a:ext cx="1529462"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8" name="Connector 18"/>
          <p:cNvCxnSpPr/>
          <p:nvPr/>
        </p:nvCxnSpPr>
        <p:spPr>
          <a:xfrm flipH="1">
            <a:off x="10981062" y="2210833"/>
            <a:ext cx="0" cy="2184946"/>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19" name="Connector 19"/>
          <p:cNvCxnSpPr/>
          <p:nvPr/>
        </p:nvCxnSpPr>
        <p:spPr>
          <a:xfrm flipH="1">
            <a:off x="9326745" y="4692789"/>
            <a:ext cx="1701137" cy="0"/>
          </a:xfrm>
          <a:prstGeom prst="line">
            <a:avLst/>
          </a:prstGeom>
          <a:ln w="66675">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sp>
        <p:nvSpPr>
          <p:cNvPr id="20" name="TextBox 20"/>
          <p:cNvSpPr txBox="1"/>
          <p:nvPr/>
        </p:nvSpPr>
        <p:spPr>
          <a:xfrm>
            <a:off x="1134187"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互联网+时代，各行业间界限逐渐模糊，跨界融合成为常态。</a:t>
            </a:r>
          </a:p>
        </p:txBody>
      </p:sp>
      <p:sp>
        <p:nvSpPr>
          <p:cNvPr id="21" name="Freeform 21"/>
          <p:cNvSpPr/>
          <p:nvPr/>
        </p:nvSpPr>
        <p:spPr>
          <a:xfrm>
            <a:off x="8345068" y="1722248"/>
            <a:ext cx="428024" cy="428024"/>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互联网+时代特点</a:t>
              </a:r>
            </a:p>
          </p:txBody>
        </p:sp>
      </p:grpSp>
      <p:sp>
        <p:nvSpPr>
          <p:cNvPr id="44" name="TextBox 44"/>
          <p:cNvSpPr txBox="1"/>
          <p:nvPr/>
        </p:nvSpPr>
        <p:spPr>
          <a:xfrm>
            <a:off x="1177983" y="2709488"/>
            <a:ext cx="2750859" cy="3810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跨界融合</a:t>
            </a:r>
          </a:p>
        </p:txBody>
      </p:sp>
      <p:sp>
        <p:nvSpPr>
          <p:cNvPr id="45" name="TextBox 45"/>
          <p:cNvSpPr txBox="1"/>
          <p:nvPr/>
        </p:nvSpPr>
        <p:spPr>
          <a:xfrm>
            <a:off x="4114932"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以技术创新为引擎，推动产业转型升级。</a:t>
            </a:r>
          </a:p>
        </p:txBody>
      </p:sp>
      <p:sp>
        <p:nvSpPr>
          <p:cNvPr id="46" name="TextBox 46"/>
          <p:cNvSpPr txBox="1"/>
          <p:nvPr/>
        </p:nvSpPr>
        <p:spPr>
          <a:xfrm>
            <a:off x="4158727"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创新驱动</a:t>
            </a:r>
          </a:p>
        </p:txBody>
      </p:sp>
      <p:sp>
        <p:nvSpPr>
          <p:cNvPr id="47" name="TextBox 47"/>
          <p:cNvSpPr txBox="1"/>
          <p:nvPr/>
        </p:nvSpPr>
        <p:spPr>
          <a:xfrm>
            <a:off x="7139855"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打破原有社会结构、经济结构、文化结构等，构建新的社会形态。</a:t>
            </a:r>
          </a:p>
        </p:txBody>
      </p:sp>
      <p:sp>
        <p:nvSpPr>
          <p:cNvPr id="48" name="TextBox 48"/>
          <p:cNvSpPr txBox="1"/>
          <p:nvPr/>
        </p:nvSpPr>
        <p:spPr>
          <a:xfrm>
            <a:off x="7183651"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重塑结构</a:t>
            </a:r>
          </a:p>
        </p:txBody>
      </p:sp>
      <p:sp>
        <p:nvSpPr>
          <p:cNvPr id="49" name="TextBox 49"/>
          <p:cNvSpPr txBox="1"/>
          <p:nvPr/>
        </p:nvSpPr>
        <p:spPr>
          <a:xfrm>
            <a:off x="7139855"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以人为本，关注用户需求与体验。</a:t>
            </a:r>
          </a:p>
        </p:txBody>
      </p:sp>
      <p:sp>
        <p:nvSpPr>
          <p:cNvPr id="50" name="TextBox 50"/>
          <p:cNvSpPr txBox="1"/>
          <p:nvPr/>
        </p:nvSpPr>
        <p:spPr>
          <a:xfrm>
            <a:off x="7183651"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尊重人性</a:t>
            </a:r>
          </a:p>
        </p:txBody>
      </p:sp>
      <p:sp>
        <p:nvSpPr>
          <p:cNvPr id="51" name="TextBox 51"/>
          <p:cNvSpPr txBox="1"/>
          <p:nvPr/>
        </p:nvSpPr>
        <p:spPr>
          <a:xfrm>
            <a:off x="4114932"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倡导开放、共享的理念，构建良好的生态环境。</a:t>
            </a:r>
          </a:p>
        </p:txBody>
      </p:sp>
      <p:sp>
        <p:nvSpPr>
          <p:cNvPr id="52" name="TextBox 52"/>
          <p:cNvSpPr txBox="1"/>
          <p:nvPr/>
        </p:nvSpPr>
        <p:spPr>
          <a:xfrm>
            <a:off x="4158727"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开放生态</a:t>
            </a:r>
          </a:p>
        </p:txBody>
      </p:sp>
      <p:sp>
        <p:nvSpPr>
          <p:cNvPr id="53" name="TextBox 53"/>
          <p:cNvSpPr txBox="1"/>
          <p:nvPr/>
        </p:nvSpPr>
        <p:spPr>
          <a:xfrm>
            <a:off x="1056153"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借助互联网技术，实现万物互联，构建智能化社会。</a:t>
            </a:r>
          </a:p>
        </p:txBody>
      </p:sp>
      <p:sp>
        <p:nvSpPr>
          <p:cNvPr id="54" name="TextBox 54"/>
          <p:cNvSpPr txBox="1"/>
          <p:nvPr/>
        </p:nvSpPr>
        <p:spPr>
          <a:xfrm>
            <a:off x="1099949"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连接一切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智慧景区指通过运用云计算、物联网、大数据、人工智能等新一代信息技术，对景区进行全方位、智能化的改造升级，实现景区服务、管理和营销的智慧化。</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根据游客需求提供个性化服务，如定制旅游线路、智能导游等。</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借助大数据等技术手段，对景区资源进行精细化管理，提高运营效率。</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运用人工智能技术，为景区管理提供智能化决策支持。</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通过社交媒体、短视频等多元化渠道进行营销推广，提高景区知名度。</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个性化服务</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智能化决策</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多元化营销</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精细化管理</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智慧景区定义及发展趋势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349" r="18349"/>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公园智慧化意义与价值</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通过智能化服务设施，为游客提供更加便捷、舒适的服务体验。</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借助信息化手段，实现公园资源的优化配置和高效利用，降低运营成本。</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运用物联网、大数据等技术手段，加强公园安全管理，保障游客安全。</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通过智能化手段推动公园的绿色发展，实现生态保护和可持续发展的目标。</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提升游客体验</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提高运营效率</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加强安全管理</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推动绿色发展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公园智慧化现状与需求分析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6344" r="2634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技术应用水平</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国内公园在智慧化技术应用方面相对滞后，主要集中在基础信息化和数字化管理，而国外公园则更加注重智能化和个性化服务。</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游客体验</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国内公园在游客体验方面仍有较大提升空间，如导览系统、互动体验等方面的智能化程度较低，而国外公园则通过先进的技术手段提供更加便捷、个性化的游客服务。</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数据管理与分析</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国内公园在数据管理和分析方面相对薄弱，缺乏统一的数据标准和共享机制，而国外公园则通过大数据分析和挖掘为管理决策提供更加科学的依据。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国内外公园智慧化现状对比</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游客对公园的需求呈现多样化、个性化的特点，包括导览、娱乐、互动、教育等多个方面。</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游客需求</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游客在公园内的行为具有时空分布不均、流动性强等特点，需要智能化的管理和服务手段来满足其需求。</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行为特点</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通过对游客行为和需求的数据进行分析和挖掘，可以更加准确地了解游客的需求和行为特点，为公园的智能化改造提供科学依据。</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数据分析</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游客需求洞察与行为分析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公园管理方痛点及挑战</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管理效率</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传统的管理方式效率低下，无法实现资源的优化配置和高效利用。</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安全保障</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公园内存在安全隐患和突发事件风险，需要智能化的监控和预警系统来保障游客安全。</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游客服务</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游客服务质量参差不齐，无法满足游客日益增长的个性化需求。</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数据整合</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公园内各部门数据整合困难，无法实现数据的共享和有效利用。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互联网+公园智慧景区解决方案设计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先进性</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采用先进的设计理念和技术手段，确保系统在未来一段时间内保持领先地位。</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实用性</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注重系统的实用性和易用性，确保各项功能符合实际需求，方便用户使用。</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可靠性</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确保系统稳定可靠，能够长时间运行且易于维护。</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安全性</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加强系统安全防护，保障数据和信息安全。</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整体架构设计思路及原则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42" r="254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选用高精度传感器，对公园内的温度、湿度、PM2.5等环境参数进行实时监测。</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环境监测设备</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视频监控设备</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人流统计设备</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互动体验设备</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采用高清摄像头，实现公园内重要区域的全覆盖监控。</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通过红外线或视频分析技术，对公园内的人流量进行实时监测和统计。</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引入AR、VR等先进技术，为游客提供沉浸式的互动体验。</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前端感知设备选型与布局规划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https://d.book118.com/428044071022006037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2024-09-16T20:36:10.361</cp:lastPrinted>
  <dcterms:created xsi:type="dcterms:W3CDTF">2024-09-16T12:36:10Z</dcterms:created>
  <dcterms:modified xsi:type="dcterms:W3CDTF">2024-09-16T12:36:12Z</dcterms:modified>
</cp:coreProperties>
</file>