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DAA9E11-C8B8-4E22-BB46-0E135D6F82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01C78D9-E951-412D-B192-135B891DB5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812A0D7-E5C5-4A29-9893-244E869205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B45B4D7-437A-44E6-A2F1-A6AD4467F3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57E30DD-F8B6-42F3-B296-028B130CA3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1BFB501-BDE7-4758-B03B-1814FDA319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AD61F7F-69AB-4EAA-9588-E8C0F76ED7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4F61A75-35F0-49EA-BDD2-3411739E93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0C5B28F-6E5D-407B-8BC5-C788354741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0E2E92F-C8CC-417F-9F96-DEF460E479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FD0D324-5CA0-49B2-B3E3-19D102AD01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png" /><Relationship Id="rId3" Type="http://schemas.openxmlformats.org/officeDocument/2006/relationships/image" Target="../media/image12.jpeg" /><Relationship Id="rId4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png" /><Relationship Id="rId3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280460150450060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42747" y="1226293"/>
            <a:ext cx="9106507" cy="1906231"/>
          </a:xfrm>
          <a:prstGeom prst="rect">
            <a:avLst/>
          </a:prstGeom>
        </p:spPr>
        <p:txBody>
          <a:bodyPr vert="horz" wrap="square" lIns="85725" tIns="85725" rIns="47625" bIns="857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内科疾病的淋巴细胞检查结果解读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2739291" y="3540703"/>
            <a:ext cx="6713418" cy="489827"/>
            <a:chOff x="2739291" y="3540703"/>
            <a:chExt cx="6713418" cy="489827"/>
          </a:xfrm>
        </p:grpSpPr>
        <p:sp>
          <p:nvSpPr>
            <p:cNvPr id="4" name="AutoShape 4"/>
            <p:cNvSpPr/>
            <p:nvPr/>
          </p:nvSpPr>
          <p:spPr>
            <a:xfrm>
              <a:off x="2739291" y="3540703"/>
              <a:ext cx="3401434" cy="489827"/>
            </a:xfrm>
            <a:prstGeom prst="rect">
              <a:avLst/>
            </a:prstGeom>
          </p:spPr>
          <p:txBody>
            <a:bodyPr vert="horz" wrap="square" lIns="85725" tIns="85725" rIns="47625" bIns="85725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375"/>
                </a:spcBef>
                <a:defRPr/>
              </a:pPr>
              <a:r>
                <a:rPr lang="en-US" sz="2025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汇报人：XX</a:t>
              </a:r>
              <a:endParaRPr lang="en-US" sz="1100"/>
            </a:p>
          </p:txBody>
        </p:sp>
        <p:sp>
          <p:nvSpPr>
            <p:cNvPr id="5" name="AutoShape 5"/>
            <p:cNvSpPr/>
            <p:nvPr/>
          </p:nvSpPr>
          <p:spPr>
            <a:xfrm>
              <a:off x="6140725" y="3540703"/>
              <a:ext cx="3311984" cy="489827"/>
            </a:xfrm>
            <a:prstGeom prst="rect">
              <a:avLst/>
            </a:prstGeom>
          </p:spPr>
          <p:txBody>
            <a:bodyPr vert="horz" wrap="square" lIns="85725" tIns="85725" rIns="47625" bIns="85725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375"/>
                </a:spcBef>
                <a:defRPr/>
              </a:pPr>
              <a:r>
                <a:rPr lang="en-US" sz="2025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2024-01-03</a:t>
              </a:r>
              <a:endParaRPr lang="en-US" sz="1100"/>
            </a:p>
          </p:txBody>
        </p:sp>
      </p:grp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59520" y="535260"/>
            <a:ext cx="10672960" cy="57691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35260"/>
            <a:ext cx="5567207" cy="6839712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6276259" y="861481"/>
            <a:ext cx="3746772" cy="597533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6083808" y="1823759"/>
            <a:ext cx="4638675" cy="44577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淋巴细胞检查概述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常见内科疾病与淋巴细胞关系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淋巴细胞检查结果异常表现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结合临床实际进行结果解读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治疗策略调整依据及建议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总结回顾与展望未来进展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淋巴细胞检查概述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淋巴细胞是一类具有免疫识别功能的白细胞，主要参与机体的特异性免疫应答。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淋巴细胞定义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淋巴细胞通过识别抗原、产生抗体和细胞毒性作用等方式，参与机体的免疫防御、免疫自稳和免疫监视。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淋巴细胞功能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淋巴细胞定义与功能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52605" y="2972012"/>
            <a:ext cx="2353053" cy="1956378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采用自动化血液分析仪或显微镜计数法，对血液中淋巴细胞数量进行测定。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8684852" y="1462164"/>
            <a:ext cx="2382848" cy="1991137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通过流式细胞术或显微镜观察，对淋巴细胞进行分类，包括T细胞、B细胞、NK细胞等。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8684852" y="4394429"/>
            <a:ext cx="2382848" cy="1962565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采用免疫学方法，如酶联免疫吸附试验（ELISA）、放射免疫测定（RIA）等，对淋巴细胞产生的抗体或细胞因子进行检测。</a:t>
            </a:r>
            <a:endParaRPr lang="en-US" sz="1100"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alphaModFix amt="75000"/>
          </a:blip>
          <a:srcRect l="31868" t="13068" r="31502" b="30114"/>
          <a:stretch>
            <a:fillRect/>
          </a:stretch>
        </p:blipFill>
        <p:spPr>
          <a:xfrm>
            <a:off x="4217947" y="1384382"/>
            <a:ext cx="3545264" cy="5454568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29536" r="29536"/>
          <a:stretch>
            <a:fillRect/>
          </a:stretch>
        </p:blipFill>
        <p:spPr>
          <a:xfrm>
            <a:off x="4495323" y="1838813"/>
            <a:ext cx="2952950" cy="4810026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3239789" y="3141586"/>
            <a:ext cx="1463040" cy="1463040"/>
            <a:chOff x="3239789" y="3141586"/>
            <a:chExt cx="1463040" cy="1463040"/>
          </a:xfrm>
        </p:grpSpPr>
        <p:sp>
          <p:nvSpPr>
            <p:cNvPr id="8" name="AutoShape 8"/>
            <p:cNvSpPr/>
            <p:nvPr/>
          </p:nvSpPr>
          <p:spPr>
            <a:xfrm>
              <a:off x="3239789" y="3141586"/>
              <a:ext cx="1463040" cy="146304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612771" y="3559447"/>
            <a:ext cx="702092" cy="584684"/>
            <a:chOff x="3612771" y="3559447"/>
            <a:chExt cx="702092" cy="584684"/>
          </a:xfrm>
        </p:grpSpPr>
        <p:sp>
          <p:nvSpPr>
            <p:cNvPr id="10" name="Freeform 10"/>
            <p:cNvSpPr/>
            <p:nvPr/>
          </p:nvSpPr>
          <p:spPr>
            <a:xfrm>
              <a:off x="3612771" y="4122895"/>
              <a:ext cx="702092" cy="21236"/>
            </a:xfrm>
            <a:custGeom>
              <a:rect l="l" t="t" r="r" b="b"/>
              <a:pathLst>
                <a:path w="76" h="2">
                  <a:moveTo>
                    <a:pt x="2" y="2"/>
                  </a:moveTo>
                  <a:cubicBezTo>
                    <a:pt x="1" y="2"/>
                    <a:pt x="0" y="2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5" y="0"/>
                    <a:pt x="76" y="0"/>
                    <a:pt x="76" y="1"/>
                  </a:cubicBezTo>
                  <a:cubicBezTo>
                    <a:pt x="76" y="2"/>
                    <a:pt x="75" y="2"/>
                    <a:pt x="75" y="2"/>
                  </a:cubicBezTo>
                  <a:lnTo>
                    <a:pt x="2" y="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3702447" y="3690774"/>
              <a:ext cx="101383" cy="37274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3850662" y="3559447"/>
              <a:ext cx="101383" cy="504071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998877" y="3720392"/>
              <a:ext cx="101383" cy="34312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147092" y="3830623"/>
              <a:ext cx="101383" cy="23303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6924196" y="1127033"/>
            <a:ext cx="1463040" cy="1463040"/>
            <a:chOff x="6924196" y="1127033"/>
            <a:chExt cx="1463040" cy="1463040"/>
          </a:xfrm>
        </p:grpSpPr>
        <p:sp>
          <p:nvSpPr>
            <p:cNvPr id="16" name="Freeform 16"/>
            <p:cNvSpPr/>
            <p:nvPr/>
          </p:nvSpPr>
          <p:spPr>
            <a:xfrm>
              <a:off x="7364596" y="1565888"/>
              <a:ext cx="575749" cy="390208"/>
            </a:xfrm>
            <a:custGeom>
              <a:rect l="l" t="t" r="r" b="b"/>
              <a:pathLst>
                <a:path w="56" h="35">
                  <a:moveTo>
                    <a:pt x="52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3"/>
                    <a:pt x="2" y="35"/>
                    <a:pt x="4" y="35"/>
                  </a:cubicBezTo>
                  <a:cubicBezTo>
                    <a:pt x="52" y="35"/>
                    <a:pt x="52" y="35"/>
                    <a:pt x="52" y="35"/>
                  </a:cubicBezTo>
                  <a:cubicBezTo>
                    <a:pt x="54" y="35"/>
                    <a:pt x="56" y="33"/>
                    <a:pt x="56" y="31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2"/>
                    <a:pt x="54" y="0"/>
                    <a:pt x="52" y="0"/>
                  </a:cubicBezTo>
                  <a:close/>
                  <a:moveTo>
                    <a:pt x="49" y="27"/>
                  </a:moveTo>
                  <a:cubicBezTo>
                    <a:pt x="49" y="29"/>
                    <a:pt x="48" y="30"/>
                    <a:pt x="46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7" y="30"/>
                    <a:pt x="6" y="29"/>
                    <a:pt x="6" y="2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6"/>
                    <a:pt x="7" y="5"/>
                    <a:pt x="9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5"/>
                    <a:pt x="49" y="6"/>
                    <a:pt x="49" y="8"/>
                  </a:cubicBezTo>
                  <a:lnTo>
                    <a:pt x="49" y="27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7273763" y="1974818"/>
              <a:ext cx="748924" cy="211520"/>
            </a:xfrm>
            <a:custGeom>
              <a:rect l="l" t="t" r="r" b="b"/>
              <a:pathLst>
                <a:path w="73" h="19">
                  <a:moveTo>
                    <a:pt x="67" y="3"/>
                  </a:moveTo>
                  <a:cubicBezTo>
                    <a:pt x="66" y="1"/>
                    <a:pt x="65" y="0"/>
                    <a:pt x="63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8" y="0"/>
                    <a:pt x="7" y="2"/>
                    <a:pt x="7" y="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73" y="13"/>
                    <a:pt x="73" y="13"/>
                    <a:pt x="73" y="13"/>
                  </a:cubicBezTo>
                  <a:lnTo>
                    <a:pt x="67" y="3"/>
                  </a:lnTo>
                  <a:close/>
                  <a:moveTo>
                    <a:pt x="25" y="12"/>
                  </a:moveTo>
                  <a:cubicBezTo>
                    <a:pt x="27" y="9"/>
                    <a:pt x="27" y="9"/>
                    <a:pt x="2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8" y="12"/>
                    <a:pt x="48" y="12"/>
                    <a:pt x="48" y="12"/>
                  </a:cubicBezTo>
                  <a:lnTo>
                    <a:pt x="25" y="12"/>
                  </a:lnTo>
                  <a:close/>
                  <a:moveTo>
                    <a:pt x="62" y="7"/>
                  </a:moveTo>
                  <a:cubicBezTo>
                    <a:pt x="12" y="7"/>
                    <a:pt x="12" y="7"/>
                    <a:pt x="12" y="7"/>
                  </a:cubicBezTo>
                  <a:cubicBezTo>
                    <a:pt x="9" y="7"/>
                    <a:pt x="9" y="6"/>
                    <a:pt x="9" y="6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3"/>
                    <a:pt x="11" y="2"/>
                    <a:pt x="13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2" y="2"/>
                    <a:pt x="63" y="3"/>
                    <a:pt x="63" y="3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5" y="6"/>
                    <a:pt x="65" y="7"/>
                    <a:pt x="62" y="7"/>
                  </a:cubicBezTo>
                  <a:close/>
                  <a:moveTo>
                    <a:pt x="0" y="15"/>
                  </a:moveTo>
                  <a:cubicBezTo>
                    <a:pt x="0" y="16"/>
                    <a:pt x="2" y="17"/>
                    <a:pt x="3" y="19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2" y="17"/>
                    <a:pt x="73" y="16"/>
                    <a:pt x="73" y="15"/>
                  </a:cubicBezTo>
                  <a:lnTo>
                    <a:pt x="0" y="1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924196" y="1127033"/>
              <a:ext cx="1463040" cy="146304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7364596" y="1565888"/>
              <a:ext cx="575749" cy="390208"/>
            </a:xfrm>
            <a:custGeom>
              <a:rect l="l" t="t" r="r" b="b"/>
              <a:pathLst>
                <a:path w="56" h="35">
                  <a:moveTo>
                    <a:pt x="52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3"/>
                    <a:pt x="2" y="35"/>
                    <a:pt x="4" y="35"/>
                  </a:cubicBezTo>
                  <a:cubicBezTo>
                    <a:pt x="52" y="35"/>
                    <a:pt x="52" y="35"/>
                    <a:pt x="52" y="35"/>
                  </a:cubicBezTo>
                  <a:cubicBezTo>
                    <a:pt x="54" y="35"/>
                    <a:pt x="56" y="33"/>
                    <a:pt x="56" y="31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2"/>
                    <a:pt x="54" y="0"/>
                    <a:pt x="52" y="0"/>
                  </a:cubicBezTo>
                  <a:close/>
                  <a:moveTo>
                    <a:pt x="49" y="27"/>
                  </a:moveTo>
                  <a:cubicBezTo>
                    <a:pt x="49" y="29"/>
                    <a:pt x="48" y="30"/>
                    <a:pt x="46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7" y="30"/>
                    <a:pt x="6" y="29"/>
                    <a:pt x="6" y="2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6"/>
                    <a:pt x="7" y="5"/>
                    <a:pt x="9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5"/>
                    <a:pt x="49" y="6"/>
                    <a:pt x="49" y="8"/>
                  </a:cubicBezTo>
                  <a:lnTo>
                    <a:pt x="49" y="27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7273763" y="1974818"/>
              <a:ext cx="748924" cy="211520"/>
            </a:xfrm>
            <a:custGeom>
              <a:rect l="l" t="t" r="r" b="b"/>
              <a:pathLst>
                <a:path w="73" h="19">
                  <a:moveTo>
                    <a:pt x="67" y="3"/>
                  </a:moveTo>
                  <a:cubicBezTo>
                    <a:pt x="66" y="1"/>
                    <a:pt x="65" y="0"/>
                    <a:pt x="63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8" y="0"/>
                    <a:pt x="7" y="2"/>
                    <a:pt x="7" y="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73" y="13"/>
                    <a:pt x="73" y="13"/>
                    <a:pt x="73" y="13"/>
                  </a:cubicBezTo>
                  <a:lnTo>
                    <a:pt x="67" y="3"/>
                  </a:lnTo>
                  <a:close/>
                  <a:moveTo>
                    <a:pt x="25" y="12"/>
                  </a:moveTo>
                  <a:cubicBezTo>
                    <a:pt x="27" y="9"/>
                    <a:pt x="27" y="9"/>
                    <a:pt x="2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8" y="12"/>
                    <a:pt x="48" y="12"/>
                    <a:pt x="48" y="12"/>
                  </a:cubicBezTo>
                  <a:lnTo>
                    <a:pt x="25" y="12"/>
                  </a:lnTo>
                  <a:close/>
                  <a:moveTo>
                    <a:pt x="62" y="7"/>
                  </a:moveTo>
                  <a:cubicBezTo>
                    <a:pt x="12" y="7"/>
                    <a:pt x="12" y="7"/>
                    <a:pt x="12" y="7"/>
                  </a:cubicBezTo>
                  <a:cubicBezTo>
                    <a:pt x="9" y="7"/>
                    <a:pt x="9" y="6"/>
                    <a:pt x="9" y="6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3"/>
                    <a:pt x="11" y="2"/>
                    <a:pt x="13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2" y="2"/>
                    <a:pt x="63" y="3"/>
                    <a:pt x="63" y="3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5" y="6"/>
                    <a:pt x="65" y="7"/>
                    <a:pt x="62" y="7"/>
                  </a:cubicBezTo>
                  <a:close/>
                  <a:moveTo>
                    <a:pt x="0" y="15"/>
                  </a:moveTo>
                  <a:cubicBezTo>
                    <a:pt x="0" y="16"/>
                    <a:pt x="2" y="17"/>
                    <a:pt x="3" y="19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2" y="17"/>
                    <a:pt x="73" y="16"/>
                    <a:pt x="73" y="15"/>
                  </a:cubicBezTo>
                  <a:lnTo>
                    <a:pt x="0" y="1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6924196" y="4151964"/>
            <a:ext cx="1463040" cy="1463040"/>
            <a:chOff x="6924196" y="4151964"/>
            <a:chExt cx="1463040" cy="1463040"/>
          </a:xfrm>
        </p:grpSpPr>
        <p:sp>
          <p:nvSpPr>
            <p:cNvPr id="22" name="AutoShape 22"/>
            <p:cNvSpPr/>
            <p:nvPr/>
          </p:nvSpPr>
          <p:spPr>
            <a:xfrm>
              <a:off x="7285470" y="4642335"/>
              <a:ext cx="725508" cy="572110"/>
            </a:xfrm>
            <a:prstGeom prst="wedgeEllipseCallou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924196" y="4151964"/>
              <a:ext cx="1463040" cy="146304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285470" y="4642335"/>
              <a:ext cx="725508" cy="572110"/>
            </a:xfrm>
            <a:prstGeom prst="wedgeEllipseCallou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5" name="AutoShape 25"/>
          <p:cNvSpPr/>
          <p:nvPr/>
        </p:nvSpPr>
        <p:spPr>
          <a:xfrm>
            <a:off x="455981" y="2535936"/>
            <a:ext cx="2746302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淋巴细胞计数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8503125" y="1054893"/>
            <a:ext cx="2746302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淋巴细胞分类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8503125" y="4009655"/>
            <a:ext cx="2746302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淋巴细胞功能检测</a:t>
            </a:r>
            <a:endParaRPr lang="en-US" sz="1100"/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检查方法及原理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报告格式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淋巴细胞检查报告通常包括淋巴细胞计数、分类及功能检测结果，以表格或图文形式呈现。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解读步骤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首先核对患者信息，确认标本采集时间、检测项目等；其次观察淋巴细胞计数是否正常，分类比例是否合理；最后结合患者临床表现和其他检查结果，综合分析淋巴细胞功能状态及可能存在的内科疾病。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报告格式与解读步骤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常见内科疾病与淋巴细胞关系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829" y="2313537"/>
            <a:ext cx="4066829" cy="3122624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2569" b="12569"/>
          <a:stretch>
            <a:fillRect/>
          </a:stretch>
        </p:blipFill>
        <p:spPr>
          <a:xfrm>
            <a:off x="1132390" y="2491315"/>
            <a:ext cx="3735703" cy="2097441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5893187" y="1760560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893187" y="3108818"/>
            <a:ext cx="369902" cy="369902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893187" y="4383763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443776" y="2069502"/>
            <a:ext cx="3618828" cy="795475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如流感、EB病毒等，淋巴细胞数量和比例可能增加，提示病毒感染。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443776" y="3332225"/>
            <a:ext cx="3618828" cy="771122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某些细菌感染如结核、伤寒等，可能导致淋巴细胞减少。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443776" y="4665990"/>
            <a:ext cx="3618828" cy="783299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如疟疾等寄生虫感染，淋巴细胞可能呈现特殊变化。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443776" y="1661692"/>
            <a:ext cx="3514429" cy="447189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病毒感染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443776" y="3011282"/>
            <a:ext cx="3514429" cy="447189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细菌感染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443776" y="4310611"/>
            <a:ext cx="3514429" cy="447189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寄生虫感染</a:t>
            </a:r>
            <a:endParaRPr lang="en-US" sz="1100"/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感染性疾病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9975" y="1234972"/>
            <a:ext cx="4812942" cy="4812942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6563746" y="1760560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63746" y="3108818"/>
            <a:ext cx="369902" cy="369902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563746" y="4383763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114336" y="2069502"/>
            <a:ext cx="3618828" cy="795475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活动期患者淋巴细胞可能减少，提示免疫功能异常。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7114336" y="3332225"/>
            <a:ext cx="3618828" cy="771122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患者淋巴细胞数量和比例可能减少，与病情活动度相关。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114336" y="4665990"/>
            <a:ext cx="3618828" cy="783299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患者淋巴细胞可能增加，特别是B淋巴细胞增多。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114336" y="1661692"/>
            <a:ext cx="3514429" cy="447189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类风湿性关节炎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7114336" y="3011282"/>
            <a:ext cx="3514429" cy="447189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系统性红斑狼疮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114336" y="4310611"/>
            <a:ext cx="3514429" cy="447189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干燥综合征</a:t>
            </a:r>
            <a:endParaRPr lang="en-US" sz="1100"/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自身免疫性疾病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3724" b="13724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淋巴细胞恶性增殖，导致淋巴结和淋巴组织肿大，淋巴细胞数量和比例显著增加。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成熟淋巴细胞在血液、骨髓和淋巴组织中缓慢增多，导致淋巴细胞数量和比例升高。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血液系统肿瘤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慢性淋巴细胞白血病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淋巴瘤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某些药物如免疫抑制剂等可能导致淋巴细胞减少。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药物反应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放射线照射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营养不良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放射线照射后，淋巴细胞数量和比例可能减少，提示免疫功能受损。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长期营养不良可能导致淋巴细胞减少，提示免疫功能低下。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其他内科疾病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淋巴细胞检查结果异常表现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4562" r="24562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淋巴细胞增多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常见于病毒感染、慢性淋巴细胞白血病、淋巴瘤等疾病，表现为淋巴细胞数量显著增多。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淋巴细胞减少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常见于免疫缺陷病、放射病、某些传染病的急性期等，表现为淋巴细胞数量显著减少。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数量异常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常见于传染性单核细胞增多症、病毒性肝炎等疾病，表现为淋巴细胞形态变异，出现异型淋巴细胞。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异型淋巴细胞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常见于急性淋巴细胞白血病等疾病，表现为淋巴细胞成熟障碍，出现大量幼稚淋巴细胞。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幼稚淋巴细胞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形态异常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https://d.book118.com/428046015045006024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73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2024-08-31T09:24:51.988</cp:lastPrinted>
  <dcterms:created xsi:type="dcterms:W3CDTF">2024-08-31T01:24:52Z</dcterms:created>
  <dcterms:modified xsi:type="dcterms:W3CDTF">2024-08-31T01:24:53Z</dcterms:modified>
</cp:coreProperties>
</file>