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C0DCC1-F05D-4FC1-81DB-784C0CC3EA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4694F-D41A-4C38-AC6D-20EBA885C1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73E0CC-7178-479D-9089-D94EF486D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751969-8B1E-472B-8CC1-6932FFAA0F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57101DE-E61D-43AD-ACAE-54EF9DE047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A8F093-5EC0-4E5D-B2F9-9C426824C9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ECFEEB-4C21-4873-B706-35DB1A184A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047683-CD14-4889-900A-A59FA2297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501800-5E0C-4F87-AE42-60251C5CF3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B05B2-EFC1-4C13-AAF2-6BF742B796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B64985-7301-4378-9126-5DD4F3654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8046071011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62" y="795338"/>
            <a:ext cx="5016500" cy="4945062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-474588" y="128588"/>
            <a:ext cx="5299075" cy="42576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-860351" y="60325"/>
            <a:ext cx="6002338" cy="4419600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-680963" y="144463"/>
            <a:ext cx="5773737" cy="4275137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-506338" y="209550"/>
            <a:ext cx="5546725" cy="4152900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-328538" y="271463"/>
            <a:ext cx="5319712" cy="4029075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-153913" y="334963"/>
            <a:ext cx="5092700" cy="3905250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0712" y="400050"/>
            <a:ext cx="4868862" cy="3783013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00099" y="461963"/>
            <a:ext cx="4637088" cy="3660775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74724" y="527050"/>
            <a:ext cx="4413250" cy="3538538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49349" y="587375"/>
            <a:ext cx="4189413" cy="34178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3974" y="647700"/>
            <a:ext cx="3962400" cy="3300413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893837" y="704850"/>
            <a:ext cx="3744912" cy="3186113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1063699" y="765175"/>
            <a:ext cx="3521075" cy="306546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1235149" y="822325"/>
            <a:ext cx="3302000" cy="2955925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1385962" y="1095375"/>
            <a:ext cx="2995612" cy="2514600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514549" y="1155700"/>
            <a:ext cx="2835275" cy="2395538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641548" y="1219200"/>
            <a:ext cx="2674938" cy="2276475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770137" y="1284288"/>
            <a:ext cx="2513012" cy="215741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893962" y="1343025"/>
            <a:ext cx="2357437" cy="2043113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2017787" y="1403350"/>
            <a:ext cx="2205037" cy="1927225"/>
          </a:xfrm>
          <a:custGeom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2143199" y="1462088"/>
            <a:ext cx="2052638" cy="1819275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2265437" y="1516063"/>
            <a:ext cx="1908175" cy="1712912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2278137" y="1244600"/>
            <a:ext cx="2103437" cy="2095500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4537149" y="4105149"/>
            <a:ext cx="2384286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37149" y="4568953"/>
            <a:ext cx="281543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37149" y="2480589"/>
            <a:ext cx="4758620" cy="15745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02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生物技术行业的蛋白质组学研究培训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806" y="-3306794"/>
            <a:ext cx="12363450" cy="9556718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-168307" y="-3457575"/>
            <a:ext cx="14004892" cy="9920288"/>
          </a:xfrm>
          <a:custGeom>
            <a:rect l="l" t="t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3572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250793" y="-3268694"/>
            <a:ext cx="13471492" cy="9596438"/>
          </a:xfrm>
          <a:custGeom>
            <a:rect l="l" t="t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3572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660368" y="-3125819"/>
            <a:ext cx="12942855" cy="9321832"/>
          </a:xfrm>
          <a:custGeom>
            <a:rect l="l" t="t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3572">
            <a:solidFill>
              <a:srgbClr val="E6E6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073182" y="-2986087"/>
            <a:ext cx="12411075" cy="9042368"/>
          </a:xfrm>
          <a:custGeom>
            <a:rect l="l" t="t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3572">
            <a:solidFill>
              <a:srgbClr val="E4E4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482757" y="-2844832"/>
            <a:ext cx="11882438" cy="8766143"/>
          </a:xfrm>
          <a:custGeom>
            <a:rect l="l" t="t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3572">
            <a:solidFill>
              <a:srgbClr val="E2E2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887569" y="-2695575"/>
            <a:ext cx="11360182" cy="8491538"/>
          </a:xfrm>
          <a:custGeom>
            <a:rect l="l" t="t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3572">
            <a:solidFill>
              <a:srgbClr val="E0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09813" y="-2559082"/>
            <a:ext cx="10818780" cy="8216932"/>
          </a:xfrm>
          <a:custGeom>
            <a:rect l="l" t="t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3572">
            <a:solidFill>
              <a:srgbClr val="DEDDD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2716244" y="-2409825"/>
            <a:ext cx="10298145" cy="7942231"/>
          </a:xfrm>
          <a:custGeom>
            <a:rect l="l" t="t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3572">
            <a:solidFill>
              <a:srgbClr val="DCDBD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3124200" y="-2274856"/>
            <a:ext cx="9774270" cy="7672388"/>
          </a:xfrm>
          <a:custGeom>
            <a:rect l="l" t="t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3572">
            <a:solidFill>
              <a:srgbClr val="DAD9D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3532156" y="-2141506"/>
            <a:ext cx="9244013" cy="7407307"/>
          </a:xfrm>
          <a:custGeom>
            <a:rect l="l" t="t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3572">
            <a:solidFill>
              <a:srgbClr val="D8D7D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3924300" y="-2011394"/>
            <a:ext cx="8737568" cy="7151656"/>
          </a:xfrm>
          <a:custGeom>
            <a:rect l="l" t="t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3572">
            <a:solidFill>
              <a:srgbClr val="D6D5D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4324350" y="-1878044"/>
            <a:ext cx="8215313" cy="6880193"/>
          </a:xfrm>
          <a:custGeom>
            <a:rect l="l" t="t" r="r" b="b"/>
            <a:pathLst>
              <a:path w="865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3572">
            <a:solidFill>
              <a:srgbClr val="D4D3D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724400" y="-1750981"/>
            <a:ext cx="7704106" cy="6635782"/>
          </a:xfrm>
          <a:custGeom>
            <a:rect l="l" t="t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3572">
            <a:solidFill>
              <a:srgbClr val="D2D1D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72063" y="-1139857"/>
            <a:ext cx="6991350" cy="5648325"/>
          </a:xfrm>
          <a:custGeom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94" y="7027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3572">
            <a:solidFill>
              <a:srgbClr val="D0CFC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376863" y="-1000125"/>
            <a:ext cx="6615113" cy="5380006"/>
          </a:xfrm>
          <a:custGeom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199" y="6765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3572">
            <a:solidFill>
              <a:srgbClr val="CECDC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5670518" y="-854107"/>
            <a:ext cx="6238875" cy="5107019"/>
          </a:xfrm>
          <a:custGeom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349" y="6464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3572">
            <a:solidFill>
              <a:srgbClr val="CCCBC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5969032" y="-714375"/>
            <a:ext cx="5864257" cy="4845082"/>
          </a:xfrm>
          <a:custGeom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8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3572">
            <a:solidFill>
              <a:srgbClr val="CAC9C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6261068" y="-577882"/>
            <a:ext cx="5500688" cy="4586288"/>
          </a:xfrm>
          <a:custGeom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45" y="5921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3572">
            <a:solidFill>
              <a:srgbClr val="C8C7C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6551581" y="-446056"/>
            <a:ext cx="5145119" cy="4327493"/>
          </a:xfrm>
          <a:custGeom>
            <a:rect l="l" t="t" r="r" b="b"/>
            <a:pathLst>
              <a:path w="10000" h="10000">
                <a:moveTo>
                  <a:pt x="7790" y="1007"/>
                </a:moveTo>
                <a:cubicBezTo>
                  <a:pt x="9152" y="2310"/>
                  <a:pt x="9944" y="3193"/>
                  <a:pt x="9999" y="4916"/>
                </a:cubicBezTo>
                <a:cubicBezTo>
                  <a:pt x="10054" y="6660"/>
                  <a:pt x="8858" y="7585"/>
                  <a:pt x="7919" y="8741"/>
                </a:cubicBezTo>
                <a:cubicBezTo>
                  <a:pt x="6298" y="10696"/>
                  <a:pt x="3095" y="10212"/>
                  <a:pt x="2653" y="8405"/>
                </a:cubicBezTo>
                <a:cubicBezTo>
                  <a:pt x="2285" y="6892"/>
                  <a:pt x="877" y="6611"/>
                  <a:pt x="296" y="5022"/>
                </a:cubicBezTo>
                <a:cubicBezTo>
                  <a:pt x="260" y="4945"/>
                  <a:pt x="186" y="4853"/>
                  <a:pt x="169" y="4770"/>
                </a:cubicBezTo>
                <a:cubicBezTo>
                  <a:pt x="2" y="4243"/>
                  <a:pt x="-347" y="3046"/>
                  <a:pt x="996" y="1952"/>
                </a:cubicBezTo>
                <a:cubicBezTo>
                  <a:pt x="1346" y="1238"/>
                  <a:pt x="5267" y="-1431"/>
                  <a:pt x="7790" y="1007"/>
                </a:cubicBezTo>
                <a:close/>
              </a:path>
            </a:pathLst>
          </a:custGeom>
          <a:noFill/>
          <a:ln w="3572">
            <a:solidFill>
              <a:srgbClr val="C6C5C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6840569" y="-314325"/>
            <a:ext cx="4787932" cy="4083082"/>
          </a:xfrm>
          <a:custGeom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965" y="4959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3572">
            <a:solidFill>
              <a:srgbClr val="C4C3C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7126319" y="-190500"/>
            <a:ext cx="4451318" cy="3843338"/>
          </a:xfrm>
          <a:custGeom>
            <a:rect l="l" t="t" r="r" b="b"/>
            <a:pathLst>
              <a:path w="9384" h="7878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51" y="4474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3572">
            <a:solidFill>
              <a:srgbClr val="C2C1C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3572">
            <a:solidFill>
              <a:srgbClr val="C0BFB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7158038" y="-800100"/>
            <a:ext cx="4906994" cy="4703731"/>
          </a:xfrm>
          <a:custGeom>
            <a:rect l="l" t="t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8789956" y="954357"/>
            <a:ext cx="1592580" cy="10344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356" y="301447"/>
            <a:ext cx="6015681" cy="6161265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蛋白质组学概述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蛋白质分离与鉴定技术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定量蛋白质组学方法与实践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生物信息学在蛋白质组学中应用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蛋白质相互作用网络构建与分析</a:t>
            </a:r>
          </a:p>
          <a:p>
            <a:pPr marL="203200" lvl="0" indent="-203200">
              <a:lnSpc>
                <a:spcPct val="180000"/>
              </a:lnSpc>
              <a:buFont typeface="Arial"/>
              <a:buChar char="•"/>
            </a:pPr>
            <a:r>
              <a:rPr lang="en-US" sz="2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蛋白质组学前沿技术进展与挑战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68" y="1201716"/>
            <a:ext cx="3806119" cy="44545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88009" y="3369210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885" y="2624474"/>
            <a:ext cx="5895023" cy="159317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4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53348" y="2896535"/>
            <a:ext cx="1888916" cy="71521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3706320" y="3104985"/>
            <a:ext cx="690409" cy="711331"/>
          </a:xfrm>
          <a:prstGeom prst="line">
            <a:avLst/>
          </a:prstGeom>
          <a:ln w="9525">
            <a:solidFill>
              <a:schemeClr val="dk1"/>
            </a:solidFill>
            <a:prstDash val="solid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蛋白质组学是一门大规模、系统性研究蛋白质组成、结构、功能和相互作用的科学。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蛋白质组学定义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随着生物技术的不断进步，蛋白质组学经历了从定性到定量、从单一蛋白质到蛋白质网络的发展历程。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蛋白质组学发展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333" b="133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未来蛋白质组学将更加注重与其他组学技术的整合，形成多组学联合分析的新模式。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未来趋势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蛋白质组学定义与发展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3" y="2127250"/>
            <a:ext cx="1092200" cy="28257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蛋白质组学研究内容及方法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950266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研究内容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29744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蛋白质组学研究内容包括蛋白质鉴定、定量、功能分析以及蛋白质相互作用等方面。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518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74995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蛋白质组学研究方法主要包括质谱技术、蛋白质芯片技术、酵母双杂交技术等。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88512" y="2682352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技术挑战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67989" y="3095526"/>
            <a:ext cx="2267763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蛋白质组学研究面临着样本制备、数据分析等方面的技术挑战。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63829" y="2093912"/>
            <a:ext cx="1110530" cy="285908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133677" y="2127250"/>
            <a:ext cx="1845865" cy="2859405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142758" y="2093595"/>
            <a:ext cx="1561421" cy="28594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蛋白质组学在生物技术中应用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3652304" y="1008278"/>
            <a:ext cx="4886325" cy="4876800"/>
          </a:xfrm>
          <a:custGeom>
            <a:rect l="l" t="t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12668">
            <a:solidFill>
              <a:srgbClr val="EEEDE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3718979" y="1067015"/>
            <a:ext cx="4751387" cy="4749801"/>
          </a:xfrm>
          <a:custGeom>
            <a:rect l="l" t="t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12668">
            <a:solidFill>
              <a:srgbClr val="EDECEC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3779304" y="1133690"/>
            <a:ext cx="4632325" cy="4616451"/>
          </a:xfrm>
          <a:custGeom>
            <a:rect l="l" t="t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12668">
            <a:solidFill>
              <a:srgbClr val="ECECEB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3845979" y="1201953"/>
            <a:ext cx="4498975" cy="4489450"/>
          </a:xfrm>
          <a:custGeom>
            <a:rect l="l" t="t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12668">
            <a:solidFill>
              <a:srgbClr val="EBEB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912654" y="1260690"/>
            <a:ext cx="4364037" cy="4362451"/>
          </a:xfrm>
          <a:custGeom>
            <a:rect l="l" t="t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12668">
            <a:solidFill>
              <a:srgbClr val="EAEAEA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972979" y="1327366"/>
            <a:ext cx="4237037" cy="4229100"/>
          </a:xfrm>
          <a:custGeom>
            <a:rect l="l" t="t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12668">
            <a:solidFill>
              <a:srgbClr val="E9E9E9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4039654" y="1395628"/>
            <a:ext cx="4110037" cy="4102100"/>
          </a:xfrm>
          <a:custGeom>
            <a:rect l="l" t="t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12668">
            <a:solidFill>
              <a:srgbClr val="E8E8E8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4106329" y="1462303"/>
            <a:ext cx="3976687" cy="3968750"/>
          </a:xfrm>
          <a:custGeom>
            <a:rect l="l" t="t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12668">
            <a:solidFill>
              <a:srgbClr val="E8E7E7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4166654" y="1521041"/>
            <a:ext cx="3849687" cy="3841750"/>
          </a:xfrm>
          <a:custGeom>
            <a:rect l="l" t="t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12668">
            <a:solidFill>
              <a:srgbClr val="E7E6E6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4233329" y="1587716"/>
            <a:ext cx="3722687" cy="3716337"/>
          </a:xfrm>
          <a:custGeom>
            <a:rect l="l" t="t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12668">
            <a:solidFill>
              <a:srgbClr val="E6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4301591" y="1655978"/>
            <a:ext cx="3587750" cy="3581400"/>
          </a:xfrm>
          <a:custGeom>
            <a:rect l="l" t="t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12668">
            <a:solidFill>
              <a:srgbClr val="E5E5E5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4360329" y="1714716"/>
            <a:ext cx="3462337" cy="3454400"/>
          </a:xfrm>
          <a:custGeom>
            <a:rect l="l" t="t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12668">
            <a:solidFill>
              <a:srgbClr val="E4E4E4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4427004" y="1781391"/>
            <a:ext cx="3335337" cy="3328987"/>
          </a:xfrm>
          <a:custGeom>
            <a:rect l="l" t="t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12668">
            <a:solidFill>
              <a:srgbClr val="E3E3E3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4495266" y="1849653"/>
            <a:ext cx="3200400" cy="3194050"/>
          </a:xfrm>
          <a:custGeom>
            <a:rect l="l" t="t" r="r" b="b"/>
            <a:pathLst>
              <a:path w="2015" h="2011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12668">
            <a:solidFill>
              <a:srgbClr val="E2E2E2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4554004" y="1908391"/>
            <a:ext cx="3073400" cy="3068637"/>
          </a:xfrm>
          <a:custGeom>
            <a:rect l="l" t="t" r="r" b="b"/>
            <a:pathLst>
              <a:path w="1935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12668">
            <a:solidFill>
              <a:srgbClr val="E1E1E1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Freeform 39"/>
          <p:cNvSpPr/>
          <p:nvPr/>
        </p:nvSpPr>
        <p:spPr>
          <a:xfrm>
            <a:off x="4620679" y="1975066"/>
            <a:ext cx="2947987" cy="2933700"/>
          </a:xfrm>
          <a:custGeom>
            <a:rect l="l" t="t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12668">
            <a:solidFill>
              <a:srgbClr val="E1E0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Freeform 40"/>
          <p:cNvSpPr/>
          <p:nvPr/>
        </p:nvSpPr>
        <p:spPr>
          <a:xfrm>
            <a:off x="4688941" y="2041741"/>
            <a:ext cx="2813050" cy="2808287"/>
          </a:xfrm>
          <a:custGeom>
            <a:rect l="l" t="t" r="r" b="b"/>
            <a:pathLst>
              <a:path w="1771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12668">
            <a:solidFill>
              <a:srgbClr val="E0DFE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Freeform 41"/>
          <p:cNvSpPr/>
          <p:nvPr/>
        </p:nvSpPr>
        <p:spPr>
          <a:xfrm>
            <a:off x="4755616" y="2100478"/>
            <a:ext cx="2678113" cy="2682875"/>
          </a:xfrm>
          <a:custGeom>
            <a:rect l="l" t="t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12668">
            <a:solidFill>
              <a:srgbClr val="DFDFD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Freeform 42"/>
          <p:cNvSpPr/>
          <p:nvPr/>
        </p:nvSpPr>
        <p:spPr>
          <a:xfrm>
            <a:off x="4814354" y="2168741"/>
            <a:ext cx="2560637" cy="2546350"/>
          </a:xfrm>
          <a:custGeom>
            <a:rect l="l" t="t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>
              <a:alpha val="100000"/>
            </a:srgbClr>
          </a:solidFill>
          <a:ln w="12668"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rcRect l="20199" r="20199"/>
          <a:stretch>
            <a:fillRect/>
          </a:stretch>
        </p:blipFill>
        <p:spPr>
          <a:xfrm>
            <a:off x="4901338" y="2257609"/>
            <a:ext cx="2386669" cy="2355913"/>
          </a:xfrm>
          <a:prstGeom prst="rect">
            <a:avLst/>
          </a:prstGeom>
          <a:ln w="12668"/>
        </p:spPr>
      </p:pic>
      <p:sp>
        <p:nvSpPr>
          <p:cNvPr id="44" name="TextBox 44"/>
          <p:cNvSpPr txBox="1"/>
          <p:nvPr/>
        </p:nvSpPr>
        <p:spPr>
          <a:xfrm>
            <a:off x="653186" y="1428545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疾病研究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85016" y="1781107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蛋白质组学在疾病发病机制、诊断标志物和治疗靶点发现等方面具有广泛应用。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53186" y="387767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环境监测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85016" y="4230233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蛋白质组学可用于环境污染物的毒性评估、生态风险评价和生物修复等方面。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276691" y="1360283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药物研发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508521" y="1712845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蛋白质组学可用于药物作用机制研究、新药筛选和药物毒性评价等方面。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276691" y="3809410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农业生产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508521" y="4161971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蛋白质组学在农作物抗逆性研究、品质改良和分子育种等方面发挥重要作用。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https://d.book118.com/428046071011006044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2F2F2"/>
      </a:lt1>
      <a:dk2>
        <a:srgbClr val="000000"/>
      </a:dk2>
      <a:lt2>
        <a:srgbClr val="FFFFFF"/>
      </a:lt2>
      <a:accent1>
        <a:srgbClr val="262626"/>
      </a:accent1>
      <a:accent2>
        <a:srgbClr val="6C6C6C"/>
      </a:accent2>
      <a:accent3>
        <a:srgbClr val="7B7F83"/>
      </a:accent3>
      <a:accent4>
        <a:srgbClr val="ADADAD"/>
      </a:accent4>
      <a:accent5>
        <a:srgbClr val="808080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37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2024-09-23T21:09:18.806</cp:lastPrinted>
  <dcterms:created xsi:type="dcterms:W3CDTF">2024-09-23T13:09:18Z</dcterms:created>
  <dcterms:modified xsi:type="dcterms:W3CDTF">2024-09-23T13:09:20Z</dcterms:modified>
</cp:coreProperties>
</file>