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525000" cy="53467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44D9A7-56FD-4568-A4FA-0C5D2DA41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485B1A-018A-44DF-8247-0239F9D0E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6AAFE9-CD8C-4872-9932-DDA386763A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DA997D-889A-44CD-8730-1105C9D7F9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3143E2-86F4-4298-9F58-F87D54795A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5F7E95-0C66-4785-A92C-DB4562BD30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E12A9E-3268-4EA4-9A67-BB7EDCAB9B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AEB392-8286-40E3-9CF6-6F6C4F5632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53AAF6-6D42-4A3A-B13E-B41FB7B2D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7669FC-2808-4FE8-9684-781E694F8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E56336-8B3C-4D20-84CE-42ACC99E52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4611502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1517867" y="1190099"/>
            <a:ext cx="6489266"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000000"/>
                </a:solidFill>
                <a:latin typeface="Microsoft Yahei"/>
                <a:ea typeface="Microsoft Yahei"/>
                <a:cs typeface="Microsoft Yahei"/>
              </a:rPr>
              <a:t>锂电叠片行业分析研究报告</a:t>
            </a:r>
          </a:p>
        </p:txBody>
      </p:sp>
      <p:sp>
        <p:nvSpPr>
          <p:cNvPr id="3" name="TextBox 3"/>
          <p:cNvSpPr txBox="1"/>
          <p:nvPr/>
        </p:nvSpPr>
        <p:spPr>
          <a:xfrm>
            <a:off x="3878321" y="3025687"/>
            <a:ext cx="1768358"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endParaRPr lang="en-US" sz="1575">
              <a:solidFill>
                <a:srgbClr val="000000"/>
              </a:solidFill>
              <a:latin typeface="Microsoft Yahei"/>
              <a:ea typeface="Microsoft Yahei"/>
              <a:cs typeface="Microsoft Yahei"/>
            </a:endParaRPr>
          </a:p>
        </p:txBody>
      </p:sp>
      <p:sp>
        <p:nvSpPr>
          <p:cNvPr id="4" name="TextBox 4"/>
          <p:cNvSpPr txBox="1"/>
          <p:nvPr/>
        </p:nvSpPr>
        <p:spPr>
          <a:xfrm>
            <a:off x="3354299" y="3397929"/>
            <a:ext cx="2816403"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a:solidFill>
                  <a:srgbClr val="000000"/>
                </a:solidFill>
                <a:latin typeface="Microsoft Yahei"/>
                <a:ea typeface="Microsoft Yahei"/>
                <a:cs typeface="Microsoft Yahei"/>
              </a:rPr>
              <a:t>2023-11-05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91219" y="1549433"/>
            <a:ext cx="2194638" cy="2194638"/>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72232" y="2075422"/>
            <a:ext cx="1566012" cy="480417"/>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5" name="TextBox 5"/>
          <p:cNvSpPr txBox="1"/>
          <p:nvPr/>
        </p:nvSpPr>
        <p:spPr>
          <a:xfrm>
            <a:off x="1288806" y="2202032"/>
            <a:ext cx="1380414" cy="143351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6" name="TextBox 6"/>
          <p:cNvSpPr txBox="1"/>
          <p:nvPr/>
        </p:nvSpPr>
        <p:spPr>
          <a:xfrm>
            <a:off x="4175611" y="1336414"/>
            <a:ext cx="4674587" cy="2815828"/>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市场细分</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行业趋势与挑战</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重点企业分析</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投资价值与风险分析</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研究结论与建议</a:t>
            </a:r>
          </a:p>
        </p:txBody>
      </p:sp>
      <p:cxnSp>
        <p:nvCxnSpPr>
          <p:cNvPr id="7" name="Connector 7"/>
          <p:cNvCxnSpPr/>
          <p:nvPr/>
        </p:nvCxnSpPr>
        <p:spPr>
          <a:xfrm flipH="1">
            <a:off x="2498828" y="2263629"/>
            <a:ext cx="0" cy="102306"/>
          </a:xfrm>
          <a:prstGeom prst="line">
            <a:avLst/>
          </a:prstGeom>
          <a:ln w="9525">
            <a:solidFill>
              <a:srgbClr val="FFFFFF">
                <a:alpha val="100000"/>
              </a:srgbClr>
            </a:solidFill>
            <a:prstDash val="solid"/>
          </a:ln>
        </p:spPr>
      </p:cxnSp>
      <p:cxnSp>
        <p:nvCxnSpPr>
          <p:cNvPr id="8" name="Connector 8"/>
          <p:cNvCxnSpPr/>
          <p:nvPr/>
        </p:nvCxnSpPr>
        <p:spPr>
          <a:xfrm flipH="1">
            <a:off x="1424607" y="2263629"/>
            <a:ext cx="0" cy="102306"/>
          </a:xfrm>
          <a:prstGeom prst="line">
            <a:avLst/>
          </a:prstGeom>
          <a:ln w="9525">
            <a:solidFill>
              <a:srgbClr val="FFFFFF">
                <a:alpha val="100000"/>
              </a:srgbClr>
            </a:solidFill>
            <a:prstDash val="solid"/>
          </a:ln>
        </p:spPr>
      </p:cxnSp>
      <p:sp>
        <p:nvSpPr>
          <p:cNvPr id="9" name="AutoShape 9"/>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77770" y="1837644"/>
            <a:ext cx="202786" cy="202786"/>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8610" y="3804262"/>
            <a:ext cx="1416414" cy="1416414"/>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58185" y="1235111"/>
            <a:ext cx="522528" cy="52252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864600" y="4619275"/>
            <a:ext cx="415038" cy="41503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421544" y="-397096"/>
            <a:ext cx="1893471" cy="1893471"/>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01</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行业概述</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596741" y="1105319"/>
            <a:ext cx="5262477"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定义</a:t>
            </a:r>
          </a:p>
        </p:txBody>
      </p:sp>
      <p:sp>
        <p:nvSpPr>
          <p:cNvPr id="3" name="TextBox 3"/>
          <p:cNvSpPr txBox="1"/>
          <p:nvPr/>
        </p:nvSpPr>
        <p:spPr>
          <a:xfrm>
            <a:off x="596741" y="1635662"/>
            <a:ext cx="5262477"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锂电叠片，也称为锂离子叠层电池或锂离子叠片电池，是一种由多层叠片组成的二次电池，通常由正极材料、负极材料、隔膜和电解液等部分组成。</a:t>
            </a:r>
          </a:p>
        </p:txBody>
      </p:sp>
      <p:sp>
        <p:nvSpPr>
          <p:cNvPr id="4" name="TextBox 4"/>
          <p:cNvSpPr txBox="1"/>
          <p:nvPr/>
        </p:nvSpPr>
        <p:spPr>
          <a:xfrm>
            <a:off x="538745" y="3085265"/>
            <a:ext cx="5100318"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分类</a:t>
            </a:r>
          </a:p>
        </p:txBody>
      </p:sp>
      <p:sp>
        <p:nvSpPr>
          <p:cNvPr id="5" name="TextBox 5"/>
          <p:cNvSpPr txBox="1"/>
          <p:nvPr/>
        </p:nvSpPr>
        <p:spPr>
          <a:xfrm>
            <a:off x="538745" y="3629644"/>
            <a:ext cx="5320474"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根据电池形状和尺寸的不同，锂电叠片主要分为矩形叠片、圆形叠片和异形叠片三种类型。</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854864" y="671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定义与分类</a:t>
            </a:r>
          </a:p>
        </p:txBody>
      </p:sp>
      <p:sp>
        <p:nvSpPr>
          <p:cNvPr id="27" name="AutoShape 27"/>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0" name="Connector 30"/>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3750" r="23750"/>
          <a:stretch>
            <a:fillRect/>
          </a:stretch>
        </p:blipFill>
        <p:spPr>
          <a:xfrm>
            <a:off x="6096320" y="1015032"/>
            <a:ext cx="2874862" cy="3833150"/>
          </a:xfrm>
          <a:prstGeom prst="rect">
            <a:avLst/>
          </a:prstGeom>
        </p:spPr>
      </p:pic>
      <p:sp>
        <p:nvSpPr>
          <p:cNvPr id="32" name="AutoShape 32"/>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5" name="Connector 35"/>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33971" y="1105724"/>
            <a:ext cx="3783824" cy="3783825"/>
          </a:xfrm>
          <a:prstGeom prst="roundRect">
            <a:avLst/>
          </a:prstGeom>
        </p:spPr>
      </p:pic>
      <p:sp>
        <p:nvSpPr>
          <p:cNvPr id="3" name="TextBox 3"/>
          <p:cNvSpPr txBox="1"/>
          <p:nvPr/>
        </p:nvSpPr>
        <p:spPr>
          <a:xfrm>
            <a:off x="4891990" y="1567100"/>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近年来，随着电动汽车、储能等领域需求的不断增长，锂电叠片市场规模持续扩大。根据市场调研公司的数据显示，2022年全球锂电叠片市场规模达到了数十亿美元，预计未来几年将持续保持高速增长。</a:t>
            </a:r>
          </a:p>
        </p:txBody>
      </p:sp>
      <p:sp>
        <p:nvSpPr>
          <p:cNvPr id="4" name="TextBox 4"/>
          <p:cNvSpPr txBox="1"/>
          <p:nvPr/>
        </p:nvSpPr>
        <p:spPr>
          <a:xfrm>
            <a:off x="4891990" y="1056815"/>
            <a:ext cx="3626635"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市场规模</a:t>
            </a:r>
          </a:p>
        </p:txBody>
      </p:sp>
      <p:sp>
        <p:nvSpPr>
          <p:cNvPr id="5" name="TextBox 5"/>
          <p:cNvSpPr txBox="1"/>
          <p:nvPr/>
        </p:nvSpPr>
        <p:spPr>
          <a:xfrm>
            <a:off x="4891990" y="3515137"/>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受技术进步、政策支持和终端市场需求等多重因素驱动，锂电叠片市场规模预计将持续快速增长，特别是在电动汽车和储能领域的应用。</a:t>
            </a:r>
          </a:p>
        </p:txBody>
      </p:sp>
      <p:sp>
        <p:nvSpPr>
          <p:cNvPr id="6" name="TextBox 6"/>
          <p:cNvSpPr txBox="1"/>
          <p:nvPr/>
        </p:nvSpPr>
        <p:spPr>
          <a:xfrm>
            <a:off x="4891990" y="3023901"/>
            <a:ext cx="4003302"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增长趋势</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855345"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市场规模与增长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主要参与者与产业链</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目前，全球锂电叠片市场的主要参与者包括松下、三星SDI、LG化学、宁德时代等知名电池制造商，以及一些新兴的锂电叠片制造商如远景AESC等。</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主要参与者</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锂电叠片产业链上游主要包括正极材料、负极材料、隔膜和电解液等原材料供应商，中游为锂电叠片制造商，下游则是电动汽车、储能等领域的应用客户。</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产业链</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02</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市场细分</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5541059" y="1218194"/>
            <a:ext cx="3510022" cy="3510022"/>
          </a:xfrm>
          <a:prstGeom prst="roundRect">
            <a:avLst/>
          </a:prstGeom>
        </p:spPr>
      </p:pic>
      <p:sp>
        <p:nvSpPr>
          <p:cNvPr id="3" name="Freeform 3"/>
          <p:cNvSpPr/>
          <p:nvPr/>
        </p:nvSpPr>
        <p:spPr>
          <a:xfrm>
            <a:off x="435218" y="1162794"/>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91755" y="1070824"/>
            <a:ext cx="867989" cy="126206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5" name="AutoShape 5"/>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TextBox 25"/>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动力电池叠片市场</a:t>
            </a:r>
          </a:p>
        </p:txBody>
      </p:sp>
      <p:sp>
        <p:nvSpPr>
          <p:cNvPr id="26" name="Freeform 26"/>
          <p:cNvSpPr/>
          <p:nvPr/>
        </p:nvSpPr>
        <p:spPr>
          <a:xfrm>
            <a:off x="421180" y="250456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77717" y="2412598"/>
            <a:ext cx="867989" cy="126206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28" name="Freeform 28"/>
          <p:cNvSpPr/>
          <p:nvPr/>
        </p:nvSpPr>
        <p:spPr>
          <a:xfrm>
            <a:off x="449257" y="389396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605794" y="3801997"/>
            <a:ext cx="867989" cy="126206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0" name="TextBox 30"/>
          <p:cNvSpPr txBox="1"/>
          <p:nvPr/>
        </p:nvSpPr>
        <p:spPr>
          <a:xfrm>
            <a:off x="1756668" y="1339967"/>
            <a:ext cx="3309142"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随着电动汽车的普及和政策支持的增加，动力电池需求将持续增长，带动动力电池叠片市场的扩大。</a:t>
            </a:r>
          </a:p>
        </p:txBody>
      </p:sp>
      <p:sp>
        <p:nvSpPr>
          <p:cNvPr id="31" name="TextBox 31"/>
          <p:cNvSpPr txBox="1"/>
          <p:nvPr/>
        </p:nvSpPr>
        <p:spPr>
          <a:xfrm>
            <a:off x="1756668" y="976963"/>
            <a:ext cx="3293793"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电动汽车市场</a:t>
            </a:r>
          </a:p>
        </p:txBody>
      </p:sp>
      <p:sp>
        <p:nvSpPr>
          <p:cNvPr id="32" name="TextBox 32"/>
          <p:cNvSpPr txBox="1"/>
          <p:nvPr/>
        </p:nvSpPr>
        <p:spPr>
          <a:xfrm>
            <a:off x="1756668" y="2631822"/>
            <a:ext cx="3309142"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插电式混合动力汽车市场也将随着技术的进步和消费者对环保的关注而增长，进而推动动力电池叠片市场的需求。</a:t>
            </a:r>
          </a:p>
        </p:txBody>
      </p:sp>
      <p:sp>
        <p:nvSpPr>
          <p:cNvPr id="33" name="TextBox 33"/>
          <p:cNvSpPr txBox="1"/>
          <p:nvPr/>
        </p:nvSpPr>
        <p:spPr>
          <a:xfrm>
            <a:off x="1756668" y="2287868"/>
            <a:ext cx="3293793"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插电式混合动力汽车市场</a:t>
            </a:r>
          </a:p>
        </p:txBody>
      </p:sp>
      <p:sp>
        <p:nvSpPr>
          <p:cNvPr id="34" name="TextBox 34"/>
          <p:cNvSpPr txBox="1"/>
          <p:nvPr/>
        </p:nvSpPr>
        <p:spPr>
          <a:xfrm>
            <a:off x="1756668" y="4011395"/>
            <a:ext cx="3309142"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为了提高电动汽车的续航里程和减轻车身重量，动力电池叠片市场将受益于汽车制造商对轻量化的需求。</a:t>
            </a:r>
          </a:p>
        </p:txBody>
      </p:sp>
      <p:sp>
        <p:nvSpPr>
          <p:cNvPr id="35" name="TextBox 35"/>
          <p:cNvSpPr txBox="1"/>
          <p:nvPr/>
        </p:nvSpPr>
        <p:spPr>
          <a:xfrm>
            <a:off x="1756668" y="3667441"/>
            <a:ext cx="3293793"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轻量化需求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4" r="104"/>
          </a:stretch>
        </a:blipFill>
      </p:bgPr>
    </p:bg>
    <p:spTree>
      <p:nvGrpSpPr>
        <p:cNvPr id="1" name=""/>
        <p:cNvGrpSpPr/>
        <p:nvPr/>
      </p:nvGrpSpPr>
      <p:grpSpPr>
        <a:xfrm>
          <a:off x="0" y="0"/>
          <a:ext cx="0" cy="0"/>
        </a:xfrm>
      </p:grpSpPr>
      <p:sp>
        <p:nvSpPr>
          <p:cNvPr id="2" name="AutoShape 2"/>
          <p:cNvSpPr/>
          <p:nvPr/>
        </p:nvSpPr>
        <p:spPr>
          <a:xfrm>
            <a:off x="2722981" y="2403001"/>
            <a:ext cx="1527112" cy="153876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22401" y="2676626"/>
            <a:ext cx="2108743" cy="212483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131636" y="1182148"/>
            <a:ext cx="1345136" cy="13451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21180" y="2118352"/>
            <a:ext cx="2170466" cy="19201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200">
                <a:solidFill>
                  <a:schemeClr val="dk1"/>
                </a:solidFill>
                <a:latin typeface="Microsoft Yahei"/>
                <a:ea typeface="Microsoft Yahei"/>
                <a:cs typeface="Microsoft Yahei"/>
              </a:rPr>
              <a:t>电力行业是储能电池的主要应用领域之一，随着可再生能源发电和智能电网的建设，储能电池需求将不断增加。</a:t>
            </a:r>
          </a:p>
        </p:txBody>
      </p:sp>
      <p:grpSp>
        <p:nvGrpSpPr>
          <p:cNvPr id="6" name="Group 6"/>
          <p:cNvGrpSpPr/>
          <p:nvPr/>
        </p:nvGrpSpPr>
        <p:grpSpPr>
          <a:xfrm>
            <a:off x="355440" y="227689"/>
            <a:ext cx="402793" cy="344077"/>
            <a:chOff x="355440" y="227689"/>
            <a:chExt cx="402793" cy="344077"/>
          </a:xfrm>
        </p:grpSpPr>
        <p:sp>
          <p:nvSpPr>
            <p:cNvPr id="7" name="AutoShape 7"/>
            <p:cNvSpPr/>
            <p:nvPr/>
          </p:nvSpPr>
          <p:spPr>
            <a:xfrm>
              <a:off x="355440" y="22999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22768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22903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23603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23280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32200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31970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32104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32804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32482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41401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41171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41305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42006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41683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50602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5037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5050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5120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5088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27" name="TextBox 27"/>
          <p:cNvSpPr txBox="1"/>
          <p:nvPr/>
        </p:nvSpPr>
        <p:spPr>
          <a:xfrm>
            <a:off x="854864" y="182587"/>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储能电池叠片市场</a:t>
            </a:r>
          </a:p>
        </p:txBody>
      </p:sp>
      <p:pic>
        <p:nvPicPr>
          <p:cNvPr id="28" name="Picture 28"/>
          <p:cNvPicPr>
            <a:picLocks noChangeAspect="1"/>
          </p:cNvPicPr>
          <p:nvPr/>
        </p:nvPicPr>
        <p:blipFill>
          <a:blip r:embed="rId2"/>
          <a:srcRect l="16667" r="16667"/>
          <a:stretch>
            <a:fillRect/>
          </a:stretch>
        </p:blipFill>
        <p:spPr>
          <a:xfrm>
            <a:off x="4218167" y="1268679"/>
            <a:ext cx="1172074" cy="1172074"/>
          </a:xfrm>
          <a:prstGeom prst="ellipse">
            <a:avLst/>
          </a:prstGeom>
        </p:spPr>
      </p:pic>
      <p:sp>
        <p:nvSpPr>
          <p:cNvPr id="29" name="TextBox 29"/>
          <p:cNvSpPr txBox="1"/>
          <p:nvPr/>
        </p:nvSpPr>
        <p:spPr>
          <a:xfrm>
            <a:off x="479542" y="1739285"/>
            <a:ext cx="211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1800" b="1">
                <a:solidFill>
                  <a:schemeClr val="accent1"/>
                </a:solidFill>
                <a:latin typeface="Microsoft Yahei"/>
                <a:ea typeface="Microsoft Yahei"/>
                <a:cs typeface="Microsoft Yahei"/>
              </a:rPr>
              <a:t>电力行业</a:t>
            </a:r>
          </a:p>
        </p:txBody>
      </p:sp>
      <p:sp>
        <p:nvSpPr>
          <p:cNvPr id="30" name="TextBox 30"/>
          <p:cNvSpPr txBox="1"/>
          <p:nvPr/>
        </p:nvSpPr>
        <p:spPr>
          <a:xfrm>
            <a:off x="5703716" y="1540228"/>
            <a:ext cx="2438966" cy="10057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工业领域对能源储存的需求也在不断增加，例如在偏远地区或离网环境中，储能电池可以解决电力供应问题。</a:t>
            </a:r>
          </a:p>
        </p:txBody>
      </p:sp>
      <p:sp>
        <p:nvSpPr>
          <p:cNvPr id="31" name="TextBox 31"/>
          <p:cNvSpPr txBox="1"/>
          <p:nvPr/>
        </p:nvSpPr>
        <p:spPr>
          <a:xfrm>
            <a:off x="5703716" y="1182148"/>
            <a:ext cx="211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工业领域</a:t>
            </a:r>
          </a:p>
        </p:txBody>
      </p:sp>
      <p:pic>
        <p:nvPicPr>
          <p:cNvPr id="32" name="Picture 32"/>
          <p:cNvPicPr>
            <a:picLocks noChangeAspect="1"/>
          </p:cNvPicPr>
          <p:nvPr/>
        </p:nvPicPr>
        <p:blipFill>
          <a:blip r:embed="rId3"/>
          <a:srcRect l="16626" r="16626"/>
          <a:stretch>
            <a:fillRect/>
          </a:stretch>
        </p:blipFill>
        <p:spPr>
          <a:xfrm>
            <a:off x="4546995" y="2809264"/>
            <a:ext cx="1859554" cy="1859554"/>
          </a:xfrm>
          <a:prstGeom prst="ellipse">
            <a:avLst/>
          </a:prstGeom>
        </p:spPr>
      </p:pic>
      <p:pic>
        <p:nvPicPr>
          <p:cNvPr id="33" name="Picture 33"/>
          <p:cNvPicPr>
            <a:picLocks noChangeAspect="1"/>
          </p:cNvPicPr>
          <p:nvPr/>
        </p:nvPicPr>
        <p:blipFill>
          <a:blip r:embed="rId4"/>
          <a:srcRect l="16250" r="16250"/>
          <a:stretch>
            <a:fillRect/>
          </a:stretch>
        </p:blipFill>
        <p:spPr>
          <a:xfrm>
            <a:off x="2841439" y="2527284"/>
            <a:ext cx="1290197" cy="1290197"/>
          </a:xfrm>
          <a:prstGeom prst="ellipse">
            <a:avLst/>
          </a:prstGeom>
        </p:spPr>
      </p:pic>
      <p:sp>
        <p:nvSpPr>
          <p:cNvPr id="34" name="TextBox 34"/>
          <p:cNvSpPr txBox="1"/>
          <p:nvPr/>
        </p:nvSpPr>
        <p:spPr>
          <a:xfrm>
            <a:off x="6735556" y="3732213"/>
            <a:ext cx="2511602" cy="7771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随着消费者对能源安全和可持续性的关注增加，家庭储能市场也将逐渐扩大。</a:t>
            </a:r>
          </a:p>
        </p:txBody>
      </p:sp>
      <p:sp>
        <p:nvSpPr>
          <p:cNvPr id="35" name="TextBox 35"/>
          <p:cNvSpPr txBox="1"/>
          <p:nvPr/>
        </p:nvSpPr>
        <p:spPr>
          <a:xfrm>
            <a:off x="6735556" y="3374133"/>
            <a:ext cx="211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家庭储能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2792730" y="1111796"/>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两轮电动车市场</a:t>
            </a:r>
          </a:p>
        </p:txBody>
      </p:sp>
      <p:sp>
        <p:nvSpPr>
          <p:cNvPr id="3" name="AutoShape 3"/>
          <p:cNvSpPr/>
          <p:nvPr/>
        </p:nvSpPr>
        <p:spPr>
          <a:xfrm>
            <a:off x="97669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353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4687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6" name="Connector 6"/>
          <p:cNvCxnSpPr/>
          <p:nvPr/>
        </p:nvCxnSpPr>
        <p:spPr>
          <a:xfrm>
            <a:off x="1524714" y="471042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2792730" y="1494759"/>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随着共享经济的发展和消费者对环保出行的需求增加，电动自行车和电动摩托车等两轮电动车市场也将继续增长，进而推动储能电池叠片市场的需求。</a:t>
            </a:r>
          </a:p>
        </p:txBody>
      </p:sp>
      <p:sp>
        <p:nvSpPr>
          <p:cNvPr id="8" name="TextBox 8"/>
          <p:cNvSpPr txBox="1"/>
          <p:nvPr/>
        </p:nvSpPr>
        <p:spPr>
          <a:xfrm>
            <a:off x="935355" y="3102521"/>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电动船舶市场</a:t>
            </a:r>
          </a:p>
        </p:txBody>
      </p:sp>
      <p:sp>
        <p:nvSpPr>
          <p:cNvPr id="9" name="TextBox 9"/>
          <p:cNvSpPr txBox="1"/>
          <p:nvPr/>
        </p:nvSpPr>
        <p:spPr>
          <a:xfrm>
            <a:off x="935355" y="3485484"/>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随着环保要求的提高和技术的进步，电动船舶市场也将逐渐扩大，进而带动储能电池叠片市场的需求。</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其他应用领域</a:t>
            </a:r>
          </a:p>
        </p:txBody>
      </p:sp>
      <p:sp>
        <p:nvSpPr>
          <p:cNvPr id="31" name="AutoShape 31"/>
          <p:cNvSpPr/>
          <p:nvPr/>
        </p:nvSpPr>
        <p:spPr>
          <a:xfrm>
            <a:off x="2775200" y="258281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27338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2672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4" name="Connector 34"/>
          <p:cNvCxnSpPr/>
          <p:nvPr/>
        </p:nvCxnSpPr>
        <p:spPr>
          <a:xfrm>
            <a:off x="3323222" y="264080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03</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行业趋势与挑战</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AutoShape 2"/>
          <p:cNvSpPr/>
          <p:nvPr/>
        </p:nvSpPr>
        <p:spPr>
          <a:xfrm>
            <a:off x="-2792877" y="910427"/>
            <a:ext cx="3919068" cy="4479316"/>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3" name="Picture 3"/>
          <p:cNvPicPr>
            <a:picLocks noChangeAspect="1"/>
          </p:cNvPicPr>
          <p:nvPr/>
        </p:nvPicPr>
        <p:blipFill>
          <a:blip r:embed="rId2">
            <a:alphaModFix amt="70000"/>
          </a:blip>
          <a:srcRect l="23719" r="23719"/>
          <a:stretch>
            <a:fillRect/>
          </a:stretch>
        </p:blipFill>
        <p:spPr>
          <a:xfrm>
            <a:off x="126559" y="910427"/>
            <a:ext cx="3359487" cy="4479316"/>
          </a:xfrm>
          <a:prstGeom prst="parallelogram">
            <a:avLst/>
          </a:prstGeom>
        </p:spPr>
      </p:pic>
      <p:sp>
        <p:nvSpPr>
          <p:cNvPr id="4" name="TextBox 4"/>
          <p:cNvSpPr txBox="1"/>
          <p:nvPr/>
        </p:nvSpPr>
        <p:spPr>
          <a:xfrm>
            <a:off x="4118922" y="910427"/>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高效能量密度提升</a:t>
            </a:r>
          </a:p>
        </p:txBody>
      </p:sp>
      <p:sp>
        <p:nvSpPr>
          <p:cNvPr id="5" name="AutoShape 5"/>
          <p:cNvSpPr/>
          <p:nvPr/>
        </p:nvSpPr>
        <p:spPr>
          <a:xfrm>
            <a:off x="3053803" y="1062827"/>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3399703"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2838918"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2977060" y="963386"/>
            <a:ext cx="624764"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01</a:t>
            </a:r>
          </a:p>
        </p:txBody>
      </p:sp>
      <p:sp>
        <p:nvSpPr>
          <p:cNvPr id="9" name="TextBox 9"/>
          <p:cNvSpPr txBox="1"/>
          <p:nvPr/>
        </p:nvSpPr>
        <p:spPr>
          <a:xfrm>
            <a:off x="4118922" y="1321964"/>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随着电动汽车市场的不断扩大，对锂电池的能量密度要求越来越高。叠片技术通过优化电池结构，提高能量密度，成为当前及未来锂电池行业的重要发展趋势。</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技术发展与迭代</a:t>
            </a:r>
          </a:p>
        </p:txBody>
      </p:sp>
      <p:sp>
        <p:nvSpPr>
          <p:cNvPr id="31" name="TextBox 31"/>
          <p:cNvSpPr txBox="1"/>
          <p:nvPr/>
        </p:nvSpPr>
        <p:spPr>
          <a:xfrm>
            <a:off x="3775497" y="2268856"/>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快充技术</a:t>
            </a:r>
          </a:p>
        </p:txBody>
      </p:sp>
      <p:sp>
        <p:nvSpPr>
          <p:cNvPr id="32" name="AutoShape 32"/>
          <p:cNvSpPr/>
          <p:nvPr/>
        </p:nvSpPr>
        <p:spPr>
          <a:xfrm>
            <a:off x="2710377" y="2421256"/>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056277"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2495493"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2538314" y="2321815"/>
            <a:ext cx="861389"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02</a:t>
            </a:r>
          </a:p>
        </p:txBody>
      </p:sp>
      <p:sp>
        <p:nvSpPr>
          <p:cNvPr id="36" name="TextBox 36"/>
          <p:cNvSpPr txBox="1"/>
          <p:nvPr/>
        </p:nvSpPr>
        <p:spPr>
          <a:xfrm>
            <a:off x="3775497" y="2680393"/>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随着消费者对充电速度的需求增加，快充技术成为锂电池行业的重要研究方向。叠片技术由于其特殊的结构特点，有利于提高锂电池的充电速度。</a:t>
            </a:r>
          </a:p>
        </p:txBody>
      </p:sp>
      <p:sp>
        <p:nvSpPr>
          <p:cNvPr id="37" name="TextBox 37"/>
          <p:cNvSpPr txBox="1"/>
          <p:nvPr/>
        </p:nvSpPr>
        <p:spPr>
          <a:xfrm>
            <a:off x="3462158" y="3627284"/>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柔性化与轻薄化</a:t>
            </a:r>
          </a:p>
        </p:txBody>
      </p:sp>
      <p:sp>
        <p:nvSpPr>
          <p:cNvPr id="38" name="AutoShape 38"/>
          <p:cNvSpPr/>
          <p:nvPr/>
        </p:nvSpPr>
        <p:spPr>
          <a:xfrm>
            <a:off x="2397038" y="3779684"/>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2742938"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2182153"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TextBox 41"/>
          <p:cNvSpPr txBox="1"/>
          <p:nvPr/>
        </p:nvSpPr>
        <p:spPr>
          <a:xfrm>
            <a:off x="2248828" y="3680244"/>
            <a:ext cx="871649"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03</a:t>
            </a:r>
          </a:p>
        </p:txBody>
      </p:sp>
      <p:sp>
        <p:nvSpPr>
          <p:cNvPr id="42" name="TextBox 42"/>
          <p:cNvSpPr txBox="1"/>
          <p:nvPr/>
        </p:nvSpPr>
        <p:spPr>
          <a:xfrm>
            <a:off x="3462158" y="4038822"/>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随着可穿戴设备、物联网等新兴领域的发展，对锂电池的柔性化、轻薄化需求不断增加。叠片技术以其轻薄、柔性的特点，逐渐成为满足该需求的重要解决方案。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97135" y="1335062"/>
            <a:ext cx="8874115" cy="256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1635081" y="1085058"/>
            <a:ext cx="563750" cy="563750"/>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716026" y="1171072"/>
            <a:ext cx="391721" cy="39172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4445186" y="1085058"/>
            <a:ext cx="563750" cy="563750"/>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526132" y="1171072"/>
            <a:ext cx="391721" cy="39172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7308056" y="1085058"/>
            <a:ext cx="563750" cy="563750"/>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7389001" y="1171072"/>
            <a:ext cx="391721" cy="39172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809690" y="1781677"/>
            <a:ext cx="2339957"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chemeClr val="accent1"/>
                </a:solidFill>
                <a:latin typeface="Microsoft Yahei"/>
                <a:ea typeface="Microsoft Yahei"/>
                <a:cs typeface="Microsoft Yahei"/>
              </a:rPr>
              <a:t>钴资源价格波动</a:t>
            </a:r>
          </a:p>
        </p:txBody>
      </p:sp>
      <p:sp>
        <p:nvSpPr>
          <p:cNvPr id="10" name="TextBox 10"/>
          <p:cNvSpPr txBox="1"/>
          <p:nvPr/>
        </p:nvSpPr>
        <p:spPr>
          <a:xfrm>
            <a:off x="809690" y="2555164"/>
            <a:ext cx="2339957"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作为锂电池正极材料的重要成分，钴资源的价格波动对锂电池成本影响较大。叠片技术通过优化材料配方和电池结构，降低对钴资源的依赖，有助于控制成本波动。</a:t>
            </a:r>
          </a:p>
        </p:txBody>
      </p:sp>
      <p:sp>
        <p:nvSpPr>
          <p:cNvPr id="11" name="TextBox 11"/>
          <p:cNvSpPr txBox="1"/>
          <p:nvPr/>
        </p:nvSpPr>
        <p:spPr>
          <a:xfrm>
            <a:off x="3649671" y="1781677"/>
            <a:ext cx="2339957"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chemeClr val="accent1"/>
                </a:solidFill>
                <a:latin typeface="Microsoft Yahei"/>
                <a:ea typeface="Microsoft Yahei"/>
                <a:cs typeface="Microsoft Yahei"/>
              </a:rPr>
              <a:t>锂资源价格波动</a:t>
            </a:r>
          </a:p>
        </p:txBody>
      </p:sp>
      <p:sp>
        <p:nvSpPr>
          <p:cNvPr id="12" name="TextBox 12"/>
          <p:cNvSpPr txBox="1"/>
          <p:nvPr/>
        </p:nvSpPr>
        <p:spPr>
          <a:xfrm>
            <a:off x="3649671" y="2555164"/>
            <a:ext cx="2339957"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作为锂电池负极材料的主要成分，锂资源的价格波动同样对锂电池成本产生影响。叠片技术通过提高能量密度和降低电池内阻，有助于降低对锂资源的需求，从而控制成本。</a:t>
            </a:r>
          </a:p>
        </p:txBody>
      </p:sp>
      <p:sp>
        <p:nvSpPr>
          <p:cNvPr id="13" name="TextBox 13"/>
          <p:cNvSpPr txBox="1"/>
          <p:nvPr/>
        </p:nvSpPr>
        <p:spPr>
          <a:xfrm>
            <a:off x="6491085" y="1781677"/>
            <a:ext cx="2339957"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chemeClr val="accent1"/>
                </a:solidFill>
                <a:latin typeface="Microsoft Yahei"/>
                <a:ea typeface="Microsoft Yahei"/>
                <a:cs typeface="Microsoft Yahei"/>
              </a:rPr>
              <a:t>制造成本控制</a:t>
            </a:r>
          </a:p>
        </p:txBody>
      </p:sp>
      <p:sp>
        <p:nvSpPr>
          <p:cNvPr id="14" name="TextBox 14"/>
          <p:cNvSpPr txBox="1"/>
          <p:nvPr/>
        </p:nvSpPr>
        <p:spPr>
          <a:xfrm>
            <a:off x="6491085" y="2555164"/>
            <a:ext cx="2339957"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叠片技术通过提高生产效率、降低废品率和优化设备投资等措施，有助于降低锂电池的制造成本。</a:t>
            </a:r>
          </a:p>
        </p:txBody>
      </p:sp>
      <p:sp>
        <p:nvSpPr>
          <p:cNvPr id="15" name="AutoShape 15"/>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原材料价格波动与成本控制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https://d.book118.com/428046115020006046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2024-09-26T21:40:44.149</cp:lastPrinted>
  <dcterms:created xsi:type="dcterms:W3CDTF">2024-09-26T13:40:44Z</dcterms:created>
  <dcterms:modified xsi:type="dcterms:W3CDTF">2024-09-26T13:40:46Z</dcterms:modified>
</cp:coreProperties>
</file>