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865100" cy="7239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2D5ABB26-0587-4C30-8999-92F81FD0307C}" styleName="No Style, No Grid">
    <a:wholeTbl>
      <a:tcTxStyle>
        <a:fontRef idx="minor"/>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jpeg" /><Relationship Id="rId3" Type="http://schemas.openxmlformats.org/officeDocument/2006/relationships/image" Target="../media/image3.png" /><Relationship Id="rId4"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A748611-C20A-49B8-B463-EFF5BF24E18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355BB93-C262-4FD0-8A79-473E4F00DA4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E3CD828-4DFF-45A2-86EB-0841D73F9B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77EBAE3-5F7F-448D-A26F-5B84E37BDE7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AB23D99-3250-43A9-A703-A35E2C7BBE0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21C7F9F-1ADF-471E-ABE7-9B04FEFBD76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4F11AAF-DCE0-4216-8BF6-42475DCA0C1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AF499B3-408B-47CB-9554-A97BFBBDECD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FDC3CE8-8DCB-4DBE-99C2-899BE2C80BF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5D2A55C-168D-4E07-9201-F185B08C078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0138ED1-22FB-4302-A040-14C3C0D95EF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Slide">
    <p:spTree>
      <p:nvGrpSpPr>
        <p:cNvPr id="1" name=""/>
        <p:cNvGrpSpPr/>
        <p:nvPr/>
      </p:nvGrpSpPr>
      <p:grpSpPr>
        <a:xfrm>
          <a:off x="0" y="0"/>
          <a:ext cx="0" cy="0"/>
        </a:xfrm>
      </p:grpSpPr>
      <p:sp>
        <p:nvSpPr>
          <p:cNvPr id="2" name="Holder 2"/>
          <p:cNvSpPr>
            <a:spLocks noGrp="1"/>
          </p:cNvSpPr>
          <p:nvPr>
            <p:ph type="ctrTitle"/>
          </p:nvPr>
        </p:nvSpPr>
        <p:spPr>
          <a:xfrm>
            <a:off x="964882" y="2244090"/>
            <a:ext cx="10935335" cy="152019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929765" y="4053840"/>
            <a:ext cx="9005570" cy="18097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2/26/2024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1100" b="0" i="0">
                <a:solidFill>
                  <a:srgbClr val="FF0000"/>
                </a:solidFill>
                <a:latin typeface="微软雅黑"/>
                <a:cs typeface="微软雅黑"/>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2/26/2024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wo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1100" b="0" i="0">
                <a:solidFill>
                  <a:srgbClr val="FF0000"/>
                </a:solidFill>
                <a:latin typeface="微软雅黑"/>
                <a:cs typeface="微软雅黑"/>
              </a:defRPr>
            </a:lvl1pPr>
          </a:lstStyle>
          <a:p>
            <a:endParaRPr/>
          </a:p>
        </p:txBody>
      </p:sp>
      <p:sp>
        <p:nvSpPr>
          <p:cNvPr id="3" name="Holder 3"/>
          <p:cNvSpPr>
            <a:spLocks noGrp="1"/>
          </p:cNvSpPr>
          <p:nvPr>
            <p:ph sz="half" idx="2"/>
          </p:nvPr>
        </p:nvSpPr>
        <p:spPr>
          <a:xfrm>
            <a:off x="643255" y="1664970"/>
            <a:ext cx="5596318" cy="477774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625526" y="1664970"/>
            <a:ext cx="5596318" cy="477774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2/26/2024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Only">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1100" b="0" i="0">
                <a:solidFill>
                  <a:srgbClr val="FF0000"/>
                </a:solidFill>
                <a:latin typeface="微软雅黑"/>
                <a:cs typeface="微软雅黑"/>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2/26/2024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xfrm>
      </p:grpSpPr>
      <p:sp>
        <p:nvSpPr>
          <p:cNvPr id="16" name="bk object 16"/>
          <p:cNvSpPr/>
          <p:nvPr/>
        </p:nvSpPr>
        <p:spPr>
          <a:xfrm>
            <a:off x="10945368" y="28956"/>
            <a:ext cx="1914143" cy="1066800"/>
          </a:xfrm>
          <a:prstGeom prst="rect">
            <a:avLst/>
          </a:prstGeom>
          <a:blipFill>
            <a:blip r:embed="rId1">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bk object 17"/>
          <p:cNvSpPr/>
          <p:nvPr/>
        </p:nvSpPr>
        <p:spPr>
          <a:xfrm>
            <a:off x="0" y="0"/>
            <a:ext cx="3121660" cy="3763010"/>
          </a:xfrm>
          <a:custGeom>
            <a:rect l="l" t="t" r="r" b="b"/>
            <a:pathLst>
              <a:path w="3121660" h="3763010">
                <a:moveTo>
                  <a:pt x="3121152" y="0"/>
                </a:moveTo>
                <a:lnTo>
                  <a:pt x="1265364" y="0"/>
                </a:lnTo>
                <a:lnTo>
                  <a:pt x="0" y="1525564"/>
                </a:lnTo>
                <a:lnTo>
                  <a:pt x="0" y="3762963"/>
                </a:lnTo>
                <a:lnTo>
                  <a:pt x="3121152" y="0"/>
                </a:lnTo>
                <a:close/>
              </a:path>
            </a:pathLst>
          </a:custGeom>
          <a:solidFill>
            <a:srgbClr val="E9EAEE">
              <a:alpha val="34901"/>
            </a:srgbClr>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bk object 18"/>
          <p:cNvSpPr/>
          <p:nvPr/>
        </p:nvSpPr>
        <p:spPr>
          <a:xfrm>
            <a:off x="0" y="1095756"/>
            <a:ext cx="2886710" cy="3480435"/>
          </a:xfrm>
          <a:custGeom>
            <a:rect l="l" t="t" r="r" b="b"/>
            <a:pathLst>
              <a:path w="2886710" h="3480435">
                <a:moveTo>
                  <a:pt x="2886456" y="0"/>
                </a:moveTo>
                <a:lnTo>
                  <a:pt x="1031925" y="0"/>
                </a:lnTo>
                <a:lnTo>
                  <a:pt x="0" y="1244126"/>
                </a:lnTo>
                <a:lnTo>
                  <a:pt x="0" y="3480012"/>
                </a:lnTo>
                <a:lnTo>
                  <a:pt x="2886456" y="0"/>
                </a:lnTo>
                <a:close/>
              </a:path>
            </a:pathLst>
          </a:custGeom>
          <a:solidFill>
            <a:srgbClr val="DAE2F3">
              <a:alpha val="76077"/>
            </a:srgbClr>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bk object 19"/>
          <p:cNvSpPr/>
          <p:nvPr/>
        </p:nvSpPr>
        <p:spPr>
          <a:xfrm>
            <a:off x="9574582" y="4782312"/>
            <a:ext cx="3285490" cy="2451100"/>
          </a:xfrm>
          <a:custGeom>
            <a:rect l="l" t="t" r="r" b="b"/>
            <a:pathLst>
              <a:path w="3285490" h="2451100">
                <a:moveTo>
                  <a:pt x="3284929" y="0"/>
                </a:moveTo>
                <a:lnTo>
                  <a:pt x="2032582" y="0"/>
                </a:lnTo>
                <a:lnTo>
                  <a:pt x="0" y="2450591"/>
                </a:lnTo>
                <a:lnTo>
                  <a:pt x="1855778" y="2450591"/>
                </a:lnTo>
                <a:lnTo>
                  <a:pt x="3284929" y="727591"/>
                </a:lnTo>
                <a:lnTo>
                  <a:pt x="3284929" y="0"/>
                </a:lnTo>
                <a:close/>
              </a:path>
            </a:pathLst>
          </a:custGeom>
          <a:solidFill>
            <a:srgbClr val="DAE2F3">
              <a:alpha val="41175"/>
            </a:srgbClr>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bk object 20"/>
          <p:cNvSpPr/>
          <p:nvPr/>
        </p:nvSpPr>
        <p:spPr>
          <a:xfrm>
            <a:off x="8489167" y="5775960"/>
            <a:ext cx="3064510" cy="1457325"/>
          </a:xfrm>
          <a:custGeom>
            <a:rect l="l" t="t" r="r" b="b"/>
            <a:pathLst>
              <a:path w="3064509" h="1457325">
                <a:moveTo>
                  <a:pt x="3064277" y="0"/>
                </a:moveTo>
                <a:lnTo>
                  <a:pt x="1208426" y="0"/>
                </a:lnTo>
                <a:lnTo>
                  <a:pt x="0" y="1456943"/>
                </a:lnTo>
                <a:lnTo>
                  <a:pt x="1855808" y="1456943"/>
                </a:lnTo>
                <a:lnTo>
                  <a:pt x="3064277" y="0"/>
                </a:lnTo>
                <a:close/>
              </a:path>
            </a:pathLst>
          </a:custGeom>
          <a:solidFill>
            <a:srgbClr val="9DC3E6">
              <a:alpha val="41175"/>
            </a:srgbClr>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bk object 21"/>
          <p:cNvSpPr/>
          <p:nvPr/>
        </p:nvSpPr>
        <p:spPr>
          <a:xfrm>
            <a:off x="8937417" y="5335524"/>
            <a:ext cx="3428365" cy="1897380"/>
          </a:xfrm>
          <a:custGeom>
            <a:rect l="l" t="t" r="r" b="b"/>
            <a:pathLst>
              <a:path w="3428365" h="1897379">
                <a:moveTo>
                  <a:pt x="3428318" y="0"/>
                </a:moveTo>
                <a:lnTo>
                  <a:pt x="1573737" y="0"/>
                </a:lnTo>
                <a:lnTo>
                  <a:pt x="0" y="1897380"/>
                </a:lnTo>
                <a:lnTo>
                  <a:pt x="1854580" y="1897380"/>
                </a:lnTo>
                <a:lnTo>
                  <a:pt x="3428318" y="0"/>
                </a:lnTo>
                <a:close/>
              </a:path>
            </a:pathLst>
          </a:custGeom>
          <a:solidFill>
            <a:srgbClr val="E9EAEE">
              <a:alpha val="43136"/>
            </a:srgbClr>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bk object 22"/>
          <p:cNvSpPr/>
          <p:nvPr/>
        </p:nvSpPr>
        <p:spPr>
          <a:xfrm>
            <a:off x="0" y="1831848"/>
            <a:ext cx="12859511" cy="3569208"/>
          </a:xfrm>
          <a:prstGeom prst="rect">
            <a:avLst/>
          </a:prstGeom>
          <a:blipFill>
            <a:blip r:embed="rId2"/>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bk object 23"/>
          <p:cNvSpPr/>
          <p:nvPr/>
        </p:nvSpPr>
        <p:spPr>
          <a:xfrm>
            <a:off x="0" y="1831848"/>
            <a:ext cx="12859511" cy="3569208"/>
          </a:xfrm>
          <a:prstGeom prst="rect">
            <a:avLst/>
          </a:prstGeom>
          <a:blipFill>
            <a:blip r:embed="rId3">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2/26/2024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image" Target="../media/image4.png" /><Relationship Id="rId7" Type="http://schemas.openxmlformats.org/officeDocument/2006/relationships/image" Target="../media/image5.png" /><Relationship Id="rId8" Type="http://schemas.openxmlformats.org/officeDocument/2006/relationships/image" Target="../media/image6.png" /><Relationship Id="rId9"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16" name="bk object 16"/>
          <p:cNvSpPr/>
          <p:nvPr/>
        </p:nvSpPr>
        <p:spPr>
          <a:xfrm>
            <a:off x="0" y="0"/>
            <a:ext cx="12859512" cy="7232904"/>
          </a:xfrm>
          <a:prstGeom prst="rect">
            <a:avLst/>
          </a:prstGeom>
          <a:blipFill>
            <a:blip r:embed="rId6">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bk object 17"/>
          <p:cNvSpPr/>
          <p:nvPr/>
        </p:nvSpPr>
        <p:spPr>
          <a:xfrm>
            <a:off x="11428476" y="135636"/>
            <a:ext cx="1409700" cy="899160"/>
          </a:xfrm>
          <a:prstGeom prst="rect">
            <a:avLst/>
          </a:prstGeom>
          <a:blipFill>
            <a:blip r:embed="rId7">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bk object 18"/>
          <p:cNvSpPr/>
          <p:nvPr/>
        </p:nvSpPr>
        <p:spPr>
          <a:xfrm>
            <a:off x="0" y="135636"/>
            <a:ext cx="935990" cy="701040"/>
          </a:xfrm>
          <a:custGeom>
            <a:rect l="l" t="t" r="r" b="b"/>
            <a:pathLst>
              <a:path w="935990" h="701040">
                <a:moveTo>
                  <a:pt x="585216" y="0"/>
                </a:moveTo>
                <a:lnTo>
                  <a:pt x="0" y="0"/>
                </a:lnTo>
                <a:lnTo>
                  <a:pt x="0" y="701040"/>
                </a:lnTo>
                <a:lnTo>
                  <a:pt x="585216" y="701040"/>
                </a:lnTo>
                <a:lnTo>
                  <a:pt x="935736" y="350520"/>
                </a:lnTo>
                <a:lnTo>
                  <a:pt x="585216" y="0"/>
                </a:lnTo>
                <a:close/>
              </a:path>
            </a:pathLst>
          </a:custGeom>
          <a:solidFill>
            <a:srgbClr val="F9DE4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bk object 19"/>
          <p:cNvSpPr/>
          <p:nvPr/>
        </p:nvSpPr>
        <p:spPr>
          <a:xfrm>
            <a:off x="0" y="135636"/>
            <a:ext cx="220979" cy="701040"/>
          </a:xfrm>
          <a:custGeom>
            <a:rect l="l" t="t" r="r" b="b"/>
            <a:pathLst>
              <a:path w="220977" h="701040">
                <a:moveTo>
                  <a:pt x="0" y="701040"/>
                </a:moveTo>
                <a:lnTo>
                  <a:pt x="220980" y="701040"/>
                </a:lnTo>
                <a:lnTo>
                  <a:pt x="220980" y="0"/>
                </a:lnTo>
                <a:lnTo>
                  <a:pt x="0" y="0"/>
                </a:lnTo>
                <a:lnTo>
                  <a:pt x="0" y="701040"/>
                </a:lnTo>
                <a:close/>
              </a:path>
            </a:pathLst>
          </a:custGeom>
          <a:solidFill>
            <a:srgbClr val="BE9000">
              <a:alpha val="69802"/>
            </a:srgbClr>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bk object 20"/>
          <p:cNvSpPr/>
          <p:nvPr/>
        </p:nvSpPr>
        <p:spPr>
          <a:xfrm>
            <a:off x="12065507" y="6425184"/>
            <a:ext cx="794003" cy="807719"/>
          </a:xfrm>
          <a:prstGeom prst="rect">
            <a:avLst/>
          </a:prstGeom>
          <a:blipFill>
            <a:blip r:embed="rId8">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 name="Holder 2"/>
          <p:cNvSpPr>
            <a:spLocks noGrp="1"/>
          </p:cNvSpPr>
          <p:nvPr>
            <p:ph type="title"/>
          </p:nvPr>
        </p:nvSpPr>
        <p:spPr>
          <a:xfrm>
            <a:off x="1306449" y="54436"/>
            <a:ext cx="10252201" cy="452120"/>
          </a:xfrm>
          <a:prstGeom prst="rect">
            <a:avLst/>
          </a:prstGeom>
        </p:spPr>
        <p:txBody>
          <a:bodyPr wrap="square" lIns="0" tIns="0" rIns="0" bIns="0">
            <a:spAutoFit/>
          </a:bodyPr>
          <a:lstStyle>
            <a:lvl1pPr>
              <a:defRPr sz="1100" b="0" i="0">
                <a:solidFill>
                  <a:srgbClr val="FF0000"/>
                </a:solidFill>
                <a:latin typeface="微软雅黑"/>
                <a:cs typeface="微软雅黑"/>
              </a:defRPr>
            </a:lvl1pPr>
          </a:lstStyle>
          <a:p>
            <a:endParaRPr/>
          </a:p>
        </p:txBody>
      </p:sp>
      <p:sp>
        <p:nvSpPr>
          <p:cNvPr id="3" name="Holder 3"/>
          <p:cNvSpPr>
            <a:spLocks noGrp="1"/>
          </p:cNvSpPr>
          <p:nvPr>
            <p:ph type="body" idx="1"/>
          </p:nvPr>
        </p:nvSpPr>
        <p:spPr>
          <a:xfrm>
            <a:off x="550595" y="1142873"/>
            <a:ext cx="11763908" cy="299021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374134" y="6732270"/>
            <a:ext cx="4116832" cy="361950"/>
          </a:xfrm>
          <a:prstGeom prst="rect">
            <a:avLst/>
          </a:prstGeom>
        </p:spPr>
        <p:txBody>
          <a:bodyPr wrap="square" lIns="0" tIns="0" rIns="0" bIns="0">
            <a:spAutoFit/>
          </a:bodyPr>
          <a:lstStyle>
            <a:defPPr>
              <a:defRPr lang="zh-CN"/>
            </a:defPPr>
            <a:lvl1pPr marL="0" algn="ctr" defTabSz="914400" rtl="0" eaLnBrk="1" latinLnBrk="0" hangingPunct="1">
              <a:defRPr sz="1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Holder 5"/>
          <p:cNvSpPr>
            <a:spLocks noGrp="1"/>
          </p:cNvSpPr>
          <p:nvPr>
            <p:ph type="dt" sz="half" idx="6"/>
          </p:nvPr>
        </p:nvSpPr>
        <p:spPr>
          <a:xfrm>
            <a:off x="643255" y="6732270"/>
            <a:ext cx="2958973" cy="361950"/>
          </a:xfrm>
          <a:prstGeom prst="rect">
            <a:avLst/>
          </a:prstGeom>
        </p:spPr>
        <p:txBody>
          <a:bodyPr wrap="square" lIns="0" tIns="0" rIns="0" bIns="0">
            <a:spAutoFit/>
          </a:bodyPr>
          <a:lstStyle>
            <a:defPPr>
              <a:defRPr lang="zh-CN"/>
            </a:defPPr>
            <a:lvl1pPr marL="0" algn="l" defTabSz="914400" rtl="0" eaLnBrk="1" latinLnBrk="0" hangingPunct="1">
              <a:defRPr sz="1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a:t>2/26/2024</a:t>
            </a:fld>
            <a:endParaRPr lang="en-US"/>
          </a:p>
        </p:txBody>
      </p:sp>
      <p:sp>
        <p:nvSpPr>
          <p:cNvPr id="6" name="Holder 6"/>
          <p:cNvSpPr>
            <a:spLocks noGrp="1"/>
          </p:cNvSpPr>
          <p:nvPr>
            <p:ph type="sldNum" sz="quarter" idx="7"/>
          </p:nvPr>
        </p:nvSpPr>
        <p:spPr>
          <a:xfrm>
            <a:off x="9262872" y="6732270"/>
            <a:ext cx="2958973" cy="361950"/>
          </a:xfrm>
          <a:prstGeom prst="rect">
            <a:avLst/>
          </a:prstGeom>
        </p:spPr>
        <p:txBody>
          <a:bodyPr wrap="square" lIns="0" tIns="0" rIns="0" bIns="0">
            <a:spAutoFit/>
          </a:bodyPr>
          <a:lstStyle>
            <a:defPPr>
              <a:defRPr lang="zh-CN"/>
            </a:defPPr>
            <a:lvl1pPr marL="0" algn="r" defTabSz="914400" rtl="0" eaLnBrk="1" latinLnBrk="0" hangingPunct="1">
              <a:defRPr sz="1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7.jpeg" /><Relationship Id="rId3" Type="http://schemas.openxmlformats.org/officeDocument/2006/relationships/image" Target="../media/image8.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png" /><Relationship Id="rId5" Type="http://schemas.openxmlformats.org/officeDocument/2006/relationships/image" Target="../media/image1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4.png" /><Relationship Id="rId3" Type="http://schemas.openxmlformats.org/officeDocument/2006/relationships/image" Target="../media/image5.png" /><Relationship Id="rId4" Type="http://schemas.openxmlformats.org/officeDocument/2006/relationships/image" Target="../media/image6.png" /><Relationship Id="rId5" Type="http://schemas.openxmlformats.org/officeDocument/2006/relationships/image" Target="../media/image13.png" /><Relationship Id="rId6" Type="http://schemas.openxmlformats.org/officeDocument/2006/relationships/image" Target="../media/image14.png" /><Relationship Id="rId7" Type="http://schemas.openxmlformats.org/officeDocument/2006/relationships/image" Target="../media/image15.png" /><Relationship Id="rId8" Type="http://schemas.openxmlformats.org/officeDocument/2006/relationships/image" Target="../media/image16.png" /><Relationship Id="rId9" Type="http://schemas.openxmlformats.org/officeDocument/2006/relationships/image" Target="../media/image17.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26.png" /><Relationship Id="rId11" Type="http://schemas.openxmlformats.org/officeDocument/2006/relationships/image" Target="../media/image27.png" /><Relationship Id="rId12" Type="http://schemas.openxmlformats.org/officeDocument/2006/relationships/image" Target="../media/image28.png" /><Relationship Id="rId13" Type="http://schemas.openxmlformats.org/officeDocument/2006/relationships/image" Target="../media/image29.png" /><Relationship Id="rId14" Type="http://schemas.openxmlformats.org/officeDocument/2006/relationships/image" Target="../media/image30.png" /><Relationship Id="rId15" Type="http://schemas.openxmlformats.org/officeDocument/2006/relationships/image" Target="../media/image31.png" /><Relationship Id="rId16" Type="http://schemas.openxmlformats.org/officeDocument/2006/relationships/image" Target="../media/image32.png" /><Relationship Id="rId2" Type="http://schemas.openxmlformats.org/officeDocument/2006/relationships/image" Target="../media/image18.png" /><Relationship Id="rId3" Type="http://schemas.openxmlformats.org/officeDocument/2006/relationships/image" Target="../media/image19.png" /><Relationship Id="rId4" Type="http://schemas.openxmlformats.org/officeDocument/2006/relationships/image" Target="../media/image20.png" /><Relationship Id="rId5" Type="http://schemas.openxmlformats.org/officeDocument/2006/relationships/image" Target="../media/image21.png" /><Relationship Id="rId6" Type="http://schemas.openxmlformats.org/officeDocument/2006/relationships/image" Target="../media/image22.png" /><Relationship Id="rId7" Type="http://schemas.openxmlformats.org/officeDocument/2006/relationships/image" Target="../media/image23.png" /><Relationship Id="rId8" Type="http://schemas.openxmlformats.org/officeDocument/2006/relationships/image" Target="../media/image24.png" /><Relationship Id="rId9" Type="http://schemas.openxmlformats.org/officeDocument/2006/relationships/image" Target="../media/image25.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3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3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43.png" /><Relationship Id="rId11" Type="http://schemas.openxmlformats.org/officeDocument/2006/relationships/image" Target="../media/image44.png" /><Relationship Id="rId12" Type="http://schemas.openxmlformats.org/officeDocument/2006/relationships/image" Target="../media/image45.png" /><Relationship Id="rId13" Type="http://schemas.openxmlformats.org/officeDocument/2006/relationships/image" Target="../media/image46.png" /><Relationship Id="rId14" Type="http://schemas.openxmlformats.org/officeDocument/2006/relationships/image" Target="../media/image47.png" /><Relationship Id="rId15" Type="http://schemas.openxmlformats.org/officeDocument/2006/relationships/image" Target="../media/image48.png" /><Relationship Id="rId16" Type="http://schemas.openxmlformats.org/officeDocument/2006/relationships/image" Target="../media/image49.png" /><Relationship Id="rId17" Type="http://schemas.openxmlformats.org/officeDocument/2006/relationships/image" Target="../media/image50.png" /><Relationship Id="rId18" Type="http://schemas.openxmlformats.org/officeDocument/2006/relationships/image" Target="../media/image51.png" /><Relationship Id="rId19" Type="http://schemas.openxmlformats.org/officeDocument/2006/relationships/image" Target="../media/image52.png" /><Relationship Id="rId2" Type="http://schemas.openxmlformats.org/officeDocument/2006/relationships/image" Target="../media/image35.png" /><Relationship Id="rId20" Type="http://schemas.openxmlformats.org/officeDocument/2006/relationships/image" Target="../media/image53.png" /><Relationship Id="rId21" Type="http://schemas.openxmlformats.org/officeDocument/2006/relationships/image" Target="../media/image54.png" /><Relationship Id="rId22" Type="http://schemas.openxmlformats.org/officeDocument/2006/relationships/image" Target="../media/image55.png" /><Relationship Id="rId23" Type="http://schemas.openxmlformats.org/officeDocument/2006/relationships/image" Target="../media/image56.png" /><Relationship Id="rId24" Type="http://schemas.openxmlformats.org/officeDocument/2006/relationships/image" Target="../media/image57.png" /><Relationship Id="rId25" Type="http://schemas.openxmlformats.org/officeDocument/2006/relationships/image" Target="../media/image58.png" /><Relationship Id="rId26" Type="http://schemas.openxmlformats.org/officeDocument/2006/relationships/image" Target="../media/image59.png" /><Relationship Id="rId27" Type="http://schemas.openxmlformats.org/officeDocument/2006/relationships/image" Target="../media/image60.png" /><Relationship Id="rId28" Type="http://schemas.openxmlformats.org/officeDocument/2006/relationships/image" Target="../media/image61.png" /><Relationship Id="rId29" Type="http://schemas.openxmlformats.org/officeDocument/2006/relationships/image" Target="../media/image62.png" /><Relationship Id="rId3" Type="http://schemas.openxmlformats.org/officeDocument/2006/relationships/image" Target="../media/image36.png" /><Relationship Id="rId30" Type="http://schemas.openxmlformats.org/officeDocument/2006/relationships/image" Target="../media/image63.png" /><Relationship Id="rId31" Type="http://schemas.openxmlformats.org/officeDocument/2006/relationships/image" Target="../media/image64.png" /><Relationship Id="rId32" Type="http://schemas.openxmlformats.org/officeDocument/2006/relationships/image" Target="../media/image65.png" /><Relationship Id="rId33" Type="http://schemas.openxmlformats.org/officeDocument/2006/relationships/image" Target="../media/image66.png" /><Relationship Id="rId34" Type="http://schemas.openxmlformats.org/officeDocument/2006/relationships/image" Target="../media/image67.png" /><Relationship Id="rId4" Type="http://schemas.openxmlformats.org/officeDocument/2006/relationships/image" Target="../media/image37.png" /><Relationship Id="rId5" Type="http://schemas.openxmlformats.org/officeDocument/2006/relationships/image" Target="../media/image38.png" /><Relationship Id="rId6" Type="http://schemas.openxmlformats.org/officeDocument/2006/relationships/image" Target="../media/image39.png" /><Relationship Id="rId7" Type="http://schemas.openxmlformats.org/officeDocument/2006/relationships/image" Target="../media/image40.png" /><Relationship Id="rId8" Type="http://schemas.openxmlformats.org/officeDocument/2006/relationships/image" Target="../media/image41.png" /><Relationship Id="rId9" Type="http://schemas.openxmlformats.org/officeDocument/2006/relationships/image" Target="../media/image4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68.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image" Target="../media/image77.png" /><Relationship Id="rId11" Type="http://schemas.openxmlformats.org/officeDocument/2006/relationships/image" Target="../media/image78.png" /><Relationship Id="rId12" Type="http://schemas.openxmlformats.org/officeDocument/2006/relationships/image" Target="../media/image79.png" /><Relationship Id="rId13" Type="http://schemas.openxmlformats.org/officeDocument/2006/relationships/image" Target="../media/image80.png" /><Relationship Id="rId2" Type="http://schemas.openxmlformats.org/officeDocument/2006/relationships/image" Target="../media/image69.png" /><Relationship Id="rId3" Type="http://schemas.openxmlformats.org/officeDocument/2006/relationships/image" Target="../media/image70.png" /><Relationship Id="rId4" Type="http://schemas.openxmlformats.org/officeDocument/2006/relationships/image" Target="../media/image71.png" /><Relationship Id="rId5" Type="http://schemas.openxmlformats.org/officeDocument/2006/relationships/image" Target="../media/image72.png" /><Relationship Id="rId6" Type="http://schemas.openxmlformats.org/officeDocument/2006/relationships/image" Target="../media/image73.png" /><Relationship Id="rId7" Type="http://schemas.openxmlformats.org/officeDocument/2006/relationships/image" Target="../media/image74.png" /><Relationship Id="rId8" Type="http://schemas.openxmlformats.org/officeDocument/2006/relationships/image" Target="../media/image75.png" /><Relationship Id="rId9" Type="http://schemas.openxmlformats.org/officeDocument/2006/relationships/image" Target="../media/image76.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89.png" /><Relationship Id="rId11" Type="http://schemas.openxmlformats.org/officeDocument/2006/relationships/image" Target="../media/image90.png" /><Relationship Id="rId12" Type="http://schemas.openxmlformats.org/officeDocument/2006/relationships/image" Target="../media/image91.png" /><Relationship Id="rId13" Type="http://schemas.openxmlformats.org/officeDocument/2006/relationships/image" Target="../media/image92.png" /><Relationship Id="rId14" Type="http://schemas.openxmlformats.org/officeDocument/2006/relationships/image" Target="../media/image93.png" /><Relationship Id="rId15" Type="http://schemas.openxmlformats.org/officeDocument/2006/relationships/image" Target="../media/image94.png" /><Relationship Id="rId16" Type="http://schemas.openxmlformats.org/officeDocument/2006/relationships/image" Target="../media/image95.png" /><Relationship Id="rId17" Type="http://schemas.openxmlformats.org/officeDocument/2006/relationships/image" Target="../media/image96.png" /><Relationship Id="rId18" Type="http://schemas.openxmlformats.org/officeDocument/2006/relationships/image" Target="../media/image97.png" /><Relationship Id="rId19" Type="http://schemas.openxmlformats.org/officeDocument/2006/relationships/image" Target="../media/image98.png" /><Relationship Id="rId2" Type="http://schemas.openxmlformats.org/officeDocument/2006/relationships/image" Target="../media/image81.png" /><Relationship Id="rId20" Type="http://schemas.openxmlformats.org/officeDocument/2006/relationships/image" Target="../media/image99.png" /><Relationship Id="rId21" Type="http://schemas.openxmlformats.org/officeDocument/2006/relationships/image" Target="../media/image100.png" /><Relationship Id="rId22" Type="http://schemas.openxmlformats.org/officeDocument/2006/relationships/image" Target="../media/image101.png" /><Relationship Id="rId23" Type="http://schemas.openxmlformats.org/officeDocument/2006/relationships/image" Target="../media/image102.png" /><Relationship Id="rId24" Type="http://schemas.openxmlformats.org/officeDocument/2006/relationships/image" Target="../media/image103.png" /><Relationship Id="rId3" Type="http://schemas.openxmlformats.org/officeDocument/2006/relationships/image" Target="../media/image82.png" /><Relationship Id="rId4" Type="http://schemas.openxmlformats.org/officeDocument/2006/relationships/image" Target="../media/image83.png" /><Relationship Id="rId5" Type="http://schemas.openxmlformats.org/officeDocument/2006/relationships/image" Target="../media/image84.png" /><Relationship Id="rId6" Type="http://schemas.openxmlformats.org/officeDocument/2006/relationships/image" Target="../media/image85.png" /><Relationship Id="rId7" Type="http://schemas.openxmlformats.org/officeDocument/2006/relationships/image" Target="../media/image86.png" /><Relationship Id="rId8" Type="http://schemas.openxmlformats.org/officeDocument/2006/relationships/image" Target="../media/image87.png" /><Relationship Id="rId9" Type="http://schemas.openxmlformats.org/officeDocument/2006/relationships/image" Target="../media/image88.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104.png" /><Relationship Id="rId3" Type="http://schemas.openxmlformats.org/officeDocument/2006/relationships/image" Target="../media/image105.png" /><Relationship Id="rId4" Type="http://schemas.openxmlformats.org/officeDocument/2006/relationships/image" Target="../media/image106.png" /><Relationship Id="rId5" Type="http://schemas.openxmlformats.org/officeDocument/2006/relationships/image" Target="../media/image107.png" /><Relationship Id="rId6" Type="http://schemas.openxmlformats.org/officeDocument/2006/relationships/image" Target="../media/image108.png" /><Relationship Id="rId7" Type="http://schemas.openxmlformats.org/officeDocument/2006/relationships/image" Target="../media/image109.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10.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28047071054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p:nvPr/>
        </p:nvSpPr>
        <p:spPr>
          <a:xfrm>
            <a:off x="0" y="1819656"/>
            <a:ext cx="9165336" cy="3186684"/>
          </a:xfrm>
          <a:prstGeom prst="rect">
            <a:avLst/>
          </a:prstGeom>
          <a:blipFill>
            <a:blip r:embed="rId2">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object 3"/>
          <p:cNvSpPr/>
          <p:nvPr/>
        </p:nvSpPr>
        <p:spPr>
          <a:xfrm>
            <a:off x="0" y="0"/>
            <a:ext cx="2039620" cy="1312545"/>
          </a:xfrm>
          <a:custGeom>
            <a:rect l="l" t="t" r="r" b="b"/>
            <a:pathLst>
              <a:path w="2039620" h="1312545">
                <a:moveTo>
                  <a:pt x="2039021" y="0"/>
                </a:moveTo>
                <a:lnTo>
                  <a:pt x="0" y="0"/>
                </a:lnTo>
                <a:lnTo>
                  <a:pt x="0" y="699205"/>
                </a:lnTo>
                <a:lnTo>
                  <a:pt x="649223" y="1312163"/>
                </a:lnTo>
                <a:lnTo>
                  <a:pt x="2039021" y="0"/>
                </a:lnTo>
                <a:close/>
              </a:path>
            </a:pathLst>
          </a:custGeom>
          <a:solidFill>
            <a:srgbClr val="9DC3E6">
              <a:alpha val="58822"/>
            </a:srgbClr>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object 4"/>
          <p:cNvSpPr/>
          <p:nvPr/>
        </p:nvSpPr>
        <p:spPr>
          <a:xfrm>
            <a:off x="663759" y="0"/>
            <a:ext cx="2755900" cy="1300480"/>
          </a:xfrm>
          <a:custGeom>
            <a:rect l="l" t="t" r="r" b="b"/>
            <a:pathLst>
              <a:path w="2755900" h="1300480">
                <a:moveTo>
                  <a:pt x="2755277" y="0"/>
                </a:moveTo>
                <a:lnTo>
                  <a:pt x="0" y="0"/>
                </a:lnTo>
                <a:lnTo>
                  <a:pt x="1377638" y="1299972"/>
                </a:lnTo>
                <a:lnTo>
                  <a:pt x="2755277" y="0"/>
                </a:lnTo>
                <a:close/>
              </a:path>
            </a:pathLst>
          </a:custGeom>
          <a:solidFill>
            <a:srgbClr val="E9EAEE">
              <a:alpha val="58822"/>
            </a:srgbClr>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object 5"/>
          <p:cNvSpPr/>
          <p:nvPr/>
        </p:nvSpPr>
        <p:spPr>
          <a:xfrm>
            <a:off x="6509004" y="5269991"/>
            <a:ext cx="4160520" cy="1963420"/>
          </a:xfrm>
          <a:custGeom>
            <a:rect l="l" t="t" r="r" b="b"/>
            <a:pathLst>
              <a:path w="4160520" h="1963420">
                <a:moveTo>
                  <a:pt x="2080260" y="0"/>
                </a:moveTo>
                <a:lnTo>
                  <a:pt x="0" y="1962912"/>
                </a:lnTo>
                <a:lnTo>
                  <a:pt x="4160520" y="1962912"/>
                </a:lnTo>
                <a:lnTo>
                  <a:pt x="2080260" y="0"/>
                </a:lnTo>
                <a:close/>
              </a:path>
            </a:pathLst>
          </a:custGeom>
          <a:solidFill>
            <a:srgbClr val="E9EAEE">
              <a:alpha val="58822"/>
            </a:srgbClr>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object 6"/>
          <p:cNvSpPr/>
          <p:nvPr/>
        </p:nvSpPr>
        <p:spPr>
          <a:xfrm>
            <a:off x="7754846" y="3997452"/>
            <a:ext cx="5104765" cy="3235960"/>
          </a:xfrm>
          <a:custGeom>
            <a:rect l="l" t="t" r="r" b="b"/>
            <a:pathLst>
              <a:path w="5104765" h="3235959">
                <a:moveTo>
                  <a:pt x="3430550" y="0"/>
                </a:moveTo>
                <a:lnTo>
                  <a:pt x="0" y="3235452"/>
                </a:lnTo>
                <a:lnTo>
                  <a:pt x="5104665" y="3235452"/>
                </a:lnTo>
                <a:lnTo>
                  <a:pt x="5104665" y="1578905"/>
                </a:lnTo>
                <a:lnTo>
                  <a:pt x="3430550" y="0"/>
                </a:lnTo>
                <a:close/>
              </a:path>
            </a:pathLst>
          </a:custGeom>
          <a:solidFill>
            <a:srgbClr val="FFC000">
              <a:alpha val="58822"/>
            </a:srgbClr>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object 7"/>
          <p:cNvSpPr/>
          <p:nvPr/>
        </p:nvSpPr>
        <p:spPr>
          <a:xfrm>
            <a:off x="9745980" y="160020"/>
            <a:ext cx="2973324" cy="1659636"/>
          </a:xfrm>
          <a:prstGeom prst="rect">
            <a:avLst/>
          </a:prstGeom>
          <a:blipFill>
            <a:blip r:embed="rId3"/>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object 8"/>
          <p:cNvSpPr/>
          <p:nvPr/>
        </p:nvSpPr>
        <p:spPr>
          <a:xfrm>
            <a:off x="9093707" y="1819656"/>
            <a:ext cx="288290" cy="3187065"/>
          </a:xfrm>
          <a:custGeom>
            <a:rect l="l" t="t" r="r" b="b"/>
            <a:pathLst>
              <a:path w="288290" h="3187065">
                <a:moveTo>
                  <a:pt x="0" y="3186684"/>
                </a:moveTo>
                <a:lnTo>
                  <a:pt x="288035" y="3186684"/>
                </a:lnTo>
                <a:lnTo>
                  <a:pt x="288035" y="0"/>
                </a:lnTo>
                <a:lnTo>
                  <a:pt x="0" y="0"/>
                </a:lnTo>
                <a:lnTo>
                  <a:pt x="0" y="3186684"/>
                </a:lnTo>
                <a:close/>
              </a:path>
            </a:pathLst>
          </a:custGeom>
          <a:solidFill>
            <a:srgbClr val="EC7C3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object 9"/>
          <p:cNvSpPr/>
          <p:nvPr/>
        </p:nvSpPr>
        <p:spPr>
          <a:xfrm>
            <a:off x="1749551" y="879348"/>
            <a:ext cx="5975985" cy="6122035"/>
          </a:xfrm>
          <a:custGeom>
            <a:rect l="l" t="t" r="r" b="b"/>
            <a:pathLst>
              <a:path w="5975984" h="6122034">
                <a:moveTo>
                  <a:pt x="0" y="6121908"/>
                </a:moveTo>
                <a:lnTo>
                  <a:pt x="5975604" y="6121908"/>
                </a:lnTo>
                <a:lnTo>
                  <a:pt x="5975604" y="0"/>
                </a:lnTo>
                <a:lnTo>
                  <a:pt x="0" y="0"/>
                </a:lnTo>
                <a:lnTo>
                  <a:pt x="0" y="6121908"/>
                </a:lnTo>
                <a:close/>
              </a:path>
            </a:pathLst>
          </a:custGeom>
          <a:solidFill>
            <a:srgbClr val="FFDA69"/>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object 11"/>
          <p:cNvSpPr txBox="1">
            <a:spLocks noGrp="1"/>
          </p:cNvSpPr>
          <p:nvPr>
            <p:ph type="title"/>
          </p:nvPr>
        </p:nvSpPr>
        <p:spPr>
          <a:xfrm>
            <a:off x="2908428" y="2455291"/>
            <a:ext cx="3683000" cy="756920"/>
          </a:xfrm>
          <a:prstGeom prst="rect">
            <a:avLst/>
          </a:prstGeom>
        </p:spPr>
        <p:txBody>
          <a:bodyPr vert="horz" wrap="square" lIns="0" tIns="12700" rIns="0" bIns="0" rtlCol="0">
            <a:spAutoFit/>
          </a:bodyPr>
          <a:lstStyle/>
          <a:p>
            <a:pPr marL="12700">
              <a:lnSpc>
                <a:spcPct val="100000"/>
              </a:lnSpc>
              <a:spcBef>
                <a:spcPts val="100"/>
              </a:spcBef>
            </a:pPr>
            <a:r>
              <a:rPr sz="4800">
                <a:solidFill>
                  <a:srgbClr val="000000"/>
                </a:solidFill>
                <a:latin typeface="Arial Unicode MS"/>
                <a:cs typeface="Arial Unicode MS"/>
              </a:rPr>
              <a:t>我国光伏行业</a:t>
            </a:r>
            <a:endParaRPr sz="4800">
              <a:latin typeface="Arial Unicode MS"/>
              <a:cs typeface="Arial Unicode MS"/>
            </a:endParaRPr>
          </a:p>
        </p:txBody>
      </p:sp>
      <p:sp>
        <p:nvSpPr>
          <p:cNvPr id="13" name="object 13"/>
          <p:cNvSpPr txBox="1"/>
          <p:nvPr/>
        </p:nvSpPr>
        <p:spPr>
          <a:xfrm>
            <a:off x="1994028" y="3394456"/>
            <a:ext cx="5511800" cy="75692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4800">
                <a:latin typeface="Arial Unicode MS"/>
                <a:cs typeface="Arial Unicode MS"/>
              </a:rPr>
              <a:t>发展形势与未来展望</a:t>
            </a:r>
            <a:endParaRPr sz="4800">
              <a:latin typeface="Arial Unicode MS"/>
              <a:cs typeface="Arial Unicode MS"/>
            </a:endParaRPr>
          </a:p>
        </p:txBody>
      </p:sp>
      <p:sp>
        <p:nvSpPr>
          <p:cNvPr id="17" name="object 17"/>
          <p:cNvSpPr txBox="1"/>
          <p:nvPr/>
        </p:nvSpPr>
        <p:spPr>
          <a:xfrm>
            <a:off x="3502308" y="4828794"/>
            <a:ext cx="2463800" cy="167132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5080" algn="ctr">
              <a:lnSpc>
                <a:spcPct val="150000"/>
              </a:lnSpc>
              <a:spcBef>
                <a:spcPts val="95"/>
              </a:spcBef>
            </a:pPr>
            <a:r>
              <a:rPr sz="2400" b="1">
                <a:latin typeface="微软雅黑"/>
                <a:cs typeface="微软雅黑"/>
              </a:rPr>
              <a:t>中国光伏行业协会 </a:t>
            </a:r>
            <a:r>
              <a:rPr sz="2400" b="1" spc="-5">
                <a:latin typeface="微软雅黑"/>
                <a:cs typeface="微软雅黑"/>
              </a:rPr>
              <a:t>王勃华 2022.12.1</a:t>
            </a:r>
            <a:endParaRPr sz="2400">
              <a:latin typeface="微软雅黑"/>
              <a:cs typeface="微软雅黑"/>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5409057" y="2145233"/>
            <a:ext cx="2056764" cy="63500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4000" b="1" spc="-5">
                <a:solidFill>
                  <a:srgbClr val="C00000"/>
                </a:solidFill>
                <a:latin typeface="微软雅黑"/>
                <a:cs typeface="微软雅黑"/>
              </a:rPr>
              <a:t>发展形势</a:t>
            </a:r>
            <a:endParaRPr sz="4000">
              <a:latin typeface="微软雅黑"/>
              <a:cs typeface="微软雅黑"/>
            </a:endParaRPr>
          </a:p>
        </p:txBody>
      </p:sp>
      <p:sp>
        <p:nvSpPr>
          <p:cNvPr id="3" name="object 3"/>
          <p:cNvSpPr txBox="1"/>
          <p:nvPr/>
        </p:nvSpPr>
        <p:spPr>
          <a:xfrm>
            <a:off x="3680840" y="4375150"/>
            <a:ext cx="1445895" cy="45212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2800" b="1" spc="-5">
                <a:latin typeface="微软雅黑"/>
                <a:cs typeface="微软雅黑"/>
              </a:rPr>
              <a:t>未来展望</a:t>
            </a:r>
            <a:endParaRPr sz="2800">
              <a:latin typeface="微软雅黑"/>
              <a:cs typeface="微软雅黑"/>
            </a:endParaRPr>
          </a:p>
        </p:txBody>
      </p:sp>
      <p:sp>
        <p:nvSpPr>
          <p:cNvPr id="4" name="object 4"/>
          <p:cNvSpPr txBox="1"/>
          <p:nvPr/>
        </p:nvSpPr>
        <p:spPr>
          <a:xfrm>
            <a:off x="964793" y="2288469"/>
            <a:ext cx="585470" cy="2038350"/>
          </a:xfrm>
          <a:prstGeom prst="rect">
            <a:avLst/>
          </a:prstGeom>
        </p:spPr>
        <p:txBody>
          <a:bodyPr vert="horz" wrap="square" lIns="0" tIns="34861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2745"/>
              </a:spcBef>
            </a:pPr>
            <a:r>
              <a:rPr sz="4400" b="1" spc="0">
                <a:solidFill>
                  <a:srgbClr val="C00000"/>
                </a:solidFill>
                <a:latin typeface="微软雅黑"/>
                <a:cs typeface="微软雅黑"/>
              </a:rPr>
              <a:t>目</a:t>
            </a:r>
            <a:endParaRPr sz="4400">
              <a:latin typeface="微软雅黑"/>
              <a:cs typeface="微软雅黑"/>
            </a:endParaRPr>
          </a:p>
          <a:p>
            <a:pPr marL="12700">
              <a:lnSpc>
                <a:spcPct val="100000"/>
              </a:lnSpc>
              <a:spcBef>
                <a:spcPts val="2640"/>
              </a:spcBef>
            </a:pPr>
            <a:r>
              <a:rPr sz="4400" b="1">
                <a:solidFill>
                  <a:srgbClr val="C00000"/>
                </a:solidFill>
                <a:latin typeface="微软雅黑"/>
                <a:cs typeface="微软雅黑"/>
              </a:rPr>
              <a:t>录</a:t>
            </a:r>
            <a:endParaRPr sz="4400">
              <a:latin typeface="微软雅黑"/>
              <a:cs typeface="微软雅黑"/>
            </a:endParaRPr>
          </a:p>
        </p:txBody>
      </p:sp>
      <p:sp>
        <p:nvSpPr>
          <p:cNvPr id="5" name="object 5"/>
          <p:cNvSpPr/>
          <p:nvPr/>
        </p:nvSpPr>
        <p:spPr>
          <a:xfrm>
            <a:off x="2157983" y="1434084"/>
            <a:ext cx="3517265" cy="4363720"/>
          </a:xfrm>
          <a:custGeom>
            <a:rect l="l" t="t" r="r" b="b"/>
            <a:pathLst>
              <a:path w="3517265" h="4363720">
                <a:moveTo>
                  <a:pt x="3516884" y="0"/>
                </a:moveTo>
                <a:lnTo>
                  <a:pt x="0" y="4363212"/>
                </a:lnTo>
              </a:path>
            </a:pathLst>
          </a:custGeom>
          <a:ln w="6350">
            <a:solidFill>
              <a:srgbClr val="585858"/>
            </a:solidFill>
            <a:prstDash val="sysDash"/>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2416408" y="6693205"/>
            <a:ext cx="124460" cy="23939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400" b="1">
                <a:solidFill>
                  <a:srgbClr val="888888"/>
                </a:solidFill>
                <a:latin typeface="等线"/>
                <a:cs typeface="等线"/>
              </a:rPr>
              <a:t>3</a:t>
            </a:r>
            <a:endParaRPr sz="1400">
              <a:latin typeface="等线"/>
              <a:cs typeface="等线"/>
            </a:endParaRPr>
          </a:p>
        </p:txBody>
      </p:sp>
      <p:sp>
        <p:nvSpPr>
          <p:cNvPr id="3" name="object 3"/>
          <p:cNvSpPr/>
          <p:nvPr/>
        </p:nvSpPr>
        <p:spPr>
          <a:xfrm>
            <a:off x="0" y="1499616"/>
            <a:ext cx="6430010" cy="1308100"/>
          </a:xfrm>
          <a:custGeom>
            <a:rect l="l" t="t" r="r" b="b"/>
            <a:pathLst>
              <a:path w="6430010" h="1308100">
                <a:moveTo>
                  <a:pt x="0" y="1307591"/>
                </a:moveTo>
                <a:lnTo>
                  <a:pt x="6429756" y="1307591"/>
                </a:lnTo>
                <a:lnTo>
                  <a:pt x="6429756" y="0"/>
                </a:lnTo>
                <a:lnTo>
                  <a:pt x="0" y="0"/>
                </a:lnTo>
                <a:lnTo>
                  <a:pt x="0" y="1307591"/>
                </a:lnTo>
                <a:close/>
              </a:path>
            </a:pathLst>
          </a:custGeom>
          <a:solidFill>
            <a:srgbClr val="C8C8C8"/>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object 4"/>
          <p:cNvSpPr/>
          <p:nvPr/>
        </p:nvSpPr>
        <p:spPr>
          <a:xfrm>
            <a:off x="7293864" y="678180"/>
            <a:ext cx="4081272" cy="4908804"/>
          </a:xfrm>
          <a:prstGeom prst="rect">
            <a:avLst/>
          </a:prstGeom>
          <a:blipFill>
            <a:blip r:embed="rId2">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object 5"/>
          <p:cNvSpPr/>
          <p:nvPr/>
        </p:nvSpPr>
        <p:spPr>
          <a:xfrm>
            <a:off x="5993891" y="5721096"/>
            <a:ext cx="6106795" cy="1308100"/>
          </a:xfrm>
          <a:custGeom>
            <a:rect l="l" t="t" r="r" b="b"/>
            <a:pathLst>
              <a:path w="6106795" h="1308100">
                <a:moveTo>
                  <a:pt x="0" y="1307591"/>
                </a:moveTo>
                <a:lnTo>
                  <a:pt x="6106668" y="1307591"/>
                </a:lnTo>
                <a:lnTo>
                  <a:pt x="6106668" y="0"/>
                </a:lnTo>
                <a:lnTo>
                  <a:pt x="0" y="0"/>
                </a:lnTo>
                <a:lnTo>
                  <a:pt x="0" y="1307591"/>
                </a:lnTo>
                <a:close/>
              </a:path>
            </a:pathLst>
          </a:custGeom>
          <a:solidFill>
            <a:srgbClr val="C8C8C8"/>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object 6"/>
          <p:cNvSpPr/>
          <p:nvPr/>
        </p:nvSpPr>
        <p:spPr>
          <a:xfrm>
            <a:off x="6042659" y="5835396"/>
            <a:ext cx="1618488" cy="1078992"/>
          </a:xfrm>
          <a:prstGeom prst="rect">
            <a:avLst/>
          </a:prstGeom>
          <a:blipFill>
            <a:blip r:embed="rId3">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object 7"/>
          <p:cNvSpPr txBox="1"/>
          <p:nvPr/>
        </p:nvSpPr>
        <p:spPr>
          <a:xfrm>
            <a:off x="5993891" y="5884570"/>
            <a:ext cx="6106795" cy="8483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23720" marR="160020">
              <a:lnSpc>
                <a:spcPct val="150000"/>
              </a:lnSpc>
              <a:spcBef>
                <a:spcPts val="100"/>
              </a:spcBef>
            </a:pPr>
            <a:r>
              <a:rPr sz="1800" b="1">
                <a:latin typeface="微软雅黑"/>
                <a:cs typeface="微软雅黑"/>
              </a:rPr>
              <a:t>中企承建</a:t>
            </a:r>
            <a:r>
              <a:rPr sz="1800" b="1" spc="-5">
                <a:latin typeface="微软雅黑"/>
                <a:cs typeface="微软雅黑"/>
              </a:rPr>
              <a:t>800MW</a:t>
            </a:r>
            <a:r>
              <a:rPr sz="1800" b="1">
                <a:latin typeface="微软雅黑"/>
                <a:cs typeface="微软雅黑"/>
              </a:rPr>
              <a:t>光伏电站项目，助力 卡塔尔兑现举办“碳中和世界杯”承诺。</a:t>
            </a:r>
            <a:endParaRPr sz="1800">
              <a:latin typeface="微软雅黑"/>
              <a:cs typeface="微软雅黑"/>
            </a:endParaRPr>
          </a:p>
        </p:txBody>
      </p:sp>
      <p:sp>
        <p:nvSpPr>
          <p:cNvPr id="8" name="object 8"/>
          <p:cNvSpPr/>
          <p:nvPr/>
        </p:nvSpPr>
        <p:spPr>
          <a:xfrm>
            <a:off x="3047" y="1626108"/>
            <a:ext cx="2022348" cy="909827"/>
          </a:xfrm>
          <a:prstGeom prst="rect">
            <a:avLst/>
          </a:prstGeom>
          <a:blipFill>
            <a:blip r:embed="rId4">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object 9"/>
          <p:cNvSpPr txBox="1"/>
          <p:nvPr/>
        </p:nvSpPr>
        <p:spPr>
          <a:xfrm>
            <a:off x="2155317" y="1620774"/>
            <a:ext cx="4218305" cy="8483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5080">
              <a:lnSpc>
                <a:spcPct val="150000"/>
              </a:lnSpc>
              <a:spcBef>
                <a:spcPts val="100"/>
              </a:spcBef>
            </a:pPr>
            <a:r>
              <a:rPr sz="1800" b="1">
                <a:latin typeface="微软雅黑"/>
                <a:cs typeface="微软雅黑"/>
              </a:rPr>
              <a:t>中企参与建设</a:t>
            </a:r>
            <a:r>
              <a:rPr sz="1800" b="1" spc="0">
                <a:latin typeface="微软雅黑"/>
                <a:cs typeface="微软雅黑"/>
              </a:rPr>
              <a:t>50</a:t>
            </a:r>
            <a:r>
              <a:rPr sz="1800" b="1" spc="-5">
                <a:latin typeface="微软雅黑"/>
                <a:cs typeface="微软雅黑"/>
              </a:rPr>
              <a:t>MW</a:t>
            </a:r>
            <a:r>
              <a:rPr sz="1800" b="1">
                <a:latin typeface="微软雅黑"/>
                <a:cs typeface="微软雅黑"/>
              </a:rPr>
              <a:t>屋顶光伏电站项目， 为</a:t>
            </a:r>
            <a:r>
              <a:rPr sz="1800" b="1" spc="-10">
                <a:latin typeface="微软雅黑"/>
                <a:cs typeface="微软雅黑"/>
              </a:rPr>
              <a:t>COP27</a:t>
            </a:r>
            <a:r>
              <a:rPr sz="1800" b="1">
                <a:latin typeface="微软雅黑"/>
                <a:cs typeface="微软雅黑"/>
              </a:rPr>
              <a:t>提供绿电。</a:t>
            </a:r>
            <a:endParaRPr sz="1800">
              <a:latin typeface="微软雅黑"/>
              <a:cs typeface="微软雅黑"/>
            </a:endParaRPr>
          </a:p>
        </p:txBody>
      </p:sp>
      <p:sp>
        <p:nvSpPr>
          <p:cNvPr id="10" name="object 10"/>
          <p:cNvSpPr/>
          <p:nvPr/>
        </p:nvSpPr>
        <p:spPr>
          <a:xfrm>
            <a:off x="381000" y="3116580"/>
            <a:ext cx="5113020" cy="3185160"/>
          </a:xfrm>
          <a:prstGeom prst="rect">
            <a:avLst/>
          </a:prstGeom>
          <a:blipFill>
            <a:blip r:embed="rId5">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object 11"/>
          <p:cNvSpPr txBox="1"/>
          <p:nvPr/>
        </p:nvSpPr>
        <p:spPr>
          <a:xfrm>
            <a:off x="1754504" y="6574942"/>
            <a:ext cx="2169795" cy="29972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800" b="1" spc="-10">
                <a:latin typeface="微软雅黑"/>
                <a:cs typeface="微软雅黑"/>
              </a:rPr>
              <a:t>COP27</a:t>
            </a:r>
            <a:r>
              <a:rPr sz="1800" b="1">
                <a:latin typeface="微软雅黑"/>
                <a:cs typeface="微软雅黑"/>
              </a:rPr>
              <a:t>屋顶光伏项目</a:t>
            </a:r>
            <a:endParaRPr sz="1800">
              <a:latin typeface="微软雅黑"/>
              <a:cs typeface="微软雅黑"/>
            </a:endParaRPr>
          </a:p>
        </p:txBody>
      </p:sp>
      <p:sp>
        <p:nvSpPr>
          <p:cNvPr id="12" name="object 12"/>
          <p:cNvSpPr txBox="1">
            <a:spLocks noGrp="1"/>
          </p:cNvSpPr>
          <p:nvPr>
            <p:ph type="title"/>
          </p:nvPr>
        </p:nvSpPr>
        <p:spPr>
          <a:xfrm>
            <a:off x="1306449" y="54436"/>
            <a:ext cx="7552055" cy="452120"/>
          </a:xfrm>
          <a:prstGeom prst="rect">
            <a:avLst/>
          </a:prstGeom>
        </p:spPr>
        <p:txBody>
          <a:bodyPr vert="horz" wrap="square" lIns="0" tIns="12065" rIns="0" bIns="0" rtlCol="0">
            <a:spAutoFit/>
          </a:bodyPr>
          <a:lstStyle/>
          <a:p>
            <a:pPr marL="12700">
              <a:lnSpc>
                <a:spcPct val="100000"/>
              </a:lnSpc>
              <a:spcBef>
                <a:spcPts val="95"/>
              </a:spcBef>
            </a:pPr>
            <a:r>
              <a:rPr sz="4200" b="1" spc="-15" baseline="-26785">
                <a:solidFill>
                  <a:srgbClr val="000000"/>
                </a:solidFill>
                <a:latin typeface="微软雅黑"/>
                <a:cs typeface="微软雅黑"/>
              </a:rPr>
              <a:t>中国光伏</a:t>
            </a:r>
            <a:r>
              <a:rPr sz="4200" b="1" spc="-7" baseline="-26785">
                <a:solidFill>
                  <a:srgbClr val="000000"/>
                </a:solidFill>
                <a:latin typeface="微软雅黑"/>
                <a:cs typeface="微软雅黑"/>
              </a:rPr>
              <a:t>“</a:t>
            </a:r>
            <a:r>
              <a:rPr sz="4200" b="1" spc="-44" baseline="-26785">
                <a:solidFill>
                  <a:srgbClr val="000000"/>
                </a:solidFill>
                <a:latin typeface="微软雅黑"/>
                <a:cs typeface="微软雅黑"/>
              </a:rPr>
              <a:t> </a:t>
            </a:r>
            <a:r>
              <a:rPr sz="4200" b="1" spc="-15" baseline="-26785">
                <a:solidFill>
                  <a:srgbClr val="000000"/>
                </a:solidFill>
                <a:latin typeface="微软雅黑"/>
                <a:cs typeface="微软雅黑"/>
              </a:rPr>
              <a:t>出海</a:t>
            </a:r>
            <a:r>
              <a:rPr sz="4200" b="1" spc="-3015" baseline="-26785">
                <a:solidFill>
                  <a:srgbClr val="000000"/>
                </a:solidFill>
                <a:latin typeface="微软雅黑"/>
                <a:cs typeface="微软雅黑"/>
              </a:rPr>
              <a:t>”</a:t>
            </a:r>
            <a:r>
              <a:rPr sz="1100"/>
              <a:t>更</a:t>
            </a:r>
            <a:r>
              <a:rPr sz="1100" spc="-204"/>
              <a:t>多</a:t>
            </a:r>
            <a:r>
              <a:rPr sz="4200" b="1" spc="-3907" baseline="-26785">
                <a:solidFill>
                  <a:srgbClr val="000000"/>
                </a:solidFill>
                <a:latin typeface="微软雅黑"/>
                <a:cs typeface="微软雅黑"/>
              </a:rPr>
              <a:t>助</a:t>
            </a:r>
            <a:r>
              <a:rPr sz="1100"/>
              <a:t>细分</a:t>
            </a:r>
            <a:r>
              <a:rPr sz="1100" spc="-710"/>
              <a:t>领</a:t>
            </a:r>
            <a:r>
              <a:rPr sz="4200" b="1" spc="-3150" baseline="-26785">
                <a:solidFill>
                  <a:srgbClr val="000000"/>
                </a:solidFill>
                <a:latin typeface="微软雅黑"/>
                <a:cs typeface="微软雅黑"/>
              </a:rPr>
              <a:t>力</a:t>
            </a:r>
            <a:r>
              <a:rPr sz="1100"/>
              <a:t>域</a:t>
            </a:r>
            <a:r>
              <a:rPr sz="1100" spc="-110"/>
              <a:t>报</a:t>
            </a:r>
            <a:r>
              <a:rPr sz="4200" b="1" spc="-4042" baseline="-26785">
                <a:solidFill>
                  <a:srgbClr val="000000"/>
                </a:solidFill>
                <a:latin typeface="微软雅黑"/>
                <a:cs typeface="微软雅黑"/>
              </a:rPr>
              <a:t>低</a:t>
            </a:r>
            <a:r>
              <a:rPr sz="1100"/>
              <a:t>告请</a:t>
            </a:r>
            <a:r>
              <a:rPr sz="1100" spc="-615"/>
              <a:t>关</a:t>
            </a:r>
            <a:r>
              <a:rPr sz="4200" b="1" spc="-3284" baseline="-26785">
                <a:solidFill>
                  <a:srgbClr val="000000"/>
                </a:solidFill>
                <a:latin typeface="微软雅黑"/>
                <a:cs typeface="微软雅黑"/>
              </a:rPr>
              <a:t>碳</a:t>
            </a:r>
            <a:r>
              <a:rPr sz="1100"/>
              <a:t>注</a:t>
            </a:r>
            <a:r>
              <a:rPr sz="1100" spc="-20"/>
              <a:t>搜</a:t>
            </a:r>
            <a:r>
              <a:rPr sz="4200" b="1" spc="-4184" baseline="-26785">
                <a:solidFill>
                  <a:srgbClr val="000000"/>
                </a:solidFill>
                <a:latin typeface="微软雅黑"/>
                <a:cs typeface="微软雅黑"/>
              </a:rPr>
              <a:t>盛</a:t>
            </a:r>
            <a:r>
              <a:rPr sz="1100"/>
              <a:t>搜报</a:t>
            </a:r>
            <a:r>
              <a:rPr sz="1100" spc="-525"/>
              <a:t>告</a:t>
            </a:r>
            <a:r>
              <a:rPr sz="4200" b="1" spc="-3427" baseline="-26785">
                <a:solidFill>
                  <a:srgbClr val="000000"/>
                </a:solidFill>
                <a:latin typeface="微软雅黑"/>
                <a:cs typeface="微软雅黑"/>
              </a:rPr>
              <a:t>会</a:t>
            </a:r>
            <a:r>
              <a:rPr sz="1100"/>
              <a:t>（sosoyanbao），行研君胃</a:t>
            </a:r>
            <a:r>
              <a:rPr sz="1100" smtClean="0"/>
              <a:t>：</a:t>
            </a:r>
            <a:endParaRPr sz="1100">
              <a:latin typeface="微软雅黑"/>
              <a:cs typeface="微软雅黑"/>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p:nvPr/>
        </p:nvSpPr>
        <p:spPr>
          <a:xfrm>
            <a:off x="0" y="0"/>
            <a:ext cx="12859512" cy="7232904"/>
          </a:xfrm>
          <a:prstGeom prst="rect">
            <a:avLst/>
          </a:prstGeom>
          <a:blipFill>
            <a:blip r:embed="rId2">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object 3"/>
          <p:cNvSpPr/>
          <p:nvPr/>
        </p:nvSpPr>
        <p:spPr>
          <a:xfrm>
            <a:off x="11428476" y="135636"/>
            <a:ext cx="1409700" cy="899160"/>
          </a:xfrm>
          <a:prstGeom prst="rect">
            <a:avLst/>
          </a:prstGeom>
          <a:blipFill>
            <a:blip r:embed="rId3">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object 4"/>
          <p:cNvSpPr/>
          <p:nvPr/>
        </p:nvSpPr>
        <p:spPr>
          <a:xfrm>
            <a:off x="0" y="135636"/>
            <a:ext cx="935990" cy="701040"/>
          </a:xfrm>
          <a:custGeom>
            <a:rect l="l" t="t" r="r" b="b"/>
            <a:pathLst>
              <a:path w="935990" h="701040">
                <a:moveTo>
                  <a:pt x="585216" y="0"/>
                </a:moveTo>
                <a:lnTo>
                  <a:pt x="0" y="0"/>
                </a:lnTo>
                <a:lnTo>
                  <a:pt x="0" y="701040"/>
                </a:lnTo>
                <a:lnTo>
                  <a:pt x="585216" y="701040"/>
                </a:lnTo>
                <a:lnTo>
                  <a:pt x="935736" y="350520"/>
                </a:lnTo>
                <a:lnTo>
                  <a:pt x="585216" y="0"/>
                </a:lnTo>
                <a:close/>
              </a:path>
            </a:pathLst>
          </a:custGeom>
          <a:solidFill>
            <a:srgbClr val="F9DE4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object 5"/>
          <p:cNvSpPr/>
          <p:nvPr/>
        </p:nvSpPr>
        <p:spPr>
          <a:xfrm>
            <a:off x="0" y="135636"/>
            <a:ext cx="220979" cy="701040"/>
          </a:xfrm>
          <a:custGeom>
            <a:rect l="l" t="t" r="r" b="b"/>
            <a:pathLst>
              <a:path w="220977" h="701040">
                <a:moveTo>
                  <a:pt x="0" y="701040"/>
                </a:moveTo>
                <a:lnTo>
                  <a:pt x="220980" y="701040"/>
                </a:lnTo>
                <a:lnTo>
                  <a:pt x="220980" y="0"/>
                </a:lnTo>
                <a:lnTo>
                  <a:pt x="0" y="0"/>
                </a:lnTo>
                <a:lnTo>
                  <a:pt x="0" y="701040"/>
                </a:lnTo>
                <a:close/>
              </a:path>
            </a:pathLst>
          </a:custGeom>
          <a:solidFill>
            <a:srgbClr val="BE9000">
              <a:alpha val="69802"/>
            </a:srgbClr>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object 6"/>
          <p:cNvSpPr/>
          <p:nvPr/>
        </p:nvSpPr>
        <p:spPr>
          <a:xfrm>
            <a:off x="12065507" y="6425184"/>
            <a:ext cx="794003" cy="807719"/>
          </a:xfrm>
          <a:prstGeom prst="rect">
            <a:avLst/>
          </a:prstGeom>
          <a:blipFill>
            <a:blip r:embed="rId4">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object 7"/>
          <p:cNvSpPr txBox="1"/>
          <p:nvPr/>
        </p:nvSpPr>
        <p:spPr>
          <a:xfrm>
            <a:off x="12416408" y="6693205"/>
            <a:ext cx="124460" cy="23939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400" b="1">
                <a:solidFill>
                  <a:srgbClr val="888888"/>
                </a:solidFill>
                <a:latin typeface="等线"/>
                <a:cs typeface="等线"/>
              </a:rPr>
              <a:t>4</a:t>
            </a:r>
            <a:endParaRPr sz="1400">
              <a:latin typeface="等线"/>
              <a:cs typeface="等线"/>
            </a:endParaRPr>
          </a:p>
        </p:txBody>
      </p:sp>
      <p:sp>
        <p:nvSpPr>
          <p:cNvPr id="8" name="object 8"/>
          <p:cNvSpPr/>
          <p:nvPr/>
        </p:nvSpPr>
        <p:spPr>
          <a:xfrm>
            <a:off x="0" y="4792980"/>
            <a:ext cx="4276344" cy="812292"/>
          </a:xfrm>
          <a:prstGeom prst="rect">
            <a:avLst/>
          </a:prstGeom>
          <a:blipFill>
            <a:blip r:embed="rId5">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object 9"/>
          <p:cNvSpPr txBox="1"/>
          <p:nvPr/>
        </p:nvSpPr>
        <p:spPr>
          <a:xfrm>
            <a:off x="226263" y="1302766"/>
            <a:ext cx="5231765" cy="330835"/>
          </a:xfrm>
          <a:prstGeom prst="rect">
            <a:avLst/>
          </a:prstGeom>
        </p:spPr>
        <p:txBody>
          <a:bodyPr vert="horz" wrap="square" lIns="0" tIns="1333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2000" b="1">
                <a:latin typeface="微软雅黑"/>
                <a:cs typeface="微软雅黑"/>
              </a:rPr>
              <a:t>2022年上半年部分国家新增装机</a:t>
            </a:r>
            <a:r>
              <a:rPr sz="2000" b="1" spc="-15">
                <a:latin typeface="微软雅黑"/>
                <a:cs typeface="微软雅黑"/>
              </a:rPr>
              <a:t>同</a:t>
            </a:r>
            <a:r>
              <a:rPr sz="2000" b="1">
                <a:latin typeface="微软雅黑"/>
                <a:cs typeface="微软雅黑"/>
              </a:rPr>
              <a:t>比增</a:t>
            </a:r>
            <a:r>
              <a:rPr sz="2000" b="1" spc="-15">
                <a:latin typeface="微软雅黑"/>
                <a:cs typeface="微软雅黑"/>
              </a:rPr>
              <a:t>长</a:t>
            </a:r>
            <a:r>
              <a:rPr sz="2000" b="1">
                <a:latin typeface="微软雅黑"/>
                <a:cs typeface="微软雅黑"/>
              </a:rPr>
              <a:t>情况</a:t>
            </a:r>
            <a:endParaRPr sz="2000">
              <a:latin typeface="微软雅黑"/>
              <a:cs typeface="微软雅黑"/>
            </a:endParaRPr>
          </a:p>
        </p:txBody>
      </p:sp>
      <p:sp>
        <p:nvSpPr>
          <p:cNvPr id="10" name="object 10"/>
          <p:cNvSpPr/>
          <p:nvPr/>
        </p:nvSpPr>
        <p:spPr>
          <a:xfrm>
            <a:off x="3932348" y="4619724"/>
            <a:ext cx="582295" cy="1045210"/>
          </a:xfrm>
          <a:custGeom>
            <a:rect l="l" t="t" r="r" b="b"/>
            <a:pathLst>
              <a:path w="582295" h="1045210">
                <a:moveTo>
                  <a:pt x="34194" y="854709"/>
                </a:moveTo>
                <a:lnTo>
                  <a:pt x="27037" y="862329"/>
                </a:lnTo>
                <a:lnTo>
                  <a:pt x="21796" y="881379"/>
                </a:lnTo>
                <a:lnTo>
                  <a:pt x="18295" y="888999"/>
                </a:lnTo>
                <a:lnTo>
                  <a:pt x="17129" y="896619"/>
                </a:lnTo>
                <a:lnTo>
                  <a:pt x="18295" y="909319"/>
                </a:lnTo>
                <a:lnTo>
                  <a:pt x="21796" y="929639"/>
                </a:lnTo>
                <a:lnTo>
                  <a:pt x="23435" y="944879"/>
                </a:lnTo>
                <a:lnTo>
                  <a:pt x="23002" y="955039"/>
                </a:lnTo>
                <a:lnTo>
                  <a:pt x="19617" y="962659"/>
                </a:lnTo>
                <a:lnTo>
                  <a:pt x="12398" y="974089"/>
                </a:lnTo>
                <a:lnTo>
                  <a:pt x="1339" y="1018539"/>
                </a:lnTo>
                <a:lnTo>
                  <a:pt x="603" y="1040129"/>
                </a:lnTo>
                <a:lnTo>
                  <a:pt x="12844" y="1045209"/>
                </a:lnTo>
                <a:lnTo>
                  <a:pt x="40719" y="1040129"/>
                </a:lnTo>
                <a:lnTo>
                  <a:pt x="50704" y="1037589"/>
                </a:lnTo>
                <a:lnTo>
                  <a:pt x="55832" y="1032509"/>
                </a:lnTo>
                <a:lnTo>
                  <a:pt x="57721" y="1021079"/>
                </a:lnTo>
                <a:lnTo>
                  <a:pt x="57991" y="1000759"/>
                </a:lnTo>
                <a:lnTo>
                  <a:pt x="60831" y="985519"/>
                </a:lnTo>
                <a:lnTo>
                  <a:pt x="63087" y="977899"/>
                </a:lnTo>
                <a:lnTo>
                  <a:pt x="65938" y="972819"/>
                </a:lnTo>
                <a:lnTo>
                  <a:pt x="70564" y="971549"/>
                </a:lnTo>
                <a:lnTo>
                  <a:pt x="80452" y="957579"/>
                </a:lnTo>
                <a:lnTo>
                  <a:pt x="84899" y="948689"/>
                </a:lnTo>
                <a:lnTo>
                  <a:pt x="84941" y="943609"/>
                </a:lnTo>
                <a:lnTo>
                  <a:pt x="81613" y="935989"/>
                </a:lnTo>
                <a:lnTo>
                  <a:pt x="76721" y="932179"/>
                </a:lnTo>
                <a:lnTo>
                  <a:pt x="78200" y="927099"/>
                </a:lnTo>
                <a:lnTo>
                  <a:pt x="88846" y="918209"/>
                </a:lnTo>
                <a:lnTo>
                  <a:pt x="111458" y="902969"/>
                </a:lnTo>
                <a:lnTo>
                  <a:pt x="151669" y="871219"/>
                </a:lnTo>
                <a:lnTo>
                  <a:pt x="153131" y="869949"/>
                </a:lnTo>
                <a:lnTo>
                  <a:pt x="73739" y="869949"/>
                </a:lnTo>
                <a:lnTo>
                  <a:pt x="48138" y="858519"/>
                </a:lnTo>
                <a:lnTo>
                  <a:pt x="34194" y="854709"/>
                </a:lnTo>
                <a:close/>
              </a:path>
              <a:path w="582295" h="1045210">
                <a:moveTo>
                  <a:pt x="237974" y="810259"/>
                </a:moveTo>
                <a:lnTo>
                  <a:pt x="233505" y="810259"/>
                </a:lnTo>
                <a:lnTo>
                  <a:pt x="225798" y="815339"/>
                </a:lnTo>
                <a:lnTo>
                  <a:pt x="212042" y="825499"/>
                </a:lnTo>
                <a:lnTo>
                  <a:pt x="196746" y="833119"/>
                </a:lnTo>
                <a:lnTo>
                  <a:pt x="189690" y="839469"/>
                </a:lnTo>
                <a:lnTo>
                  <a:pt x="189110" y="849629"/>
                </a:lnTo>
                <a:lnTo>
                  <a:pt x="193246" y="868679"/>
                </a:lnTo>
                <a:lnTo>
                  <a:pt x="196421" y="875029"/>
                </a:lnTo>
                <a:lnTo>
                  <a:pt x="199469" y="883919"/>
                </a:lnTo>
                <a:lnTo>
                  <a:pt x="205819" y="888999"/>
                </a:lnTo>
                <a:lnTo>
                  <a:pt x="201120" y="900429"/>
                </a:lnTo>
                <a:lnTo>
                  <a:pt x="206478" y="925829"/>
                </a:lnTo>
                <a:lnTo>
                  <a:pt x="229981" y="949959"/>
                </a:lnTo>
                <a:lnTo>
                  <a:pt x="257913" y="962659"/>
                </a:lnTo>
                <a:lnTo>
                  <a:pt x="276558" y="953769"/>
                </a:lnTo>
                <a:lnTo>
                  <a:pt x="275554" y="942339"/>
                </a:lnTo>
                <a:lnTo>
                  <a:pt x="274240" y="934719"/>
                </a:lnTo>
                <a:lnTo>
                  <a:pt x="271736" y="928369"/>
                </a:lnTo>
                <a:lnTo>
                  <a:pt x="267160" y="920749"/>
                </a:lnTo>
                <a:lnTo>
                  <a:pt x="265620" y="888999"/>
                </a:lnTo>
                <a:lnTo>
                  <a:pt x="265763" y="867409"/>
                </a:lnTo>
                <a:lnTo>
                  <a:pt x="268696" y="858519"/>
                </a:lnTo>
                <a:lnTo>
                  <a:pt x="275034" y="853439"/>
                </a:lnTo>
                <a:lnTo>
                  <a:pt x="276558" y="843279"/>
                </a:lnTo>
                <a:lnTo>
                  <a:pt x="276558" y="840739"/>
                </a:lnTo>
                <a:lnTo>
                  <a:pt x="293328" y="815339"/>
                </a:lnTo>
                <a:lnTo>
                  <a:pt x="242014" y="815339"/>
                </a:lnTo>
                <a:lnTo>
                  <a:pt x="237974" y="810259"/>
                </a:lnTo>
                <a:close/>
              </a:path>
              <a:path w="582295" h="1045210">
                <a:moveTo>
                  <a:pt x="476930" y="200659"/>
                </a:moveTo>
                <a:lnTo>
                  <a:pt x="246713" y="200659"/>
                </a:lnTo>
                <a:lnTo>
                  <a:pt x="246860" y="220979"/>
                </a:lnTo>
                <a:lnTo>
                  <a:pt x="247888" y="232409"/>
                </a:lnTo>
                <a:lnTo>
                  <a:pt x="250678" y="241299"/>
                </a:lnTo>
                <a:lnTo>
                  <a:pt x="256111" y="251459"/>
                </a:lnTo>
                <a:lnTo>
                  <a:pt x="235211" y="295909"/>
                </a:lnTo>
                <a:lnTo>
                  <a:pt x="224647" y="323849"/>
                </a:lnTo>
                <a:lnTo>
                  <a:pt x="221178" y="347979"/>
                </a:lnTo>
                <a:lnTo>
                  <a:pt x="221567" y="378459"/>
                </a:lnTo>
                <a:lnTo>
                  <a:pt x="219535" y="388619"/>
                </a:lnTo>
                <a:lnTo>
                  <a:pt x="217217" y="394969"/>
                </a:lnTo>
                <a:lnTo>
                  <a:pt x="213137" y="402589"/>
                </a:lnTo>
                <a:lnTo>
                  <a:pt x="205819" y="414019"/>
                </a:lnTo>
                <a:lnTo>
                  <a:pt x="191478" y="434339"/>
                </a:lnTo>
                <a:lnTo>
                  <a:pt x="185388" y="447039"/>
                </a:lnTo>
                <a:lnTo>
                  <a:pt x="186370" y="458469"/>
                </a:lnTo>
                <a:lnTo>
                  <a:pt x="193246" y="473709"/>
                </a:lnTo>
                <a:lnTo>
                  <a:pt x="177659" y="521969"/>
                </a:lnTo>
                <a:lnTo>
                  <a:pt x="174752" y="551179"/>
                </a:lnTo>
                <a:lnTo>
                  <a:pt x="186584" y="574039"/>
                </a:lnTo>
                <a:lnTo>
                  <a:pt x="215217" y="604519"/>
                </a:lnTo>
                <a:lnTo>
                  <a:pt x="194218" y="659129"/>
                </a:lnTo>
                <a:lnTo>
                  <a:pt x="182959" y="690879"/>
                </a:lnTo>
                <a:lnTo>
                  <a:pt x="177605" y="711199"/>
                </a:lnTo>
                <a:lnTo>
                  <a:pt x="174323" y="731519"/>
                </a:lnTo>
                <a:lnTo>
                  <a:pt x="172047" y="749299"/>
                </a:lnTo>
                <a:lnTo>
                  <a:pt x="168021" y="759459"/>
                </a:lnTo>
                <a:lnTo>
                  <a:pt x="159303" y="767079"/>
                </a:lnTo>
                <a:lnTo>
                  <a:pt x="142954" y="777239"/>
                </a:lnTo>
                <a:lnTo>
                  <a:pt x="130524" y="788669"/>
                </a:lnTo>
                <a:lnTo>
                  <a:pt x="124541" y="795019"/>
                </a:lnTo>
                <a:lnTo>
                  <a:pt x="119332" y="802639"/>
                </a:lnTo>
                <a:lnTo>
                  <a:pt x="107547" y="819149"/>
                </a:lnTo>
                <a:lnTo>
                  <a:pt x="98298" y="838199"/>
                </a:lnTo>
                <a:lnTo>
                  <a:pt x="88167" y="855979"/>
                </a:lnTo>
                <a:lnTo>
                  <a:pt x="73739" y="869949"/>
                </a:lnTo>
                <a:lnTo>
                  <a:pt x="153131" y="869949"/>
                </a:lnTo>
                <a:lnTo>
                  <a:pt x="173593" y="852169"/>
                </a:lnTo>
                <a:lnTo>
                  <a:pt x="184896" y="838199"/>
                </a:lnTo>
                <a:lnTo>
                  <a:pt x="193246" y="821689"/>
                </a:lnTo>
                <a:lnTo>
                  <a:pt x="213316" y="814069"/>
                </a:lnTo>
                <a:lnTo>
                  <a:pt x="224266" y="806449"/>
                </a:lnTo>
                <a:lnTo>
                  <a:pt x="229929" y="795019"/>
                </a:lnTo>
                <a:lnTo>
                  <a:pt x="234140" y="777239"/>
                </a:lnTo>
                <a:lnTo>
                  <a:pt x="257952" y="759459"/>
                </a:lnTo>
                <a:lnTo>
                  <a:pt x="271287" y="748029"/>
                </a:lnTo>
                <a:lnTo>
                  <a:pt x="279003" y="739139"/>
                </a:lnTo>
                <a:lnTo>
                  <a:pt x="285956" y="727709"/>
                </a:lnTo>
                <a:lnTo>
                  <a:pt x="357836" y="727709"/>
                </a:lnTo>
                <a:lnTo>
                  <a:pt x="367744" y="718819"/>
                </a:lnTo>
                <a:lnTo>
                  <a:pt x="389772" y="693419"/>
                </a:lnTo>
                <a:lnTo>
                  <a:pt x="402526" y="679449"/>
                </a:lnTo>
                <a:lnTo>
                  <a:pt x="410874" y="673099"/>
                </a:lnTo>
                <a:lnTo>
                  <a:pt x="419687" y="668019"/>
                </a:lnTo>
                <a:lnTo>
                  <a:pt x="452699" y="650239"/>
                </a:lnTo>
                <a:lnTo>
                  <a:pt x="465661" y="634999"/>
                </a:lnTo>
                <a:lnTo>
                  <a:pt x="438483" y="584199"/>
                </a:lnTo>
                <a:lnTo>
                  <a:pt x="406050" y="552449"/>
                </a:lnTo>
                <a:lnTo>
                  <a:pt x="386667" y="537209"/>
                </a:lnTo>
                <a:lnTo>
                  <a:pt x="400472" y="510539"/>
                </a:lnTo>
                <a:lnTo>
                  <a:pt x="409003" y="495299"/>
                </a:lnTo>
                <a:lnTo>
                  <a:pt x="415796" y="485139"/>
                </a:lnTo>
                <a:lnTo>
                  <a:pt x="424386" y="476249"/>
                </a:lnTo>
                <a:lnTo>
                  <a:pt x="438068" y="449579"/>
                </a:lnTo>
                <a:lnTo>
                  <a:pt x="445738" y="434339"/>
                </a:lnTo>
                <a:lnTo>
                  <a:pt x="450193" y="424179"/>
                </a:lnTo>
                <a:lnTo>
                  <a:pt x="454231" y="412749"/>
                </a:lnTo>
                <a:lnTo>
                  <a:pt x="513793" y="412749"/>
                </a:lnTo>
                <a:lnTo>
                  <a:pt x="522021" y="389889"/>
                </a:lnTo>
                <a:lnTo>
                  <a:pt x="528748" y="368299"/>
                </a:lnTo>
                <a:lnTo>
                  <a:pt x="531618" y="350519"/>
                </a:lnTo>
                <a:lnTo>
                  <a:pt x="532844" y="327659"/>
                </a:lnTo>
                <a:lnTo>
                  <a:pt x="536612" y="298449"/>
                </a:lnTo>
                <a:lnTo>
                  <a:pt x="539178" y="283209"/>
                </a:lnTo>
                <a:lnTo>
                  <a:pt x="541720" y="273049"/>
                </a:lnTo>
                <a:lnTo>
                  <a:pt x="545417" y="264159"/>
                </a:lnTo>
                <a:lnTo>
                  <a:pt x="547559" y="259079"/>
                </a:lnTo>
                <a:lnTo>
                  <a:pt x="509222" y="259079"/>
                </a:lnTo>
                <a:lnTo>
                  <a:pt x="504696" y="257809"/>
                </a:lnTo>
                <a:lnTo>
                  <a:pt x="502539" y="255269"/>
                </a:lnTo>
                <a:lnTo>
                  <a:pt x="502229" y="248919"/>
                </a:lnTo>
                <a:lnTo>
                  <a:pt x="502237" y="246379"/>
                </a:lnTo>
                <a:lnTo>
                  <a:pt x="502999" y="232409"/>
                </a:lnTo>
                <a:lnTo>
                  <a:pt x="505973" y="218599"/>
                </a:lnTo>
                <a:lnTo>
                  <a:pt x="505996" y="218397"/>
                </a:lnTo>
                <a:lnTo>
                  <a:pt x="503729" y="209549"/>
                </a:lnTo>
                <a:lnTo>
                  <a:pt x="493212" y="204469"/>
                </a:lnTo>
                <a:lnTo>
                  <a:pt x="476930" y="200659"/>
                </a:lnTo>
                <a:close/>
              </a:path>
              <a:path w="582295" h="1045210">
                <a:moveTo>
                  <a:pt x="357836" y="727709"/>
                </a:moveTo>
                <a:lnTo>
                  <a:pt x="285956" y="727709"/>
                </a:lnTo>
                <a:lnTo>
                  <a:pt x="287055" y="740409"/>
                </a:lnTo>
                <a:lnTo>
                  <a:pt x="282844" y="753109"/>
                </a:lnTo>
                <a:lnTo>
                  <a:pt x="269204" y="775969"/>
                </a:lnTo>
                <a:lnTo>
                  <a:pt x="242014" y="815339"/>
                </a:lnTo>
                <a:lnTo>
                  <a:pt x="293328" y="815339"/>
                </a:lnTo>
                <a:lnTo>
                  <a:pt x="315130" y="782319"/>
                </a:lnTo>
                <a:lnTo>
                  <a:pt x="337486" y="750569"/>
                </a:lnTo>
                <a:lnTo>
                  <a:pt x="352174" y="732789"/>
                </a:lnTo>
                <a:lnTo>
                  <a:pt x="357836" y="727709"/>
                </a:lnTo>
                <a:close/>
              </a:path>
              <a:path w="582295" h="1045210">
                <a:moveTo>
                  <a:pt x="513793" y="412749"/>
                </a:moveTo>
                <a:lnTo>
                  <a:pt x="454231" y="412749"/>
                </a:lnTo>
                <a:lnTo>
                  <a:pt x="472807" y="447039"/>
                </a:lnTo>
                <a:lnTo>
                  <a:pt x="484727" y="459739"/>
                </a:lnTo>
                <a:lnTo>
                  <a:pt x="495147" y="452119"/>
                </a:lnTo>
                <a:lnTo>
                  <a:pt x="509222" y="425449"/>
                </a:lnTo>
                <a:lnTo>
                  <a:pt x="513793" y="412749"/>
                </a:lnTo>
                <a:close/>
              </a:path>
              <a:path w="582295" h="1045210">
                <a:moveTo>
                  <a:pt x="62106" y="394969"/>
                </a:moveTo>
                <a:lnTo>
                  <a:pt x="48593" y="394969"/>
                </a:lnTo>
                <a:lnTo>
                  <a:pt x="52413" y="410209"/>
                </a:lnTo>
                <a:lnTo>
                  <a:pt x="55816" y="412749"/>
                </a:lnTo>
                <a:lnTo>
                  <a:pt x="60719" y="400049"/>
                </a:lnTo>
                <a:lnTo>
                  <a:pt x="62106" y="394969"/>
                </a:lnTo>
                <a:close/>
              </a:path>
              <a:path w="582295" h="1045210">
                <a:moveTo>
                  <a:pt x="36020" y="394969"/>
                </a:moveTo>
                <a:lnTo>
                  <a:pt x="24971" y="394969"/>
                </a:lnTo>
                <a:lnTo>
                  <a:pt x="24971" y="406399"/>
                </a:lnTo>
                <a:lnTo>
                  <a:pt x="36020" y="394969"/>
                </a:lnTo>
                <a:close/>
              </a:path>
              <a:path w="582295" h="1045210">
                <a:moveTo>
                  <a:pt x="62800" y="392429"/>
                </a:moveTo>
                <a:lnTo>
                  <a:pt x="10874" y="392429"/>
                </a:lnTo>
                <a:lnTo>
                  <a:pt x="12398" y="402589"/>
                </a:lnTo>
                <a:lnTo>
                  <a:pt x="24971" y="394969"/>
                </a:lnTo>
                <a:lnTo>
                  <a:pt x="62106" y="394969"/>
                </a:lnTo>
                <a:lnTo>
                  <a:pt x="62800" y="392429"/>
                </a:lnTo>
                <a:close/>
              </a:path>
              <a:path w="582295" h="1045210">
                <a:moveTo>
                  <a:pt x="48593" y="394969"/>
                </a:moveTo>
                <a:lnTo>
                  <a:pt x="36020" y="394969"/>
                </a:lnTo>
                <a:lnTo>
                  <a:pt x="42243" y="402589"/>
                </a:lnTo>
                <a:lnTo>
                  <a:pt x="48593" y="394969"/>
                </a:lnTo>
                <a:close/>
              </a:path>
              <a:path w="582295" h="1045210">
                <a:moveTo>
                  <a:pt x="207343" y="128269"/>
                </a:moveTo>
                <a:lnTo>
                  <a:pt x="169552" y="134619"/>
                </a:lnTo>
                <a:lnTo>
                  <a:pt x="128690" y="154939"/>
                </a:lnTo>
                <a:lnTo>
                  <a:pt x="87423" y="205739"/>
                </a:lnTo>
                <a:lnTo>
                  <a:pt x="67611" y="246379"/>
                </a:lnTo>
                <a:lnTo>
                  <a:pt x="57991" y="278129"/>
                </a:lnTo>
                <a:lnTo>
                  <a:pt x="45289" y="299719"/>
                </a:lnTo>
                <a:lnTo>
                  <a:pt x="38766" y="312419"/>
                </a:lnTo>
                <a:lnTo>
                  <a:pt x="36363" y="320039"/>
                </a:lnTo>
                <a:lnTo>
                  <a:pt x="36020" y="328929"/>
                </a:lnTo>
                <a:lnTo>
                  <a:pt x="31319" y="339089"/>
                </a:lnTo>
                <a:lnTo>
                  <a:pt x="27940" y="345439"/>
                </a:lnTo>
                <a:lnTo>
                  <a:pt x="24251" y="349249"/>
                </a:lnTo>
                <a:lnTo>
                  <a:pt x="18621" y="354329"/>
                </a:lnTo>
                <a:lnTo>
                  <a:pt x="11402" y="360679"/>
                </a:lnTo>
                <a:lnTo>
                  <a:pt x="8016" y="364489"/>
                </a:lnTo>
                <a:lnTo>
                  <a:pt x="7584" y="369569"/>
                </a:lnTo>
                <a:lnTo>
                  <a:pt x="9223" y="374649"/>
                </a:lnTo>
                <a:lnTo>
                  <a:pt x="2176" y="386079"/>
                </a:lnTo>
                <a:lnTo>
                  <a:pt x="0" y="392429"/>
                </a:lnTo>
                <a:lnTo>
                  <a:pt x="2847" y="393699"/>
                </a:lnTo>
                <a:lnTo>
                  <a:pt x="10874" y="392429"/>
                </a:lnTo>
                <a:lnTo>
                  <a:pt x="62800" y="392429"/>
                </a:lnTo>
                <a:lnTo>
                  <a:pt x="69040" y="369569"/>
                </a:lnTo>
                <a:lnTo>
                  <a:pt x="68111" y="363219"/>
                </a:lnTo>
                <a:lnTo>
                  <a:pt x="67802" y="358139"/>
                </a:lnTo>
                <a:lnTo>
                  <a:pt x="73485" y="312419"/>
                </a:lnTo>
                <a:lnTo>
                  <a:pt x="110396" y="266699"/>
                </a:lnTo>
                <a:lnTo>
                  <a:pt x="125634" y="248919"/>
                </a:lnTo>
                <a:lnTo>
                  <a:pt x="138515" y="232409"/>
                </a:lnTo>
                <a:lnTo>
                  <a:pt x="155527" y="207009"/>
                </a:lnTo>
                <a:lnTo>
                  <a:pt x="227572" y="207009"/>
                </a:lnTo>
                <a:lnTo>
                  <a:pt x="246713" y="200659"/>
                </a:lnTo>
                <a:lnTo>
                  <a:pt x="476930" y="200659"/>
                </a:lnTo>
                <a:lnTo>
                  <a:pt x="471503" y="199389"/>
                </a:lnTo>
                <a:lnTo>
                  <a:pt x="462887" y="194309"/>
                </a:lnTo>
                <a:lnTo>
                  <a:pt x="455437" y="190499"/>
                </a:lnTo>
                <a:lnTo>
                  <a:pt x="445035" y="187959"/>
                </a:lnTo>
                <a:lnTo>
                  <a:pt x="427561" y="184149"/>
                </a:lnTo>
                <a:lnTo>
                  <a:pt x="427561" y="173989"/>
                </a:lnTo>
                <a:lnTo>
                  <a:pt x="458684" y="173989"/>
                </a:lnTo>
                <a:lnTo>
                  <a:pt x="458930" y="161289"/>
                </a:lnTo>
                <a:lnTo>
                  <a:pt x="463629" y="153669"/>
                </a:lnTo>
                <a:lnTo>
                  <a:pt x="466804" y="153669"/>
                </a:lnTo>
                <a:lnTo>
                  <a:pt x="474678" y="144779"/>
                </a:lnTo>
                <a:lnTo>
                  <a:pt x="469979" y="140969"/>
                </a:lnTo>
                <a:lnTo>
                  <a:pt x="477853" y="135889"/>
                </a:lnTo>
                <a:lnTo>
                  <a:pt x="474916" y="129539"/>
                </a:lnTo>
                <a:lnTo>
                  <a:pt x="216773" y="129539"/>
                </a:lnTo>
                <a:lnTo>
                  <a:pt x="207343" y="128269"/>
                </a:lnTo>
                <a:close/>
              </a:path>
              <a:path w="582295" h="1045210">
                <a:moveTo>
                  <a:pt x="514127" y="184149"/>
                </a:moveTo>
                <a:lnTo>
                  <a:pt x="512038" y="187959"/>
                </a:lnTo>
                <a:lnTo>
                  <a:pt x="509222" y="200659"/>
                </a:lnTo>
                <a:lnTo>
                  <a:pt x="506579" y="213359"/>
                </a:lnTo>
                <a:lnTo>
                  <a:pt x="505698" y="220979"/>
                </a:lnTo>
                <a:lnTo>
                  <a:pt x="506579" y="229869"/>
                </a:lnTo>
                <a:lnTo>
                  <a:pt x="509222" y="240029"/>
                </a:lnTo>
                <a:lnTo>
                  <a:pt x="513921" y="248919"/>
                </a:lnTo>
                <a:lnTo>
                  <a:pt x="509222" y="259079"/>
                </a:lnTo>
                <a:lnTo>
                  <a:pt x="547559" y="259079"/>
                </a:lnTo>
                <a:lnTo>
                  <a:pt x="554521" y="242569"/>
                </a:lnTo>
                <a:lnTo>
                  <a:pt x="559196" y="228599"/>
                </a:lnTo>
                <a:lnTo>
                  <a:pt x="560919" y="217169"/>
                </a:lnTo>
                <a:lnTo>
                  <a:pt x="561075" y="208279"/>
                </a:lnTo>
                <a:lnTo>
                  <a:pt x="521255" y="208279"/>
                </a:lnTo>
                <a:lnTo>
                  <a:pt x="520394" y="205739"/>
                </a:lnTo>
                <a:lnTo>
                  <a:pt x="520271" y="196849"/>
                </a:lnTo>
                <a:lnTo>
                  <a:pt x="516526" y="186689"/>
                </a:lnTo>
                <a:lnTo>
                  <a:pt x="514127" y="184149"/>
                </a:lnTo>
                <a:close/>
              </a:path>
              <a:path w="582295" h="1045210">
                <a:moveTo>
                  <a:pt x="227572" y="207009"/>
                </a:moveTo>
                <a:lnTo>
                  <a:pt x="155527" y="207009"/>
                </a:lnTo>
                <a:lnTo>
                  <a:pt x="190527" y="209549"/>
                </a:lnTo>
                <a:lnTo>
                  <a:pt x="211693" y="209549"/>
                </a:lnTo>
                <a:lnTo>
                  <a:pt x="227572" y="207009"/>
                </a:lnTo>
                <a:close/>
              </a:path>
              <a:path w="582295" h="1045210">
                <a:moveTo>
                  <a:pt x="550322" y="133349"/>
                </a:moveTo>
                <a:lnTo>
                  <a:pt x="547614" y="140969"/>
                </a:lnTo>
                <a:lnTo>
                  <a:pt x="543893" y="158749"/>
                </a:lnTo>
                <a:lnTo>
                  <a:pt x="541861" y="173989"/>
                </a:lnTo>
                <a:lnTo>
                  <a:pt x="539543" y="182879"/>
                </a:lnTo>
                <a:lnTo>
                  <a:pt x="535463" y="189229"/>
                </a:lnTo>
                <a:lnTo>
                  <a:pt x="528145" y="196849"/>
                </a:lnTo>
                <a:lnTo>
                  <a:pt x="523593" y="205739"/>
                </a:lnTo>
                <a:lnTo>
                  <a:pt x="521255" y="208279"/>
                </a:lnTo>
                <a:lnTo>
                  <a:pt x="561075" y="208279"/>
                </a:lnTo>
                <a:lnTo>
                  <a:pt x="561165" y="203199"/>
                </a:lnTo>
                <a:lnTo>
                  <a:pt x="575506" y="182879"/>
                </a:lnTo>
                <a:lnTo>
                  <a:pt x="581596" y="173989"/>
                </a:lnTo>
                <a:lnTo>
                  <a:pt x="580614" y="170179"/>
                </a:lnTo>
                <a:lnTo>
                  <a:pt x="573738" y="168909"/>
                </a:lnTo>
                <a:lnTo>
                  <a:pt x="577647" y="157479"/>
                </a:lnTo>
                <a:lnTo>
                  <a:pt x="565864" y="157479"/>
                </a:lnTo>
                <a:lnTo>
                  <a:pt x="568159" y="147319"/>
                </a:lnTo>
                <a:lnTo>
                  <a:pt x="557990" y="147319"/>
                </a:lnTo>
                <a:lnTo>
                  <a:pt x="553340" y="135889"/>
                </a:lnTo>
                <a:lnTo>
                  <a:pt x="550322" y="133349"/>
                </a:lnTo>
                <a:close/>
              </a:path>
              <a:path w="582295" h="1045210">
                <a:moveTo>
                  <a:pt x="458684" y="173989"/>
                </a:moveTo>
                <a:lnTo>
                  <a:pt x="427561" y="173989"/>
                </a:lnTo>
                <a:lnTo>
                  <a:pt x="443182" y="177799"/>
                </a:lnTo>
                <a:lnTo>
                  <a:pt x="452286" y="180339"/>
                </a:lnTo>
                <a:lnTo>
                  <a:pt x="456961" y="180339"/>
                </a:lnTo>
                <a:lnTo>
                  <a:pt x="458684" y="173989"/>
                </a:lnTo>
                <a:close/>
              </a:path>
              <a:path w="582295" h="1045210">
                <a:moveTo>
                  <a:pt x="582183" y="139699"/>
                </a:moveTo>
                <a:lnTo>
                  <a:pt x="577488" y="142239"/>
                </a:lnTo>
                <a:lnTo>
                  <a:pt x="565864" y="157479"/>
                </a:lnTo>
                <a:lnTo>
                  <a:pt x="577647" y="157479"/>
                </a:lnTo>
                <a:lnTo>
                  <a:pt x="580687" y="148589"/>
                </a:lnTo>
                <a:lnTo>
                  <a:pt x="582183" y="139699"/>
                </a:lnTo>
                <a:close/>
              </a:path>
              <a:path w="582295" h="1045210">
                <a:moveTo>
                  <a:pt x="571928" y="125729"/>
                </a:moveTo>
                <a:lnTo>
                  <a:pt x="567828" y="130809"/>
                </a:lnTo>
                <a:lnTo>
                  <a:pt x="557990" y="147319"/>
                </a:lnTo>
                <a:lnTo>
                  <a:pt x="568159" y="147319"/>
                </a:lnTo>
                <a:lnTo>
                  <a:pt x="571027" y="134619"/>
                </a:lnTo>
                <a:lnTo>
                  <a:pt x="571928" y="125729"/>
                </a:lnTo>
                <a:close/>
              </a:path>
              <a:path w="582295" h="1045210">
                <a:moveTo>
                  <a:pt x="274744" y="119379"/>
                </a:moveTo>
                <a:lnTo>
                  <a:pt x="264747" y="119379"/>
                </a:lnTo>
                <a:lnTo>
                  <a:pt x="245062" y="121919"/>
                </a:lnTo>
                <a:lnTo>
                  <a:pt x="226202" y="128269"/>
                </a:lnTo>
                <a:lnTo>
                  <a:pt x="216773" y="129539"/>
                </a:lnTo>
                <a:lnTo>
                  <a:pt x="474916" y="129539"/>
                </a:lnTo>
                <a:lnTo>
                  <a:pt x="474329" y="128269"/>
                </a:lnTo>
                <a:lnTo>
                  <a:pt x="304879" y="128269"/>
                </a:lnTo>
                <a:lnTo>
                  <a:pt x="289131" y="120649"/>
                </a:lnTo>
                <a:lnTo>
                  <a:pt x="284432" y="120649"/>
                </a:lnTo>
                <a:lnTo>
                  <a:pt x="274744" y="119379"/>
                </a:lnTo>
                <a:close/>
              </a:path>
              <a:path w="582295" h="1045210">
                <a:moveTo>
                  <a:pt x="318976" y="123189"/>
                </a:moveTo>
                <a:lnTo>
                  <a:pt x="308054" y="128269"/>
                </a:lnTo>
                <a:lnTo>
                  <a:pt x="326850" y="128269"/>
                </a:lnTo>
                <a:lnTo>
                  <a:pt x="318976" y="123189"/>
                </a:lnTo>
                <a:close/>
              </a:path>
              <a:path w="582295" h="1045210">
                <a:moveTo>
                  <a:pt x="394473" y="0"/>
                </a:moveTo>
                <a:lnTo>
                  <a:pt x="367522" y="1269"/>
                </a:lnTo>
                <a:lnTo>
                  <a:pt x="356810" y="25399"/>
                </a:lnTo>
                <a:lnTo>
                  <a:pt x="353647" y="77469"/>
                </a:lnTo>
                <a:lnTo>
                  <a:pt x="354627" y="90169"/>
                </a:lnTo>
                <a:lnTo>
                  <a:pt x="355774" y="97789"/>
                </a:lnTo>
                <a:lnTo>
                  <a:pt x="357826" y="102869"/>
                </a:lnTo>
                <a:lnTo>
                  <a:pt x="361521" y="111759"/>
                </a:lnTo>
                <a:lnTo>
                  <a:pt x="368667" y="115569"/>
                </a:lnTo>
                <a:lnTo>
                  <a:pt x="371538" y="119379"/>
                </a:lnTo>
                <a:lnTo>
                  <a:pt x="370576" y="123189"/>
                </a:lnTo>
                <a:lnTo>
                  <a:pt x="366220" y="128269"/>
                </a:lnTo>
                <a:lnTo>
                  <a:pt x="474329" y="128269"/>
                </a:lnTo>
                <a:lnTo>
                  <a:pt x="473154" y="125729"/>
                </a:lnTo>
                <a:lnTo>
                  <a:pt x="480901" y="121919"/>
                </a:lnTo>
                <a:lnTo>
                  <a:pt x="474678" y="109219"/>
                </a:lnTo>
                <a:lnTo>
                  <a:pt x="469979" y="100329"/>
                </a:lnTo>
                <a:lnTo>
                  <a:pt x="476202" y="92709"/>
                </a:lnTo>
                <a:lnTo>
                  <a:pt x="483737" y="62229"/>
                </a:lnTo>
                <a:lnTo>
                  <a:pt x="483139" y="43179"/>
                </a:lnTo>
                <a:lnTo>
                  <a:pt x="471612" y="30479"/>
                </a:lnTo>
                <a:lnTo>
                  <a:pt x="446357" y="16509"/>
                </a:lnTo>
                <a:lnTo>
                  <a:pt x="394473" y="0"/>
                </a:lnTo>
                <a:close/>
              </a:path>
            </a:pathLst>
          </a:custGeom>
          <a:solidFill>
            <a:srgbClr val="3A3838"/>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object 11"/>
          <p:cNvSpPr/>
          <p:nvPr/>
        </p:nvSpPr>
        <p:spPr>
          <a:xfrm>
            <a:off x="13716" y="2049780"/>
            <a:ext cx="1447800" cy="813815"/>
          </a:xfrm>
          <a:prstGeom prst="rect">
            <a:avLst/>
          </a:prstGeom>
          <a:blipFill>
            <a:blip r:embed="rId6">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object 12"/>
          <p:cNvSpPr/>
          <p:nvPr/>
        </p:nvSpPr>
        <p:spPr>
          <a:xfrm>
            <a:off x="1195271" y="1937484"/>
            <a:ext cx="584200" cy="1045210"/>
          </a:xfrm>
          <a:custGeom>
            <a:rect l="l" t="t" r="r" b="b"/>
            <a:pathLst>
              <a:path w="584200" h="1045210">
                <a:moveTo>
                  <a:pt x="34290" y="854710"/>
                </a:moveTo>
                <a:lnTo>
                  <a:pt x="27120" y="862330"/>
                </a:lnTo>
                <a:lnTo>
                  <a:pt x="21870" y="881380"/>
                </a:lnTo>
                <a:lnTo>
                  <a:pt x="18327" y="889000"/>
                </a:lnTo>
                <a:lnTo>
                  <a:pt x="17146" y="896620"/>
                </a:lnTo>
                <a:lnTo>
                  <a:pt x="18327" y="909320"/>
                </a:lnTo>
                <a:lnTo>
                  <a:pt x="21870" y="929640"/>
                </a:lnTo>
                <a:lnTo>
                  <a:pt x="23502" y="944880"/>
                </a:lnTo>
                <a:lnTo>
                  <a:pt x="23061" y="955040"/>
                </a:lnTo>
                <a:lnTo>
                  <a:pt x="19663" y="962660"/>
                </a:lnTo>
                <a:lnTo>
                  <a:pt x="12422" y="974090"/>
                </a:lnTo>
                <a:lnTo>
                  <a:pt x="1335" y="1018540"/>
                </a:lnTo>
                <a:lnTo>
                  <a:pt x="595" y="1040130"/>
                </a:lnTo>
                <a:lnTo>
                  <a:pt x="12861" y="1045210"/>
                </a:lnTo>
                <a:lnTo>
                  <a:pt x="40793" y="1040130"/>
                </a:lnTo>
                <a:lnTo>
                  <a:pt x="50816" y="1037590"/>
                </a:lnTo>
                <a:lnTo>
                  <a:pt x="55962" y="1032510"/>
                </a:lnTo>
                <a:lnTo>
                  <a:pt x="57858" y="1021080"/>
                </a:lnTo>
                <a:lnTo>
                  <a:pt x="58129" y="1000760"/>
                </a:lnTo>
                <a:lnTo>
                  <a:pt x="60991" y="985520"/>
                </a:lnTo>
                <a:lnTo>
                  <a:pt x="63258" y="977900"/>
                </a:lnTo>
                <a:lnTo>
                  <a:pt x="66114" y="972820"/>
                </a:lnTo>
                <a:lnTo>
                  <a:pt x="70740" y="971550"/>
                </a:lnTo>
                <a:lnTo>
                  <a:pt x="80658" y="957580"/>
                </a:lnTo>
                <a:lnTo>
                  <a:pt x="85120" y="948690"/>
                </a:lnTo>
                <a:lnTo>
                  <a:pt x="85167" y="943610"/>
                </a:lnTo>
                <a:lnTo>
                  <a:pt x="81840" y="935990"/>
                </a:lnTo>
                <a:lnTo>
                  <a:pt x="76948" y="932180"/>
                </a:lnTo>
                <a:lnTo>
                  <a:pt x="78427" y="927100"/>
                </a:lnTo>
                <a:lnTo>
                  <a:pt x="89073" y="918210"/>
                </a:lnTo>
                <a:lnTo>
                  <a:pt x="111685" y="902970"/>
                </a:lnTo>
                <a:lnTo>
                  <a:pt x="152043" y="871220"/>
                </a:lnTo>
                <a:lnTo>
                  <a:pt x="153510" y="869950"/>
                </a:lnTo>
                <a:lnTo>
                  <a:pt x="73902" y="869950"/>
                </a:lnTo>
                <a:lnTo>
                  <a:pt x="48258" y="858520"/>
                </a:lnTo>
                <a:lnTo>
                  <a:pt x="34290" y="854710"/>
                </a:lnTo>
                <a:close/>
              </a:path>
              <a:path w="584200" h="1045210">
                <a:moveTo>
                  <a:pt x="238582" y="810260"/>
                </a:moveTo>
                <a:lnTo>
                  <a:pt x="234113" y="810260"/>
                </a:lnTo>
                <a:lnTo>
                  <a:pt x="226406" y="815340"/>
                </a:lnTo>
                <a:lnTo>
                  <a:pt x="212650" y="825500"/>
                </a:lnTo>
                <a:lnTo>
                  <a:pt x="197281" y="833120"/>
                </a:lnTo>
                <a:lnTo>
                  <a:pt x="190187" y="839470"/>
                </a:lnTo>
                <a:lnTo>
                  <a:pt x="189593" y="849630"/>
                </a:lnTo>
                <a:lnTo>
                  <a:pt x="193727" y="868680"/>
                </a:lnTo>
                <a:lnTo>
                  <a:pt x="196902" y="875030"/>
                </a:lnTo>
                <a:lnTo>
                  <a:pt x="199950" y="883920"/>
                </a:lnTo>
                <a:lnTo>
                  <a:pt x="206300" y="889000"/>
                </a:lnTo>
                <a:lnTo>
                  <a:pt x="201601" y="900430"/>
                </a:lnTo>
                <a:lnTo>
                  <a:pt x="206981" y="925830"/>
                </a:lnTo>
                <a:lnTo>
                  <a:pt x="230541" y="949960"/>
                </a:lnTo>
                <a:lnTo>
                  <a:pt x="258554" y="962660"/>
                </a:lnTo>
                <a:lnTo>
                  <a:pt x="277293" y="953770"/>
                </a:lnTo>
                <a:lnTo>
                  <a:pt x="276215" y="942340"/>
                </a:lnTo>
                <a:lnTo>
                  <a:pt x="274864" y="934720"/>
                </a:lnTo>
                <a:lnTo>
                  <a:pt x="272346" y="928370"/>
                </a:lnTo>
                <a:lnTo>
                  <a:pt x="267768" y="920750"/>
                </a:lnTo>
                <a:lnTo>
                  <a:pt x="266228" y="889000"/>
                </a:lnTo>
                <a:lnTo>
                  <a:pt x="266371" y="867410"/>
                </a:lnTo>
                <a:lnTo>
                  <a:pt x="269304" y="858520"/>
                </a:lnTo>
                <a:lnTo>
                  <a:pt x="275642" y="853440"/>
                </a:lnTo>
                <a:lnTo>
                  <a:pt x="277293" y="843280"/>
                </a:lnTo>
                <a:lnTo>
                  <a:pt x="277293" y="840740"/>
                </a:lnTo>
                <a:lnTo>
                  <a:pt x="294096" y="815340"/>
                </a:lnTo>
                <a:lnTo>
                  <a:pt x="242622" y="815340"/>
                </a:lnTo>
                <a:lnTo>
                  <a:pt x="238582" y="810260"/>
                </a:lnTo>
                <a:close/>
              </a:path>
              <a:path w="584200" h="1045210">
                <a:moveTo>
                  <a:pt x="478191" y="200660"/>
                </a:moveTo>
                <a:lnTo>
                  <a:pt x="247321" y="200660"/>
                </a:lnTo>
                <a:lnTo>
                  <a:pt x="247468" y="220980"/>
                </a:lnTo>
                <a:lnTo>
                  <a:pt x="248496" y="232410"/>
                </a:lnTo>
                <a:lnTo>
                  <a:pt x="251286" y="241300"/>
                </a:lnTo>
                <a:lnTo>
                  <a:pt x="256719" y="251460"/>
                </a:lnTo>
                <a:lnTo>
                  <a:pt x="235817" y="295910"/>
                </a:lnTo>
                <a:lnTo>
                  <a:pt x="225239" y="323850"/>
                </a:lnTo>
                <a:lnTo>
                  <a:pt x="221732" y="347980"/>
                </a:lnTo>
                <a:lnTo>
                  <a:pt x="222048" y="378460"/>
                </a:lnTo>
                <a:lnTo>
                  <a:pt x="220016" y="388620"/>
                </a:lnTo>
                <a:lnTo>
                  <a:pt x="217698" y="394970"/>
                </a:lnTo>
                <a:lnTo>
                  <a:pt x="213618" y="402590"/>
                </a:lnTo>
                <a:lnTo>
                  <a:pt x="206300" y="414020"/>
                </a:lnTo>
                <a:lnTo>
                  <a:pt x="191959" y="434340"/>
                </a:lnTo>
                <a:lnTo>
                  <a:pt x="185869" y="447040"/>
                </a:lnTo>
                <a:lnTo>
                  <a:pt x="186851" y="458470"/>
                </a:lnTo>
                <a:lnTo>
                  <a:pt x="193727" y="473710"/>
                </a:lnTo>
                <a:lnTo>
                  <a:pt x="178070" y="521970"/>
                </a:lnTo>
                <a:lnTo>
                  <a:pt x="175153" y="551180"/>
                </a:lnTo>
                <a:lnTo>
                  <a:pt x="187047" y="574040"/>
                </a:lnTo>
                <a:lnTo>
                  <a:pt x="215825" y="604520"/>
                </a:lnTo>
                <a:lnTo>
                  <a:pt x="194753" y="659130"/>
                </a:lnTo>
                <a:lnTo>
                  <a:pt x="183456" y="690880"/>
                </a:lnTo>
                <a:lnTo>
                  <a:pt x="178088" y="711200"/>
                </a:lnTo>
                <a:lnTo>
                  <a:pt x="174804" y="731520"/>
                </a:lnTo>
                <a:lnTo>
                  <a:pt x="172526" y="749300"/>
                </a:lnTo>
                <a:lnTo>
                  <a:pt x="168486" y="759460"/>
                </a:lnTo>
                <a:lnTo>
                  <a:pt x="159731" y="767080"/>
                </a:lnTo>
                <a:lnTo>
                  <a:pt x="143308" y="777240"/>
                </a:lnTo>
                <a:lnTo>
                  <a:pt x="130862" y="788670"/>
                </a:lnTo>
                <a:lnTo>
                  <a:pt x="124841" y="795020"/>
                </a:lnTo>
                <a:lnTo>
                  <a:pt x="119559" y="802640"/>
                </a:lnTo>
                <a:lnTo>
                  <a:pt x="107773" y="819150"/>
                </a:lnTo>
                <a:lnTo>
                  <a:pt x="98517" y="838200"/>
                </a:lnTo>
                <a:lnTo>
                  <a:pt x="88367" y="855980"/>
                </a:lnTo>
                <a:lnTo>
                  <a:pt x="73902" y="869950"/>
                </a:lnTo>
                <a:lnTo>
                  <a:pt x="153510" y="869950"/>
                </a:lnTo>
                <a:lnTo>
                  <a:pt x="174042" y="852170"/>
                </a:lnTo>
                <a:lnTo>
                  <a:pt x="185373" y="838200"/>
                </a:lnTo>
                <a:lnTo>
                  <a:pt x="193727" y="821690"/>
                </a:lnTo>
                <a:lnTo>
                  <a:pt x="213870" y="814070"/>
                </a:lnTo>
                <a:lnTo>
                  <a:pt x="224858" y="806450"/>
                </a:lnTo>
                <a:lnTo>
                  <a:pt x="230535" y="795020"/>
                </a:lnTo>
                <a:lnTo>
                  <a:pt x="234748" y="777240"/>
                </a:lnTo>
                <a:lnTo>
                  <a:pt x="258562" y="759460"/>
                </a:lnTo>
                <a:lnTo>
                  <a:pt x="271911" y="748030"/>
                </a:lnTo>
                <a:lnTo>
                  <a:pt x="279664" y="739140"/>
                </a:lnTo>
                <a:lnTo>
                  <a:pt x="286691" y="727710"/>
                </a:lnTo>
                <a:lnTo>
                  <a:pt x="358777" y="727710"/>
                </a:lnTo>
                <a:lnTo>
                  <a:pt x="368733" y="718820"/>
                </a:lnTo>
                <a:lnTo>
                  <a:pt x="390833" y="693420"/>
                </a:lnTo>
                <a:lnTo>
                  <a:pt x="403610" y="679450"/>
                </a:lnTo>
                <a:lnTo>
                  <a:pt x="411935" y="673100"/>
                </a:lnTo>
                <a:lnTo>
                  <a:pt x="420676" y="668020"/>
                </a:lnTo>
                <a:lnTo>
                  <a:pt x="453833" y="650240"/>
                </a:lnTo>
                <a:lnTo>
                  <a:pt x="466856" y="635000"/>
                </a:lnTo>
                <a:lnTo>
                  <a:pt x="439599" y="584200"/>
                </a:lnTo>
                <a:lnTo>
                  <a:pt x="407041" y="552450"/>
                </a:lnTo>
                <a:lnTo>
                  <a:pt x="387656" y="537210"/>
                </a:lnTo>
                <a:lnTo>
                  <a:pt x="401533" y="510540"/>
                </a:lnTo>
                <a:lnTo>
                  <a:pt x="410087" y="495300"/>
                </a:lnTo>
                <a:lnTo>
                  <a:pt x="416856" y="485140"/>
                </a:lnTo>
                <a:lnTo>
                  <a:pt x="425375" y="476250"/>
                </a:lnTo>
                <a:lnTo>
                  <a:pt x="439202" y="449580"/>
                </a:lnTo>
                <a:lnTo>
                  <a:pt x="446933" y="434340"/>
                </a:lnTo>
                <a:lnTo>
                  <a:pt x="451378" y="424180"/>
                </a:lnTo>
                <a:lnTo>
                  <a:pt x="455347" y="412750"/>
                </a:lnTo>
                <a:lnTo>
                  <a:pt x="515163" y="412750"/>
                </a:lnTo>
                <a:lnTo>
                  <a:pt x="523391" y="389890"/>
                </a:lnTo>
                <a:lnTo>
                  <a:pt x="530118" y="368300"/>
                </a:lnTo>
                <a:lnTo>
                  <a:pt x="532988" y="350520"/>
                </a:lnTo>
                <a:lnTo>
                  <a:pt x="534214" y="327660"/>
                </a:lnTo>
                <a:lnTo>
                  <a:pt x="537982" y="298450"/>
                </a:lnTo>
                <a:lnTo>
                  <a:pt x="540548" y="283210"/>
                </a:lnTo>
                <a:lnTo>
                  <a:pt x="543090" y="273050"/>
                </a:lnTo>
                <a:lnTo>
                  <a:pt x="546787" y="264160"/>
                </a:lnTo>
                <a:lnTo>
                  <a:pt x="548929" y="259080"/>
                </a:lnTo>
                <a:lnTo>
                  <a:pt x="510592" y="259080"/>
                </a:lnTo>
                <a:lnTo>
                  <a:pt x="506064" y="257810"/>
                </a:lnTo>
                <a:lnTo>
                  <a:pt x="503893" y="255270"/>
                </a:lnTo>
                <a:lnTo>
                  <a:pt x="503552" y="248920"/>
                </a:lnTo>
                <a:lnTo>
                  <a:pt x="503547" y="246380"/>
                </a:lnTo>
                <a:lnTo>
                  <a:pt x="504242" y="232410"/>
                </a:lnTo>
                <a:lnTo>
                  <a:pt x="507322" y="218440"/>
                </a:lnTo>
                <a:lnTo>
                  <a:pt x="505067" y="209550"/>
                </a:lnTo>
                <a:lnTo>
                  <a:pt x="494526" y="204470"/>
                </a:lnTo>
                <a:lnTo>
                  <a:pt x="478191" y="200660"/>
                </a:lnTo>
                <a:close/>
              </a:path>
              <a:path w="584200" h="1045210">
                <a:moveTo>
                  <a:pt x="358777" y="727710"/>
                </a:moveTo>
                <a:lnTo>
                  <a:pt x="286691" y="727710"/>
                </a:lnTo>
                <a:lnTo>
                  <a:pt x="287788" y="740410"/>
                </a:lnTo>
                <a:lnTo>
                  <a:pt x="283564" y="753110"/>
                </a:lnTo>
                <a:lnTo>
                  <a:pt x="269885" y="775970"/>
                </a:lnTo>
                <a:lnTo>
                  <a:pt x="242622" y="815340"/>
                </a:lnTo>
                <a:lnTo>
                  <a:pt x="294096" y="815340"/>
                </a:lnTo>
                <a:lnTo>
                  <a:pt x="315941" y="782320"/>
                </a:lnTo>
                <a:lnTo>
                  <a:pt x="338348" y="750570"/>
                </a:lnTo>
                <a:lnTo>
                  <a:pt x="353088" y="732790"/>
                </a:lnTo>
                <a:lnTo>
                  <a:pt x="358777" y="727710"/>
                </a:lnTo>
                <a:close/>
              </a:path>
              <a:path w="584200" h="1045210">
                <a:moveTo>
                  <a:pt x="515163" y="412750"/>
                </a:moveTo>
                <a:lnTo>
                  <a:pt x="455347" y="412750"/>
                </a:lnTo>
                <a:lnTo>
                  <a:pt x="473998" y="447040"/>
                </a:lnTo>
                <a:lnTo>
                  <a:pt x="485970" y="459740"/>
                </a:lnTo>
                <a:lnTo>
                  <a:pt x="496441" y="452120"/>
                </a:lnTo>
                <a:lnTo>
                  <a:pt x="510592" y="425450"/>
                </a:lnTo>
                <a:lnTo>
                  <a:pt x="515163" y="412750"/>
                </a:lnTo>
                <a:close/>
              </a:path>
              <a:path w="584200" h="1045210">
                <a:moveTo>
                  <a:pt x="62249" y="394970"/>
                </a:moveTo>
                <a:lnTo>
                  <a:pt x="48680" y="394970"/>
                </a:lnTo>
                <a:lnTo>
                  <a:pt x="52544" y="410210"/>
                </a:lnTo>
                <a:lnTo>
                  <a:pt x="55965" y="412750"/>
                </a:lnTo>
                <a:lnTo>
                  <a:pt x="60866" y="400050"/>
                </a:lnTo>
                <a:lnTo>
                  <a:pt x="62249" y="394970"/>
                </a:lnTo>
                <a:close/>
              </a:path>
              <a:path w="584200" h="1045210">
                <a:moveTo>
                  <a:pt x="36069" y="394970"/>
                </a:moveTo>
                <a:lnTo>
                  <a:pt x="25033" y="394970"/>
                </a:lnTo>
                <a:lnTo>
                  <a:pt x="25033" y="406400"/>
                </a:lnTo>
                <a:lnTo>
                  <a:pt x="36069" y="394970"/>
                </a:lnTo>
                <a:close/>
              </a:path>
              <a:path w="584200" h="1045210">
                <a:moveTo>
                  <a:pt x="62941" y="392430"/>
                </a:moveTo>
                <a:lnTo>
                  <a:pt x="10847" y="392430"/>
                </a:lnTo>
                <a:lnTo>
                  <a:pt x="12422" y="402590"/>
                </a:lnTo>
                <a:lnTo>
                  <a:pt x="25033" y="394970"/>
                </a:lnTo>
                <a:lnTo>
                  <a:pt x="62249" y="394970"/>
                </a:lnTo>
                <a:lnTo>
                  <a:pt x="62941" y="392430"/>
                </a:lnTo>
                <a:close/>
              </a:path>
              <a:path w="584200" h="1045210">
                <a:moveTo>
                  <a:pt x="48680" y="394970"/>
                </a:moveTo>
                <a:lnTo>
                  <a:pt x="36069" y="394970"/>
                </a:lnTo>
                <a:lnTo>
                  <a:pt x="42368" y="402590"/>
                </a:lnTo>
                <a:lnTo>
                  <a:pt x="48680" y="394970"/>
                </a:lnTo>
                <a:close/>
              </a:path>
              <a:path w="584200" h="1045210">
                <a:moveTo>
                  <a:pt x="207951" y="128270"/>
                </a:moveTo>
                <a:lnTo>
                  <a:pt x="170012" y="134620"/>
                </a:lnTo>
                <a:lnTo>
                  <a:pt x="128995" y="154940"/>
                </a:lnTo>
                <a:lnTo>
                  <a:pt x="87613" y="205740"/>
                </a:lnTo>
                <a:lnTo>
                  <a:pt x="67765" y="246380"/>
                </a:lnTo>
                <a:lnTo>
                  <a:pt x="58129" y="278130"/>
                </a:lnTo>
                <a:lnTo>
                  <a:pt x="45376" y="299720"/>
                </a:lnTo>
                <a:lnTo>
                  <a:pt x="38827" y="312420"/>
                </a:lnTo>
                <a:lnTo>
                  <a:pt x="36414" y="320040"/>
                </a:lnTo>
                <a:lnTo>
                  <a:pt x="36069" y="328930"/>
                </a:lnTo>
                <a:lnTo>
                  <a:pt x="31362" y="339090"/>
                </a:lnTo>
                <a:lnTo>
                  <a:pt x="27986" y="345440"/>
                </a:lnTo>
                <a:lnTo>
                  <a:pt x="24314" y="349250"/>
                </a:lnTo>
                <a:lnTo>
                  <a:pt x="18721" y="354330"/>
                </a:lnTo>
                <a:lnTo>
                  <a:pt x="11479" y="360680"/>
                </a:lnTo>
                <a:lnTo>
                  <a:pt x="8080" y="364490"/>
                </a:lnTo>
                <a:lnTo>
                  <a:pt x="7636" y="369570"/>
                </a:lnTo>
                <a:lnTo>
                  <a:pt x="9259" y="374650"/>
                </a:lnTo>
                <a:lnTo>
                  <a:pt x="2190" y="386080"/>
                </a:lnTo>
                <a:lnTo>
                  <a:pt x="0" y="392430"/>
                </a:lnTo>
                <a:lnTo>
                  <a:pt x="2835" y="393700"/>
                </a:lnTo>
                <a:lnTo>
                  <a:pt x="10847" y="392430"/>
                </a:lnTo>
                <a:lnTo>
                  <a:pt x="62941" y="392430"/>
                </a:lnTo>
                <a:lnTo>
                  <a:pt x="69165" y="369570"/>
                </a:lnTo>
                <a:lnTo>
                  <a:pt x="68279" y="363220"/>
                </a:lnTo>
                <a:lnTo>
                  <a:pt x="67984" y="358140"/>
                </a:lnTo>
                <a:lnTo>
                  <a:pt x="73699" y="312420"/>
                </a:lnTo>
                <a:lnTo>
                  <a:pt x="110625" y="266700"/>
                </a:lnTo>
                <a:lnTo>
                  <a:pt x="125877" y="248920"/>
                </a:lnTo>
                <a:lnTo>
                  <a:pt x="138795" y="232410"/>
                </a:lnTo>
                <a:lnTo>
                  <a:pt x="155881" y="207010"/>
                </a:lnTo>
                <a:lnTo>
                  <a:pt x="228176" y="207010"/>
                </a:lnTo>
                <a:lnTo>
                  <a:pt x="247321" y="200660"/>
                </a:lnTo>
                <a:lnTo>
                  <a:pt x="478191" y="200660"/>
                </a:lnTo>
                <a:lnTo>
                  <a:pt x="472746" y="199390"/>
                </a:lnTo>
                <a:lnTo>
                  <a:pt x="464054" y="194310"/>
                </a:lnTo>
                <a:lnTo>
                  <a:pt x="456553" y="190500"/>
                </a:lnTo>
                <a:lnTo>
                  <a:pt x="446100" y="187960"/>
                </a:lnTo>
                <a:lnTo>
                  <a:pt x="428550" y="184150"/>
                </a:lnTo>
                <a:lnTo>
                  <a:pt x="428550" y="173990"/>
                </a:lnTo>
                <a:lnTo>
                  <a:pt x="459925" y="173990"/>
                </a:lnTo>
                <a:lnTo>
                  <a:pt x="460173" y="161290"/>
                </a:lnTo>
                <a:lnTo>
                  <a:pt x="464872" y="153670"/>
                </a:lnTo>
                <a:lnTo>
                  <a:pt x="468047" y="153670"/>
                </a:lnTo>
                <a:lnTo>
                  <a:pt x="475921" y="144780"/>
                </a:lnTo>
                <a:lnTo>
                  <a:pt x="471095" y="140970"/>
                </a:lnTo>
                <a:lnTo>
                  <a:pt x="479096" y="135890"/>
                </a:lnTo>
                <a:lnTo>
                  <a:pt x="476080" y="129540"/>
                </a:lnTo>
                <a:lnTo>
                  <a:pt x="217381" y="129540"/>
                </a:lnTo>
                <a:lnTo>
                  <a:pt x="207951" y="128270"/>
                </a:lnTo>
                <a:close/>
              </a:path>
              <a:path w="584200" h="1045210">
                <a:moveTo>
                  <a:pt x="515497" y="184150"/>
                </a:moveTo>
                <a:lnTo>
                  <a:pt x="513408" y="187960"/>
                </a:lnTo>
                <a:lnTo>
                  <a:pt x="510592" y="200660"/>
                </a:lnTo>
                <a:lnTo>
                  <a:pt x="507949" y="213360"/>
                </a:lnTo>
                <a:lnTo>
                  <a:pt x="507068" y="220980"/>
                </a:lnTo>
                <a:lnTo>
                  <a:pt x="507949" y="229870"/>
                </a:lnTo>
                <a:lnTo>
                  <a:pt x="510592" y="240030"/>
                </a:lnTo>
                <a:lnTo>
                  <a:pt x="515291" y="248920"/>
                </a:lnTo>
                <a:lnTo>
                  <a:pt x="510592" y="259080"/>
                </a:lnTo>
                <a:lnTo>
                  <a:pt x="548929" y="259080"/>
                </a:lnTo>
                <a:lnTo>
                  <a:pt x="555891" y="242570"/>
                </a:lnTo>
                <a:lnTo>
                  <a:pt x="560566" y="228600"/>
                </a:lnTo>
                <a:lnTo>
                  <a:pt x="562289" y="217170"/>
                </a:lnTo>
                <a:lnTo>
                  <a:pt x="562445" y="208280"/>
                </a:lnTo>
                <a:lnTo>
                  <a:pt x="522625" y="208280"/>
                </a:lnTo>
                <a:lnTo>
                  <a:pt x="521764" y="205740"/>
                </a:lnTo>
                <a:lnTo>
                  <a:pt x="521641" y="196850"/>
                </a:lnTo>
                <a:lnTo>
                  <a:pt x="517896" y="186690"/>
                </a:lnTo>
                <a:lnTo>
                  <a:pt x="515497" y="184150"/>
                </a:lnTo>
                <a:close/>
              </a:path>
              <a:path w="584200" h="1045210">
                <a:moveTo>
                  <a:pt x="228176" y="207010"/>
                </a:moveTo>
                <a:lnTo>
                  <a:pt x="155881" y="207010"/>
                </a:lnTo>
                <a:lnTo>
                  <a:pt x="191028" y="209550"/>
                </a:lnTo>
                <a:lnTo>
                  <a:pt x="212269" y="209550"/>
                </a:lnTo>
                <a:lnTo>
                  <a:pt x="228176" y="207010"/>
                </a:lnTo>
                <a:close/>
              </a:path>
              <a:path w="584200" h="1045210">
                <a:moveTo>
                  <a:pt x="551803" y="133350"/>
                </a:moveTo>
                <a:lnTo>
                  <a:pt x="549057" y="140970"/>
                </a:lnTo>
                <a:lnTo>
                  <a:pt x="545263" y="158750"/>
                </a:lnTo>
                <a:lnTo>
                  <a:pt x="543231" y="173990"/>
                </a:lnTo>
                <a:lnTo>
                  <a:pt x="540913" y="182880"/>
                </a:lnTo>
                <a:lnTo>
                  <a:pt x="536833" y="189230"/>
                </a:lnTo>
                <a:lnTo>
                  <a:pt x="529515" y="196850"/>
                </a:lnTo>
                <a:lnTo>
                  <a:pt x="524963" y="205740"/>
                </a:lnTo>
                <a:lnTo>
                  <a:pt x="522625" y="208280"/>
                </a:lnTo>
                <a:lnTo>
                  <a:pt x="562445" y="208280"/>
                </a:lnTo>
                <a:lnTo>
                  <a:pt x="562535" y="203200"/>
                </a:lnTo>
                <a:lnTo>
                  <a:pt x="576949" y="182880"/>
                </a:lnTo>
                <a:lnTo>
                  <a:pt x="583077" y="173990"/>
                </a:lnTo>
                <a:lnTo>
                  <a:pt x="582109" y="170180"/>
                </a:lnTo>
                <a:lnTo>
                  <a:pt x="575235" y="168910"/>
                </a:lnTo>
                <a:lnTo>
                  <a:pt x="579144" y="157480"/>
                </a:lnTo>
                <a:lnTo>
                  <a:pt x="567361" y="157480"/>
                </a:lnTo>
                <a:lnTo>
                  <a:pt x="569656" y="147320"/>
                </a:lnTo>
                <a:lnTo>
                  <a:pt x="559487" y="147320"/>
                </a:lnTo>
                <a:lnTo>
                  <a:pt x="554836" y="135890"/>
                </a:lnTo>
                <a:lnTo>
                  <a:pt x="551803" y="133350"/>
                </a:lnTo>
                <a:close/>
              </a:path>
              <a:path w="584200" h="1045210">
                <a:moveTo>
                  <a:pt x="459925" y="173990"/>
                </a:moveTo>
                <a:lnTo>
                  <a:pt x="428550" y="173990"/>
                </a:lnTo>
                <a:lnTo>
                  <a:pt x="444298" y="177800"/>
                </a:lnTo>
                <a:lnTo>
                  <a:pt x="453476" y="180340"/>
                </a:lnTo>
                <a:lnTo>
                  <a:pt x="458189" y="180340"/>
                </a:lnTo>
                <a:lnTo>
                  <a:pt x="459925" y="173990"/>
                </a:lnTo>
                <a:close/>
              </a:path>
              <a:path w="584200" h="1045210">
                <a:moveTo>
                  <a:pt x="583680" y="139700"/>
                </a:moveTo>
                <a:lnTo>
                  <a:pt x="578985" y="142240"/>
                </a:lnTo>
                <a:lnTo>
                  <a:pt x="567361" y="157480"/>
                </a:lnTo>
                <a:lnTo>
                  <a:pt x="579144" y="157480"/>
                </a:lnTo>
                <a:lnTo>
                  <a:pt x="582184" y="148590"/>
                </a:lnTo>
                <a:lnTo>
                  <a:pt x="583680" y="139700"/>
                </a:lnTo>
                <a:close/>
              </a:path>
              <a:path w="584200" h="1045210">
                <a:moveTo>
                  <a:pt x="573425" y="125730"/>
                </a:moveTo>
                <a:lnTo>
                  <a:pt x="569325" y="130810"/>
                </a:lnTo>
                <a:lnTo>
                  <a:pt x="559487" y="147320"/>
                </a:lnTo>
                <a:lnTo>
                  <a:pt x="569656" y="147320"/>
                </a:lnTo>
                <a:lnTo>
                  <a:pt x="572524" y="134620"/>
                </a:lnTo>
                <a:lnTo>
                  <a:pt x="573425" y="125730"/>
                </a:lnTo>
                <a:close/>
              </a:path>
              <a:path w="584200" h="1045210">
                <a:moveTo>
                  <a:pt x="275424" y="119380"/>
                </a:moveTo>
                <a:lnTo>
                  <a:pt x="265418" y="119380"/>
                </a:lnTo>
                <a:lnTo>
                  <a:pt x="245670" y="121920"/>
                </a:lnTo>
                <a:lnTo>
                  <a:pt x="226810" y="128270"/>
                </a:lnTo>
                <a:lnTo>
                  <a:pt x="217381" y="129540"/>
                </a:lnTo>
                <a:lnTo>
                  <a:pt x="476080" y="129540"/>
                </a:lnTo>
                <a:lnTo>
                  <a:pt x="475476" y="128270"/>
                </a:lnTo>
                <a:lnTo>
                  <a:pt x="305614" y="128270"/>
                </a:lnTo>
                <a:lnTo>
                  <a:pt x="289866" y="120650"/>
                </a:lnTo>
                <a:lnTo>
                  <a:pt x="285167" y="120650"/>
                </a:lnTo>
                <a:lnTo>
                  <a:pt x="275424" y="119380"/>
                </a:lnTo>
                <a:close/>
              </a:path>
              <a:path w="584200" h="1045210">
                <a:moveTo>
                  <a:pt x="319838" y="123190"/>
                </a:moveTo>
                <a:lnTo>
                  <a:pt x="308789" y="128270"/>
                </a:lnTo>
                <a:lnTo>
                  <a:pt x="327712" y="128270"/>
                </a:lnTo>
                <a:lnTo>
                  <a:pt x="319838" y="123190"/>
                </a:lnTo>
                <a:close/>
              </a:path>
              <a:path w="584200" h="1045210">
                <a:moveTo>
                  <a:pt x="395514" y="0"/>
                </a:moveTo>
                <a:lnTo>
                  <a:pt x="368511" y="1270"/>
                </a:lnTo>
                <a:lnTo>
                  <a:pt x="357747" y="25400"/>
                </a:lnTo>
                <a:lnTo>
                  <a:pt x="354509" y="77470"/>
                </a:lnTo>
                <a:lnTo>
                  <a:pt x="355489" y="90170"/>
                </a:lnTo>
                <a:lnTo>
                  <a:pt x="356636" y="97790"/>
                </a:lnTo>
                <a:lnTo>
                  <a:pt x="358688" y="102870"/>
                </a:lnTo>
                <a:lnTo>
                  <a:pt x="362383" y="111760"/>
                </a:lnTo>
                <a:lnTo>
                  <a:pt x="369529" y="115570"/>
                </a:lnTo>
                <a:lnTo>
                  <a:pt x="372400" y="119380"/>
                </a:lnTo>
                <a:lnTo>
                  <a:pt x="371438" y="123190"/>
                </a:lnTo>
                <a:lnTo>
                  <a:pt x="367082" y="128270"/>
                </a:lnTo>
                <a:lnTo>
                  <a:pt x="475476" y="128270"/>
                </a:lnTo>
                <a:lnTo>
                  <a:pt x="474270" y="125730"/>
                </a:lnTo>
                <a:lnTo>
                  <a:pt x="482144" y="121920"/>
                </a:lnTo>
                <a:lnTo>
                  <a:pt x="475921" y="109220"/>
                </a:lnTo>
                <a:lnTo>
                  <a:pt x="471095" y="100330"/>
                </a:lnTo>
                <a:lnTo>
                  <a:pt x="477445" y="92710"/>
                </a:lnTo>
                <a:lnTo>
                  <a:pt x="484978" y="62230"/>
                </a:lnTo>
                <a:lnTo>
                  <a:pt x="484366" y="43180"/>
                </a:lnTo>
                <a:lnTo>
                  <a:pt x="472801" y="30480"/>
                </a:lnTo>
                <a:lnTo>
                  <a:pt x="447473" y="16510"/>
                </a:lnTo>
                <a:lnTo>
                  <a:pt x="395514" y="0"/>
                </a:lnTo>
                <a:close/>
              </a:path>
            </a:pathLst>
          </a:custGeom>
          <a:solidFill>
            <a:srgbClr val="FFC00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object 13"/>
          <p:cNvSpPr/>
          <p:nvPr/>
        </p:nvSpPr>
        <p:spPr>
          <a:xfrm>
            <a:off x="0" y="5721096"/>
            <a:ext cx="5010912" cy="812291"/>
          </a:xfrm>
          <a:prstGeom prst="rect">
            <a:avLst/>
          </a:prstGeom>
          <a:blipFill>
            <a:blip r:embed="rId7">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object 14"/>
          <p:cNvSpPr/>
          <p:nvPr/>
        </p:nvSpPr>
        <p:spPr>
          <a:xfrm>
            <a:off x="4659312" y="5568675"/>
            <a:ext cx="584200" cy="1042669"/>
          </a:xfrm>
          <a:custGeom>
            <a:rect l="l" t="t" r="r" b="b"/>
            <a:pathLst>
              <a:path w="584200" h="1042669">
                <a:moveTo>
                  <a:pt x="34305" y="852170"/>
                </a:moveTo>
                <a:lnTo>
                  <a:pt x="27148" y="859790"/>
                </a:lnTo>
                <a:lnTo>
                  <a:pt x="21907" y="878840"/>
                </a:lnTo>
                <a:lnTo>
                  <a:pt x="18335" y="886460"/>
                </a:lnTo>
                <a:lnTo>
                  <a:pt x="17145" y="894080"/>
                </a:lnTo>
                <a:lnTo>
                  <a:pt x="18335" y="906780"/>
                </a:lnTo>
                <a:lnTo>
                  <a:pt x="21907" y="928370"/>
                </a:lnTo>
                <a:lnTo>
                  <a:pt x="23544" y="942340"/>
                </a:lnTo>
                <a:lnTo>
                  <a:pt x="23098" y="952500"/>
                </a:lnTo>
                <a:lnTo>
                  <a:pt x="19675" y="960120"/>
                </a:lnTo>
                <a:lnTo>
                  <a:pt x="12382" y="971550"/>
                </a:lnTo>
                <a:lnTo>
                  <a:pt x="1325" y="1016000"/>
                </a:lnTo>
                <a:lnTo>
                  <a:pt x="603" y="1037590"/>
                </a:lnTo>
                <a:lnTo>
                  <a:pt x="12882" y="1042670"/>
                </a:lnTo>
                <a:lnTo>
                  <a:pt x="40830" y="1037590"/>
                </a:lnTo>
                <a:lnTo>
                  <a:pt x="50815" y="1035050"/>
                </a:lnTo>
                <a:lnTo>
                  <a:pt x="55943" y="1029970"/>
                </a:lnTo>
                <a:lnTo>
                  <a:pt x="57832" y="1018540"/>
                </a:lnTo>
                <a:lnTo>
                  <a:pt x="58102" y="998220"/>
                </a:lnTo>
                <a:lnTo>
                  <a:pt x="61015" y="982980"/>
                </a:lnTo>
                <a:lnTo>
                  <a:pt x="63309" y="975360"/>
                </a:lnTo>
                <a:lnTo>
                  <a:pt x="66174" y="971550"/>
                </a:lnTo>
                <a:lnTo>
                  <a:pt x="70802" y="969010"/>
                </a:lnTo>
                <a:lnTo>
                  <a:pt x="80690" y="955040"/>
                </a:lnTo>
                <a:lnTo>
                  <a:pt x="85137" y="946150"/>
                </a:lnTo>
                <a:lnTo>
                  <a:pt x="85179" y="941070"/>
                </a:lnTo>
                <a:lnTo>
                  <a:pt x="81851" y="934720"/>
                </a:lnTo>
                <a:lnTo>
                  <a:pt x="76960" y="929640"/>
                </a:lnTo>
                <a:lnTo>
                  <a:pt x="78438" y="924560"/>
                </a:lnTo>
                <a:lnTo>
                  <a:pt x="89084" y="915670"/>
                </a:lnTo>
                <a:lnTo>
                  <a:pt x="111696" y="900430"/>
                </a:lnTo>
                <a:lnTo>
                  <a:pt x="152054" y="868680"/>
                </a:lnTo>
                <a:lnTo>
                  <a:pt x="153521" y="867410"/>
                </a:lnTo>
                <a:lnTo>
                  <a:pt x="73850" y="867410"/>
                </a:lnTo>
                <a:lnTo>
                  <a:pt x="48250" y="855980"/>
                </a:lnTo>
                <a:lnTo>
                  <a:pt x="34305" y="852170"/>
                </a:lnTo>
                <a:close/>
              </a:path>
              <a:path w="584200" h="1042669">
                <a:moveTo>
                  <a:pt x="234124" y="807720"/>
                </a:moveTo>
                <a:lnTo>
                  <a:pt x="226417" y="812800"/>
                </a:lnTo>
                <a:lnTo>
                  <a:pt x="212661" y="824230"/>
                </a:lnTo>
                <a:lnTo>
                  <a:pt x="197292" y="830580"/>
                </a:lnTo>
                <a:lnTo>
                  <a:pt x="190198" y="836930"/>
                </a:lnTo>
                <a:lnTo>
                  <a:pt x="189605" y="848360"/>
                </a:lnTo>
                <a:lnTo>
                  <a:pt x="193738" y="866140"/>
                </a:lnTo>
                <a:lnTo>
                  <a:pt x="196913" y="872490"/>
                </a:lnTo>
                <a:lnTo>
                  <a:pt x="199961" y="882650"/>
                </a:lnTo>
                <a:lnTo>
                  <a:pt x="206311" y="886460"/>
                </a:lnTo>
                <a:lnTo>
                  <a:pt x="201612" y="897890"/>
                </a:lnTo>
                <a:lnTo>
                  <a:pt x="206992" y="923290"/>
                </a:lnTo>
                <a:lnTo>
                  <a:pt x="230552" y="947420"/>
                </a:lnTo>
                <a:lnTo>
                  <a:pt x="258566" y="960120"/>
                </a:lnTo>
                <a:lnTo>
                  <a:pt x="277304" y="951230"/>
                </a:lnTo>
                <a:lnTo>
                  <a:pt x="276226" y="939800"/>
                </a:lnTo>
                <a:lnTo>
                  <a:pt x="274875" y="932180"/>
                </a:lnTo>
                <a:lnTo>
                  <a:pt x="272357" y="925830"/>
                </a:lnTo>
                <a:lnTo>
                  <a:pt x="267779" y="918210"/>
                </a:lnTo>
                <a:lnTo>
                  <a:pt x="266239" y="886460"/>
                </a:lnTo>
                <a:lnTo>
                  <a:pt x="266382" y="864870"/>
                </a:lnTo>
                <a:lnTo>
                  <a:pt x="269315" y="855980"/>
                </a:lnTo>
                <a:lnTo>
                  <a:pt x="275653" y="850900"/>
                </a:lnTo>
                <a:lnTo>
                  <a:pt x="277304" y="840740"/>
                </a:lnTo>
                <a:lnTo>
                  <a:pt x="277304" y="838200"/>
                </a:lnTo>
                <a:lnTo>
                  <a:pt x="294107" y="812800"/>
                </a:lnTo>
                <a:lnTo>
                  <a:pt x="242633" y="812800"/>
                </a:lnTo>
                <a:lnTo>
                  <a:pt x="238593" y="808990"/>
                </a:lnTo>
                <a:lnTo>
                  <a:pt x="234124" y="807720"/>
                </a:lnTo>
                <a:close/>
              </a:path>
              <a:path w="584200" h="1042669">
                <a:moveTo>
                  <a:pt x="478202" y="199390"/>
                </a:moveTo>
                <a:lnTo>
                  <a:pt x="247332" y="199390"/>
                </a:lnTo>
                <a:lnTo>
                  <a:pt x="247479" y="219710"/>
                </a:lnTo>
                <a:lnTo>
                  <a:pt x="248507" y="231140"/>
                </a:lnTo>
                <a:lnTo>
                  <a:pt x="251297" y="240030"/>
                </a:lnTo>
                <a:lnTo>
                  <a:pt x="256730" y="250190"/>
                </a:lnTo>
                <a:lnTo>
                  <a:pt x="235829" y="294640"/>
                </a:lnTo>
                <a:lnTo>
                  <a:pt x="225250" y="322580"/>
                </a:lnTo>
                <a:lnTo>
                  <a:pt x="221743" y="345440"/>
                </a:lnTo>
                <a:lnTo>
                  <a:pt x="222059" y="375920"/>
                </a:lnTo>
                <a:lnTo>
                  <a:pt x="220027" y="386080"/>
                </a:lnTo>
                <a:lnTo>
                  <a:pt x="217709" y="393700"/>
                </a:lnTo>
                <a:lnTo>
                  <a:pt x="213629" y="401320"/>
                </a:lnTo>
                <a:lnTo>
                  <a:pt x="206311" y="412750"/>
                </a:lnTo>
                <a:lnTo>
                  <a:pt x="191970" y="433070"/>
                </a:lnTo>
                <a:lnTo>
                  <a:pt x="185880" y="445770"/>
                </a:lnTo>
                <a:lnTo>
                  <a:pt x="186862" y="457200"/>
                </a:lnTo>
                <a:lnTo>
                  <a:pt x="193738" y="472440"/>
                </a:lnTo>
                <a:lnTo>
                  <a:pt x="178081" y="519430"/>
                </a:lnTo>
                <a:lnTo>
                  <a:pt x="175164" y="548640"/>
                </a:lnTo>
                <a:lnTo>
                  <a:pt x="187059" y="572770"/>
                </a:lnTo>
                <a:lnTo>
                  <a:pt x="215836" y="603250"/>
                </a:lnTo>
                <a:lnTo>
                  <a:pt x="194764" y="657860"/>
                </a:lnTo>
                <a:lnTo>
                  <a:pt x="183467" y="688340"/>
                </a:lnTo>
                <a:lnTo>
                  <a:pt x="178099" y="708660"/>
                </a:lnTo>
                <a:lnTo>
                  <a:pt x="174815" y="728980"/>
                </a:lnTo>
                <a:lnTo>
                  <a:pt x="172537" y="746760"/>
                </a:lnTo>
                <a:lnTo>
                  <a:pt x="168497" y="756920"/>
                </a:lnTo>
                <a:lnTo>
                  <a:pt x="159742" y="765810"/>
                </a:lnTo>
                <a:lnTo>
                  <a:pt x="143319" y="774700"/>
                </a:lnTo>
                <a:lnTo>
                  <a:pt x="130873" y="787400"/>
                </a:lnTo>
                <a:lnTo>
                  <a:pt x="124852" y="793750"/>
                </a:lnTo>
                <a:lnTo>
                  <a:pt x="119570" y="800100"/>
                </a:lnTo>
                <a:lnTo>
                  <a:pt x="107783" y="816610"/>
                </a:lnTo>
                <a:lnTo>
                  <a:pt x="98520" y="835660"/>
                </a:lnTo>
                <a:lnTo>
                  <a:pt x="88352" y="853440"/>
                </a:lnTo>
                <a:lnTo>
                  <a:pt x="73850" y="867410"/>
                </a:lnTo>
                <a:lnTo>
                  <a:pt x="153521" y="867410"/>
                </a:lnTo>
                <a:lnTo>
                  <a:pt x="174053" y="849630"/>
                </a:lnTo>
                <a:lnTo>
                  <a:pt x="185384" y="835660"/>
                </a:lnTo>
                <a:lnTo>
                  <a:pt x="193738" y="819150"/>
                </a:lnTo>
                <a:lnTo>
                  <a:pt x="213881" y="811530"/>
                </a:lnTo>
                <a:lnTo>
                  <a:pt x="224869" y="803910"/>
                </a:lnTo>
                <a:lnTo>
                  <a:pt x="230546" y="793750"/>
                </a:lnTo>
                <a:lnTo>
                  <a:pt x="234759" y="774700"/>
                </a:lnTo>
                <a:lnTo>
                  <a:pt x="258573" y="756920"/>
                </a:lnTo>
                <a:lnTo>
                  <a:pt x="271922" y="746760"/>
                </a:lnTo>
                <a:lnTo>
                  <a:pt x="279675" y="737870"/>
                </a:lnTo>
                <a:lnTo>
                  <a:pt x="286702" y="726440"/>
                </a:lnTo>
                <a:lnTo>
                  <a:pt x="358314" y="726440"/>
                </a:lnTo>
                <a:lnTo>
                  <a:pt x="368744" y="716280"/>
                </a:lnTo>
                <a:lnTo>
                  <a:pt x="390844" y="690880"/>
                </a:lnTo>
                <a:lnTo>
                  <a:pt x="403621" y="676910"/>
                </a:lnTo>
                <a:lnTo>
                  <a:pt x="411946" y="670560"/>
                </a:lnTo>
                <a:lnTo>
                  <a:pt x="420687" y="666750"/>
                </a:lnTo>
                <a:lnTo>
                  <a:pt x="453844" y="647700"/>
                </a:lnTo>
                <a:lnTo>
                  <a:pt x="466867" y="633730"/>
                </a:lnTo>
                <a:lnTo>
                  <a:pt x="461531" y="614680"/>
                </a:lnTo>
                <a:lnTo>
                  <a:pt x="439610" y="582930"/>
                </a:lnTo>
                <a:lnTo>
                  <a:pt x="428154" y="568960"/>
                </a:lnTo>
                <a:lnTo>
                  <a:pt x="418925" y="560070"/>
                </a:lnTo>
                <a:lnTo>
                  <a:pt x="407052" y="549910"/>
                </a:lnTo>
                <a:lnTo>
                  <a:pt x="387667" y="535940"/>
                </a:lnTo>
                <a:lnTo>
                  <a:pt x="401544" y="509270"/>
                </a:lnTo>
                <a:lnTo>
                  <a:pt x="410098" y="494030"/>
                </a:lnTo>
                <a:lnTo>
                  <a:pt x="416867" y="483870"/>
                </a:lnTo>
                <a:lnTo>
                  <a:pt x="425386" y="473710"/>
                </a:lnTo>
                <a:lnTo>
                  <a:pt x="439213" y="448310"/>
                </a:lnTo>
                <a:lnTo>
                  <a:pt x="446944" y="433070"/>
                </a:lnTo>
                <a:lnTo>
                  <a:pt x="451389" y="422910"/>
                </a:lnTo>
                <a:lnTo>
                  <a:pt x="455358" y="411480"/>
                </a:lnTo>
                <a:lnTo>
                  <a:pt x="514869" y="411480"/>
                </a:lnTo>
                <a:lnTo>
                  <a:pt x="523402" y="388620"/>
                </a:lnTo>
                <a:lnTo>
                  <a:pt x="530129" y="365760"/>
                </a:lnTo>
                <a:lnTo>
                  <a:pt x="532999" y="347980"/>
                </a:lnTo>
                <a:lnTo>
                  <a:pt x="534225" y="326390"/>
                </a:lnTo>
                <a:lnTo>
                  <a:pt x="537993" y="297180"/>
                </a:lnTo>
                <a:lnTo>
                  <a:pt x="540559" y="281940"/>
                </a:lnTo>
                <a:lnTo>
                  <a:pt x="543101" y="271780"/>
                </a:lnTo>
                <a:lnTo>
                  <a:pt x="546798" y="262890"/>
                </a:lnTo>
                <a:lnTo>
                  <a:pt x="548821" y="257810"/>
                </a:lnTo>
                <a:lnTo>
                  <a:pt x="510603" y="257810"/>
                </a:lnTo>
                <a:lnTo>
                  <a:pt x="506075" y="256540"/>
                </a:lnTo>
                <a:lnTo>
                  <a:pt x="503904" y="254000"/>
                </a:lnTo>
                <a:lnTo>
                  <a:pt x="503563" y="247650"/>
                </a:lnTo>
                <a:lnTo>
                  <a:pt x="503621" y="243840"/>
                </a:lnTo>
                <a:lnTo>
                  <a:pt x="504253" y="231140"/>
                </a:lnTo>
                <a:lnTo>
                  <a:pt x="507333" y="217170"/>
                </a:lnTo>
                <a:lnTo>
                  <a:pt x="505079" y="208280"/>
                </a:lnTo>
                <a:lnTo>
                  <a:pt x="494538" y="203200"/>
                </a:lnTo>
                <a:lnTo>
                  <a:pt x="478202" y="199390"/>
                </a:lnTo>
                <a:close/>
              </a:path>
              <a:path w="584200" h="1042669">
                <a:moveTo>
                  <a:pt x="358314" y="726440"/>
                </a:moveTo>
                <a:lnTo>
                  <a:pt x="286702" y="726440"/>
                </a:lnTo>
                <a:lnTo>
                  <a:pt x="287799" y="737870"/>
                </a:lnTo>
                <a:lnTo>
                  <a:pt x="283575" y="750570"/>
                </a:lnTo>
                <a:lnTo>
                  <a:pt x="269896" y="773430"/>
                </a:lnTo>
                <a:lnTo>
                  <a:pt x="242633" y="812800"/>
                </a:lnTo>
                <a:lnTo>
                  <a:pt x="294107" y="812800"/>
                </a:lnTo>
                <a:lnTo>
                  <a:pt x="315952" y="779780"/>
                </a:lnTo>
                <a:lnTo>
                  <a:pt x="338359" y="748030"/>
                </a:lnTo>
                <a:lnTo>
                  <a:pt x="353099" y="731520"/>
                </a:lnTo>
                <a:lnTo>
                  <a:pt x="358314" y="726440"/>
                </a:lnTo>
                <a:close/>
              </a:path>
              <a:path w="584200" h="1042669">
                <a:moveTo>
                  <a:pt x="514869" y="411480"/>
                </a:moveTo>
                <a:lnTo>
                  <a:pt x="455358" y="411480"/>
                </a:lnTo>
                <a:lnTo>
                  <a:pt x="474009" y="445770"/>
                </a:lnTo>
                <a:lnTo>
                  <a:pt x="485981" y="458470"/>
                </a:lnTo>
                <a:lnTo>
                  <a:pt x="496452" y="450850"/>
                </a:lnTo>
                <a:lnTo>
                  <a:pt x="510603" y="422910"/>
                </a:lnTo>
                <a:lnTo>
                  <a:pt x="514869" y="411480"/>
                </a:lnTo>
                <a:close/>
              </a:path>
              <a:path w="584200" h="1042669">
                <a:moveTo>
                  <a:pt x="61978" y="393700"/>
                </a:moveTo>
                <a:lnTo>
                  <a:pt x="48704" y="393700"/>
                </a:lnTo>
                <a:lnTo>
                  <a:pt x="52595" y="407670"/>
                </a:lnTo>
                <a:lnTo>
                  <a:pt x="56022" y="410210"/>
                </a:lnTo>
                <a:lnTo>
                  <a:pt x="60902" y="397510"/>
                </a:lnTo>
                <a:lnTo>
                  <a:pt x="61978" y="393700"/>
                </a:lnTo>
                <a:close/>
              </a:path>
              <a:path w="584200" h="1042669">
                <a:moveTo>
                  <a:pt x="36131" y="393700"/>
                </a:moveTo>
                <a:lnTo>
                  <a:pt x="25082" y="393700"/>
                </a:lnTo>
                <a:lnTo>
                  <a:pt x="25082" y="405130"/>
                </a:lnTo>
                <a:lnTo>
                  <a:pt x="36131" y="393700"/>
                </a:lnTo>
                <a:close/>
              </a:path>
              <a:path w="584200" h="1042669">
                <a:moveTo>
                  <a:pt x="63054" y="389890"/>
                </a:moveTo>
                <a:lnTo>
                  <a:pt x="10858" y="389890"/>
                </a:lnTo>
                <a:lnTo>
                  <a:pt x="12382" y="401320"/>
                </a:lnTo>
                <a:lnTo>
                  <a:pt x="25082" y="393700"/>
                </a:lnTo>
                <a:lnTo>
                  <a:pt x="61978" y="393700"/>
                </a:lnTo>
                <a:lnTo>
                  <a:pt x="63054" y="389890"/>
                </a:lnTo>
                <a:close/>
              </a:path>
              <a:path w="584200" h="1042669">
                <a:moveTo>
                  <a:pt x="48704" y="393700"/>
                </a:moveTo>
                <a:lnTo>
                  <a:pt x="36131" y="393700"/>
                </a:lnTo>
                <a:lnTo>
                  <a:pt x="42354" y="401320"/>
                </a:lnTo>
                <a:lnTo>
                  <a:pt x="48704" y="393700"/>
                </a:lnTo>
                <a:close/>
              </a:path>
              <a:path w="584200" h="1042669">
                <a:moveTo>
                  <a:pt x="207962" y="127000"/>
                </a:moveTo>
                <a:lnTo>
                  <a:pt x="170023" y="133350"/>
                </a:lnTo>
                <a:lnTo>
                  <a:pt x="129006" y="153670"/>
                </a:lnTo>
                <a:lnTo>
                  <a:pt x="87588" y="204470"/>
                </a:lnTo>
                <a:lnTo>
                  <a:pt x="67724" y="243840"/>
                </a:lnTo>
                <a:lnTo>
                  <a:pt x="58102" y="276860"/>
                </a:lnTo>
                <a:lnTo>
                  <a:pt x="45400" y="298450"/>
                </a:lnTo>
                <a:lnTo>
                  <a:pt x="38877" y="309880"/>
                </a:lnTo>
                <a:lnTo>
                  <a:pt x="36474" y="318770"/>
                </a:lnTo>
                <a:lnTo>
                  <a:pt x="36131" y="327660"/>
                </a:lnTo>
                <a:lnTo>
                  <a:pt x="31359" y="337820"/>
                </a:lnTo>
                <a:lnTo>
                  <a:pt x="27955" y="342900"/>
                </a:lnTo>
                <a:lnTo>
                  <a:pt x="24290" y="347980"/>
                </a:lnTo>
                <a:lnTo>
                  <a:pt x="18732" y="353060"/>
                </a:lnTo>
                <a:lnTo>
                  <a:pt x="11513" y="359410"/>
                </a:lnTo>
                <a:lnTo>
                  <a:pt x="8128" y="363220"/>
                </a:lnTo>
                <a:lnTo>
                  <a:pt x="7695" y="367030"/>
                </a:lnTo>
                <a:lnTo>
                  <a:pt x="9334" y="373380"/>
                </a:lnTo>
                <a:lnTo>
                  <a:pt x="2214" y="384810"/>
                </a:lnTo>
                <a:lnTo>
                  <a:pt x="0" y="391160"/>
                </a:lnTo>
                <a:lnTo>
                  <a:pt x="2833" y="392430"/>
                </a:lnTo>
                <a:lnTo>
                  <a:pt x="10858" y="389890"/>
                </a:lnTo>
                <a:lnTo>
                  <a:pt x="63054" y="389890"/>
                </a:lnTo>
                <a:lnTo>
                  <a:pt x="69151" y="368300"/>
                </a:lnTo>
                <a:lnTo>
                  <a:pt x="68294" y="361950"/>
                </a:lnTo>
                <a:lnTo>
                  <a:pt x="68179" y="359410"/>
                </a:lnTo>
                <a:lnTo>
                  <a:pt x="71209" y="321310"/>
                </a:lnTo>
                <a:lnTo>
                  <a:pt x="110636" y="265430"/>
                </a:lnTo>
                <a:lnTo>
                  <a:pt x="125888" y="247650"/>
                </a:lnTo>
                <a:lnTo>
                  <a:pt x="138807" y="229870"/>
                </a:lnTo>
                <a:lnTo>
                  <a:pt x="155892" y="205740"/>
                </a:lnTo>
                <a:lnTo>
                  <a:pt x="228187" y="205740"/>
                </a:lnTo>
                <a:lnTo>
                  <a:pt x="247332" y="199390"/>
                </a:lnTo>
                <a:lnTo>
                  <a:pt x="478202" y="199390"/>
                </a:lnTo>
                <a:lnTo>
                  <a:pt x="472757" y="198120"/>
                </a:lnTo>
                <a:lnTo>
                  <a:pt x="464065" y="193040"/>
                </a:lnTo>
                <a:lnTo>
                  <a:pt x="456565" y="189230"/>
                </a:lnTo>
                <a:lnTo>
                  <a:pt x="446111" y="186690"/>
                </a:lnTo>
                <a:lnTo>
                  <a:pt x="428561" y="182880"/>
                </a:lnTo>
                <a:lnTo>
                  <a:pt x="428561" y="172720"/>
                </a:lnTo>
                <a:lnTo>
                  <a:pt x="459936" y="172720"/>
                </a:lnTo>
                <a:lnTo>
                  <a:pt x="460184" y="160020"/>
                </a:lnTo>
                <a:lnTo>
                  <a:pt x="464883" y="152400"/>
                </a:lnTo>
                <a:lnTo>
                  <a:pt x="468058" y="152400"/>
                </a:lnTo>
                <a:lnTo>
                  <a:pt x="475932" y="143510"/>
                </a:lnTo>
                <a:lnTo>
                  <a:pt x="471106" y="139700"/>
                </a:lnTo>
                <a:lnTo>
                  <a:pt x="479107" y="134620"/>
                </a:lnTo>
                <a:lnTo>
                  <a:pt x="476091" y="128270"/>
                </a:lnTo>
                <a:lnTo>
                  <a:pt x="217392" y="128270"/>
                </a:lnTo>
                <a:lnTo>
                  <a:pt x="207962" y="127000"/>
                </a:lnTo>
                <a:close/>
              </a:path>
              <a:path w="584200" h="1042669">
                <a:moveTo>
                  <a:pt x="515508" y="182880"/>
                </a:moveTo>
                <a:lnTo>
                  <a:pt x="513419" y="186690"/>
                </a:lnTo>
                <a:lnTo>
                  <a:pt x="510603" y="199390"/>
                </a:lnTo>
                <a:lnTo>
                  <a:pt x="507960" y="212090"/>
                </a:lnTo>
                <a:lnTo>
                  <a:pt x="507079" y="219710"/>
                </a:lnTo>
                <a:lnTo>
                  <a:pt x="507960" y="227330"/>
                </a:lnTo>
                <a:lnTo>
                  <a:pt x="510603" y="238760"/>
                </a:lnTo>
                <a:lnTo>
                  <a:pt x="515302" y="247650"/>
                </a:lnTo>
                <a:lnTo>
                  <a:pt x="510603" y="257810"/>
                </a:lnTo>
                <a:lnTo>
                  <a:pt x="548821" y="257810"/>
                </a:lnTo>
                <a:lnTo>
                  <a:pt x="555902" y="240030"/>
                </a:lnTo>
                <a:lnTo>
                  <a:pt x="560578" y="227330"/>
                </a:lnTo>
                <a:lnTo>
                  <a:pt x="562300" y="215900"/>
                </a:lnTo>
                <a:lnTo>
                  <a:pt x="562457" y="207010"/>
                </a:lnTo>
                <a:lnTo>
                  <a:pt x="522636" y="207010"/>
                </a:lnTo>
                <a:lnTo>
                  <a:pt x="521775" y="203200"/>
                </a:lnTo>
                <a:lnTo>
                  <a:pt x="521652" y="195580"/>
                </a:lnTo>
                <a:lnTo>
                  <a:pt x="517907" y="185420"/>
                </a:lnTo>
                <a:lnTo>
                  <a:pt x="515508" y="182880"/>
                </a:lnTo>
                <a:close/>
              </a:path>
              <a:path w="584200" h="1042669">
                <a:moveTo>
                  <a:pt x="228187" y="205740"/>
                </a:moveTo>
                <a:lnTo>
                  <a:pt x="155892" y="205740"/>
                </a:lnTo>
                <a:lnTo>
                  <a:pt x="191039" y="208280"/>
                </a:lnTo>
                <a:lnTo>
                  <a:pt x="212280" y="208280"/>
                </a:lnTo>
                <a:lnTo>
                  <a:pt x="228187" y="205740"/>
                </a:lnTo>
                <a:close/>
              </a:path>
              <a:path w="584200" h="1042669">
                <a:moveTo>
                  <a:pt x="551815" y="132080"/>
                </a:moveTo>
                <a:lnTo>
                  <a:pt x="549068" y="139700"/>
                </a:lnTo>
                <a:lnTo>
                  <a:pt x="545274" y="157480"/>
                </a:lnTo>
                <a:lnTo>
                  <a:pt x="543242" y="172720"/>
                </a:lnTo>
                <a:lnTo>
                  <a:pt x="540924" y="181610"/>
                </a:lnTo>
                <a:lnTo>
                  <a:pt x="536844" y="187960"/>
                </a:lnTo>
                <a:lnTo>
                  <a:pt x="529526" y="195580"/>
                </a:lnTo>
                <a:lnTo>
                  <a:pt x="524974" y="203200"/>
                </a:lnTo>
                <a:lnTo>
                  <a:pt x="522636" y="207010"/>
                </a:lnTo>
                <a:lnTo>
                  <a:pt x="562457" y="207010"/>
                </a:lnTo>
                <a:lnTo>
                  <a:pt x="562546" y="201930"/>
                </a:lnTo>
                <a:lnTo>
                  <a:pt x="576961" y="181610"/>
                </a:lnTo>
                <a:lnTo>
                  <a:pt x="583088" y="172720"/>
                </a:lnTo>
                <a:lnTo>
                  <a:pt x="582120" y="168910"/>
                </a:lnTo>
                <a:lnTo>
                  <a:pt x="575246" y="167640"/>
                </a:lnTo>
                <a:lnTo>
                  <a:pt x="579155" y="156210"/>
                </a:lnTo>
                <a:lnTo>
                  <a:pt x="567372" y="156210"/>
                </a:lnTo>
                <a:lnTo>
                  <a:pt x="569667" y="146050"/>
                </a:lnTo>
                <a:lnTo>
                  <a:pt x="559498" y="146050"/>
                </a:lnTo>
                <a:lnTo>
                  <a:pt x="554847" y="134620"/>
                </a:lnTo>
                <a:lnTo>
                  <a:pt x="551815" y="132080"/>
                </a:lnTo>
                <a:close/>
              </a:path>
              <a:path w="584200" h="1042669">
                <a:moveTo>
                  <a:pt x="459936" y="172720"/>
                </a:moveTo>
                <a:lnTo>
                  <a:pt x="428561" y="172720"/>
                </a:lnTo>
                <a:lnTo>
                  <a:pt x="444309" y="176530"/>
                </a:lnTo>
                <a:lnTo>
                  <a:pt x="453487" y="179070"/>
                </a:lnTo>
                <a:lnTo>
                  <a:pt x="458200" y="179070"/>
                </a:lnTo>
                <a:lnTo>
                  <a:pt x="459936" y="172720"/>
                </a:lnTo>
                <a:close/>
              </a:path>
              <a:path w="584200" h="1042669">
                <a:moveTo>
                  <a:pt x="583692" y="138430"/>
                </a:moveTo>
                <a:lnTo>
                  <a:pt x="578996" y="142240"/>
                </a:lnTo>
                <a:lnTo>
                  <a:pt x="567372" y="156210"/>
                </a:lnTo>
                <a:lnTo>
                  <a:pt x="579155" y="156210"/>
                </a:lnTo>
                <a:lnTo>
                  <a:pt x="582195" y="147320"/>
                </a:lnTo>
                <a:lnTo>
                  <a:pt x="583692" y="138430"/>
                </a:lnTo>
                <a:close/>
              </a:path>
              <a:path w="584200" h="1042669">
                <a:moveTo>
                  <a:pt x="573436" y="124460"/>
                </a:moveTo>
                <a:lnTo>
                  <a:pt x="569337" y="129540"/>
                </a:lnTo>
                <a:lnTo>
                  <a:pt x="559498" y="146050"/>
                </a:lnTo>
                <a:lnTo>
                  <a:pt x="569667" y="146050"/>
                </a:lnTo>
                <a:lnTo>
                  <a:pt x="572535" y="133350"/>
                </a:lnTo>
                <a:lnTo>
                  <a:pt x="573436" y="124460"/>
                </a:lnTo>
                <a:close/>
              </a:path>
              <a:path w="584200" h="1042669">
                <a:moveTo>
                  <a:pt x="275435" y="118110"/>
                </a:moveTo>
                <a:lnTo>
                  <a:pt x="265430" y="118110"/>
                </a:lnTo>
                <a:lnTo>
                  <a:pt x="245681" y="120650"/>
                </a:lnTo>
                <a:lnTo>
                  <a:pt x="226822" y="127000"/>
                </a:lnTo>
                <a:lnTo>
                  <a:pt x="217392" y="128270"/>
                </a:lnTo>
                <a:lnTo>
                  <a:pt x="476091" y="128270"/>
                </a:lnTo>
                <a:lnTo>
                  <a:pt x="475488" y="127000"/>
                </a:lnTo>
                <a:lnTo>
                  <a:pt x="305625" y="127000"/>
                </a:lnTo>
                <a:lnTo>
                  <a:pt x="289877" y="119380"/>
                </a:lnTo>
                <a:lnTo>
                  <a:pt x="285178" y="119380"/>
                </a:lnTo>
                <a:lnTo>
                  <a:pt x="275435" y="118110"/>
                </a:lnTo>
                <a:close/>
              </a:path>
              <a:path w="584200" h="1042669">
                <a:moveTo>
                  <a:pt x="319849" y="123190"/>
                </a:moveTo>
                <a:lnTo>
                  <a:pt x="308800" y="127000"/>
                </a:lnTo>
                <a:lnTo>
                  <a:pt x="327723" y="127000"/>
                </a:lnTo>
                <a:lnTo>
                  <a:pt x="319849" y="123190"/>
                </a:lnTo>
                <a:close/>
              </a:path>
              <a:path w="584200" h="1042669">
                <a:moveTo>
                  <a:pt x="395525" y="0"/>
                </a:moveTo>
                <a:lnTo>
                  <a:pt x="368522" y="0"/>
                </a:lnTo>
                <a:lnTo>
                  <a:pt x="357759" y="24130"/>
                </a:lnTo>
                <a:lnTo>
                  <a:pt x="354520" y="77470"/>
                </a:lnTo>
                <a:lnTo>
                  <a:pt x="355500" y="88900"/>
                </a:lnTo>
                <a:lnTo>
                  <a:pt x="356647" y="96520"/>
                </a:lnTo>
                <a:lnTo>
                  <a:pt x="358699" y="102870"/>
                </a:lnTo>
                <a:lnTo>
                  <a:pt x="362394" y="110490"/>
                </a:lnTo>
                <a:lnTo>
                  <a:pt x="369540" y="114300"/>
                </a:lnTo>
                <a:lnTo>
                  <a:pt x="372411" y="118110"/>
                </a:lnTo>
                <a:lnTo>
                  <a:pt x="371449" y="121920"/>
                </a:lnTo>
                <a:lnTo>
                  <a:pt x="367093" y="127000"/>
                </a:lnTo>
                <a:lnTo>
                  <a:pt x="475488" y="127000"/>
                </a:lnTo>
                <a:lnTo>
                  <a:pt x="474281" y="124460"/>
                </a:lnTo>
                <a:lnTo>
                  <a:pt x="482155" y="120650"/>
                </a:lnTo>
                <a:lnTo>
                  <a:pt x="475932" y="107950"/>
                </a:lnTo>
                <a:lnTo>
                  <a:pt x="471106" y="99060"/>
                </a:lnTo>
                <a:lnTo>
                  <a:pt x="477456" y="91440"/>
                </a:lnTo>
                <a:lnTo>
                  <a:pt x="484989" y="60960"/>
                </a:lnTo>
                <a:lnTo>
                  <a:pt x="484378" y="43180"/>
                </a:lnTo>
                <a:lnTo>
                  <a:pt x="472813" y="30480"/>
                </a:lnTo>
                <a:lnTo>
                  <a:pt x="447484" y="15240"/>
                </a:lnTo>
                <a:lnTo>
                  <a:pt x="395525" y="0"/>
                </a:lnTo>
                <a:close/>
              </a:path>
            </a:pathLst>
          </a:custGeom>
          <a:solidFill>
            <a:srgbClr val="FFC00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object 15"/>
          <p:cNvSpPr/>
          <p:nvPr/>
        </p:nvSpPr>
        <p:spPr>
          <a:xfrm>
            <a:off x="13716" y="3864864"/>
            <a:ext cx="3755136" cy="813815"/>
          </a:xfrm>
          <a:prstGeom prst="rect">
            <a:avLst/>
          </a:prstGeom>
          <a:blipFill>
            <a:blip r:embed="rId8">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object 16"/>
          <p:cNvSpPr/>
          <p:nvPr/>
        </p:nvSpPr>
        <p:spPr>
          <a:xfrm>
            <a:off x="3434016" y="3741900"/>
            <a:ext cx="584200" cy="1045210"/>
          </a:xfrm>
          <a:custGeom>
            <a:rect l="l" t="t" r="r" b="b"/>
            <a:pathLst>
              <a:path w="584200" h="1045210">
                <a:moveTo>
                  <a:pt x="34305" y="854710"/>
                </a:moveTo>
                <a:lnTo>
                  <a:pt x="27148" y="862330"/>
                </a:lnTo>
                <a:lnTo>
                  <a:pt x="21907" y="881380"/>
                </a:lnTo>
                <a:lnTo>
                  <a:pt x="18335" y="889000"/>
                </a:lnTo>
                <a:lnTo>
                  <a:pt x="17145" y="896620"/>
                </a:lnTo>
                <a:lnTo>
                  <a:pt x="18335" y="909320"/>
                </a:lnTo>
                <a:lnTo>
                  <a:pt x="21907" y="929640"/>
                </a:lnTo>
                <a:lnTo>
                  <a:pt x="23544" y="944880"/>
                </a:lnTo>
                <a:lnTo>
                  <a:pt x="23098" y="955040"/>
                </a:lnTo>
                <a:lnTo>
                  <a:pt x="19675" y="962660"/>
                </a:lnTo>
                <a:lnTo>
                  <a:pt x="12382" y="974090"/>
                </a:lnTo>
                <a:lnTo>
                  <a:pt x="1325" y="1018540"/>
                </a:lnTo>
                <a:lnTo>
                  <a:pt x="603" y="1040130"/>
                </a:lnTo>
                <a:lnTo>
                  <a:pt x="12882" y="1045210"/>
                </a:lnTo>
                <a:lnTo>
                  <a:pt x="40830" y="1040130"/>
                </a:lnTo>
                <a:lnTo>
                  <a:pt x="50815" y="1037590"/>
                </a:lnTo>
                <a:lnTo>
                  <a:pt x="55943" y="1032510"/>
                </a:lnTo>
                <a:lnTo>
                  <a:pt x="57832" y="1021080"/>
                </a:lnTo>
                <a:lnTo>
                  <a:pt x="58102" y="1000760"/>
                </a:lnTo>
                <a:lnTo>
                  <a:pt x="61015" y="985520"/>
                </a:lnTo>
                <a:lnTo>
                  <a:pt x="63309" y="977900"/>
                </a:lnTo>
                <a:lnTo>
                  <a:pt x="66174" y="972820"/>
                </a:lnTo>
                <a:lnTo>
                  <a:pt x="70802" y="971550"/>
                </a:lnTo>
                <a:lnTo>
                  <a:pt x="80690" y="957580"/>
                </a:lnTo>
                <a:lnTo>
                  <a:pt x="85137" y="948690"/>
                </a:lnTo>
                <a:lnTo>
                  <a:pt x="85179" y="943610"/>
                </a:lnTo>
                <a:lnTo>
                  <a:pt x="81851" y="935990"/>
                </a:lnTo>
                <a:lnTo>
                  <a:pt x="76960" y="932180"/>
                </a:lnTo>
                <a:lnTo>
                  <a:pt x="78438" y="927100"/>
                </a:lnTo>
                <a:lnTo>
                  <a:pt x="89084" y="918210"/>
                </a:lnTo>
                <a:lnTo>
                  <a:pt x="111696" y="902970"/>
                </a:lnTo>
                <a:lnTo>
                  <a:pt x="152054" y="871220"/>
                </a:lnTo>
                <a:lnTo>
                  <a:pt x="153521" y="869950"/>
                </a:lnTo>
                <a:lnTo>
                  <a:pt x="73850" y="869950"/>
                </a:lnTo>
                <a:lnTo>
                  <a:pt x="48250" y="858520"/>
                </a:lnTo>
                <a:lnTo>
                  <a:pt x="34305" y="854710"/>
                </a:lnTo>
                <a:close/>
              </a:path>
              <a:path w="584200" h="1045210">
                <a:moveTo>
                  <a:pt x="238593" y="810260"/>
                </a:moveTo>
                <a:lnTo>
                  <a:pt x="234124" y="810260"/>
                </a:lnTo>
                <a:lnTo>
                  <a:pt x="226417" y="815340"/>
                </a:lnTo>
                <a:lnTo>
                  <a:pt x="212661" y="825500"/>
                </a:lnTo>
                <a:lnTo>
                  <a:pt x="197292" y="833120"/>
                </a:lnTo>
                <a:lnTo>
                  <a:pt x="190198" y="839470"/>
                </a:lnTo>
                <a:lnTo>
                  <a:pt x="189605" y="849630"/>
                </a:lnTo>
                <a:lnTo>
                  <a:pt x="193738" y="868680"/>
                </a:lnTo>
                <a:lnTo>
                  <a:pt x="196913" y="875030"/>
                </a:lnTo>
                <a:lnTo>
                  <a:pt x="199961" y="883920"/>
                </a:lnTo>
                <a:lnTo>
                  <a:pt x="206311" y="889000"/>
                </a:lnTo>
                <a:lnTo>
                  <a:pt x="201612" y="900430"/>
                </a:lnTo>
                <a:lnTo>
                  <a:pt x="206992" y="925830"/>
                </a:lnTo>
                <a:lnTo>
                  <a:pt x="230552" y="949960"/>
                </a:lnTo>
                <a:lnTo>
                  <a:pt x="258566" y="962660"/>
                </a:lnTo>
                <a:lnTo>
                  <a:pt x="277304" y="953770"/>
                </a:lnTo>
                <a:lnTo>
                  <a:pt x="276226" y="942340"/>
                </a:lnTo>
                <a:lnTo>
                  <a:pt x="274875" y="934720"/>
                </a:lnTo>
                <a:lnTo>
                  <a:pt x="272357" y="928370"/>
                </a:lnTo>
                <a:lnTo>
                  <a:pt x="267779" y="920750"/>
                </a:lnTo>
                <a:lnTo>
                  <a:pt x="266239" y="889000"/>
                </a:lnTo>
                <a:lnTo>
                  <a:pt x="266382" y="867410"/>
                </a:lnTo>
                <a:lnTo>
                  <a:pt x="269315" y="858520"/>
                </a:lnTo>
                <a:lnTo>
                  <a:pt x="275653" y="853440"/>
                </a:lnTo>
                <a:lnTo>
                  <a:pt x="277304" y="843280"/>
                </a:lnTo>
                <a:lnTo>
                  <a:pt x="277304" y="840740"/>
                </a:lnTo>
                <a:lnTo>
                  <a:pt x="294107" y="815340"/>
                </a:lnTo>
                <a:lnTo>
                  <a:pt x="242633" y="815340"/>
                </a:lnTo>
                <a:lnTo>
                  <a:pt x="238593" y="810260"/>
                </a:lnTo>
                <a:close/>
              </a:path>
              <a:path w="584200" h="1045210">
                <a:moveTo>
                  <a:pt x="478202" y="200660"/>
                </a:moveTo>
                <a:lnTo>
                  <a:pt x="247332" y="200660"/>
                </a:lnTo>
                <a:lnTo>
                  <a:pt x="247479" y="220980"/>
                </a:lnTo>
                <a:lnTo>
                  <a:pt x="248507" y="232410"/>
                </a:lnTo>
                <a:lnTo>
                  <a:pt x="251297" y="241300"/>
                </a:lnTo>
                <a:lnTo>
                  <a:pt x="256730" y="251460"/>
                </a:lnTo>
                <a:lnTo>
                  <a:pt x="235829" y="295910"/>
                </a:lnTo>
                <a:lnTo>
                  <a:pt x="225250" y="323850"/>
                </a:lnTo>
                <a:lnTo>
                  <a:pt x="221743" y="347980"/>
                </a:lnTo>
                <a:lnTo>
                  <a:pt x="222059" y="378460"/>
                </a:lnTo>
                <a:lnTo>
                  <a:pt x="220027" y="388620"/>
                </a:lnTo>
                <a:lnTo>
                  <a:pt x="217709" y="394970"/>
                </a:lnTo>
                <a:lnTo>
                  <a:pt x="213629" y="402590"/>
                </a:lnTo>
                <a:lnTo>
                  <a:pt x="206311" y="414020"/>
                </a:lnTo>
                <a:lnTo>
                  <a:pt x="191970" y="434340"/>
                </a:lnTo>
                <a:lnTo>
                  <a:pt x="185880" y="447040"/>
                </a:lnTo>
                <a:lnTo>
                  <a:pt x="186862" y="458470"/>
                </a:lnTo>
                <a:lnTo>
                  <a:pt x="193738" y="473710"/>
                </a:lnTo>
                <a:lnTo>
                  <a:pt x="178081" y="521970"/>
                </a:lnTo>
                <a:lnTo>
                  <a:pt x="175164" y="551180"/>
                </a:lnTo>
                <a:lnTo>
                  <a:pt x="187059" y="574040"/>
                </a:lnTo>
                <a:lnTo>
                  <a:pt x="215836" y="604520"/>
                </a:lnTo>
                <a:lnTo>
                  <a:pt x="194764" y="659130"/>
                </a:lnTo>
                <a:lnTo>
                  <a:pt x="183467" y="690880"/>
                </a:lnTo>
                <a:lnTo>
                  <a:pt x="178099" y="711200"/>
                </a:lnTo>
                <a:lnTo>
                  <a:pt x="174815" y="731520"/>
                </a:lnTo>
                <a:lnTo>
                  <a:pt x="172537" y="749300"/>
                </a:lnTo>
                <a:lnTo>
                  <a:pt x="168497" y="759460"/>
                </a:lnTo>
                <a:lnTo>
                  <a:pt x="159742" y="767080"/>
                </a:lnTo>
                <a:lnTo>
                  <a:pt x="143319" y="777240"/>
                </a:lnTo>
                <a:lnTo>
                  <a:pt x="130873" y="788670"/>
                </a:lnTo>
                <a:lnTo>
                  <a:pt x="124852" y="795020"/>
                </a:lnTo>
                <a:lnTo>
                  <a:pt x="119570" y="802640"/>
                </a:lnTo>
                <a:lnTo>
                  <a:pt x="107783" y="819150"/>
                </a:lnTo>
                <a:lnTo>
                  <a:pt x="98520" y="838200"/>
                </a:lnTo>
                <a:lnTo>
                  <a:pt x="88352" y="855980"/>
                </a:lnTo>
                <a:lnTo>
                  <a:pt x="73850" y="869950"/>
                </a:lnTo>
                <a:lnTo>
                  <a:pt x="153521" y="869950"/>
                </a:lnTo>
                <a:lnTo>
                  <a:pt x="174053" y="852170"/>
                </a:lnTo>
                <a:lnTo>
                  <a:pt x="185384" y="838200"/>
                </a:lnTo>
                <a:lnTo>
                  <a:pt x="193738" y="821690"/>
                </a:lnTo>
                <a:lnTo>
                  <a:pt x="213881" y="814070"/>
                </a:lnTo>
                <a:lnTo>
                  <a:pt x="224869" y="806450"/>
                </a:lnTo>
                <a:lnTo>
                  <a:pt x="230546" y="795020"/>
                </a:lnTo>
                <a:lnTo>
                  <a:pt x="234759" y="777240"/>
                </a:lnTo>
                <a:lnTo>
                  <a:pt x="258573" y="759460"/>
                </a:lnTo>
                <a:lnTo>
                  <a:pt x="271922" y="748030"/>
                </a:lnTo>
                <a:lnTo>
                  <a:pt x="279675" y="739140"/>
                </a:lnTo>
                <a:lnTo>
                  <a:pt x="286702" y="727710"/>
                </a:lnTo>
                <a:lnTo>
                  <a:pt x="358788" y="727710"/>
                </a:lnTo>
                <a:lnTo>
                  <a:pt x="368744" y="718820"/>
                </a:lnTo>
                <a:lnTo>
                  <a:pt x="390844" y="693420"/>
                </a:lnTo>
                <a:lnTo>
                  <a:pt x="403621" y="679450"/>
                </a:lnTo>
                <a:lnTo>
                  <a:pt x="411946" y="673100"/>
                </a:lnTo>
                <a:lnTo>
                  <a:pt x="420687" y="668020"/>
                </a:lnTo>
                <a:lnTo>
                  <a:pt x="453844" y="650240"/>
                </a:lnTo>
                <a:lnTo>
                  <a:pt x="466867" y="635000"/>
                </a:lnTo>
                <a:lnTo>
                  <a:pt x="439610" y="584200"/>
                </a:lnTo>
                <a:lnTo>
                  <a:pt x="407052" y="552450"/>
                </a:lnTo>
                <a:lnTo>
                  <a:pt x="387667" y="537210"/>
                </a:lnTo>
                <a:lnTo>
                  <a:pt x="401544" y="510540"/>
                </a:lnTo>
                <a:lnTo>
                  <a:pt x="410098" y="495300"/>
                </a:lnTo>
                <a:lnTo>
                  <a:pt x="416867" y="485140"/>
                </a:lnTo>
                <a:lnTo>
                  <a:pt x="425386" y="476250"/>
                </a:lnTo>
                <a:lnTo>
                  <a:pt x="439213" y="449580"/>
                </a:lnTo>
                <a:lnTo>
                  <a:pt x="446944" y="434340"/>
                </a:lnTo>
                <a:lnTo>
                  <a:pt x="451389" y="424180"/>
                </a:lnTo>
                <a:lnTo>
                  <a:pt x="455358" y="412750"/>
                </a:lnTo>
                <a:lnTo>
                  <a:pt x="515174" y="412750"/>
                </a:lnTo>
                <a:lnTo>
                  <a:pt x="523402" y="389890"/>
                </a:lnTo>
                <a:lnTo>
                  <a:pt x="530129" y="368300"/>
                </a:lnTo>
                <a:lnTo>
                  <a:pt x="532999" y="350520"/>
                </a:lnTo>
                <a:lnTo>
                  <a:pt x="534225" y="327660"/>
                </a:lnTo>
                <a:lnTo>
                  <a:pt x="537993" y="298450"/>
                </a:lnTo>
                <a:lnTo>
                  <a:pt x="540559" y="283210"/>
                </a:lnTo>
                <a:lnTo>
                  <a:pt x="543101" y="273050"/>
                </a:lnTo>
                <a:lnTo>
                  <a:pt x="546798" y="264160"/>
                </a:lnTo>
                <a:lnTo>
                  <a:pt x="548940" y="259080"/>
                </a:lnTo>
                <a:lnTo>
                  <a:pt x="510603" y="259080"/>
                </a:lnTo>
                <a:lnTo>
                  <a:pt x="506075" y="257810"/>
                </a:lnTo>
                <a:lnTo>
                  <a:pt x="503904" y="255270"/>
                </a:lnTo>
                <a:lnTo>
                  <a:pt x="503563" y="248920"/>
                </a:lnTo>
                <a:lnTo>
                  <a:pt x="503558" y="246380"/>
                </a:lnTo>
                <a:lnTo>
                  <a:pt x="504253" y="232410"/>
                </a:lnTo>
                <a:lnTo>
                  <a:pt x="507333" y="218440"/>
                </a:lnTo>
                <a:lnTo>
                  <a:pt x="505079" y="209550"/>
                </a:lnTo>
                <a:lnTo>
                  <a:pt x="494538" y="204470"/>
                </a:lnTo>
                <a:lnTo>
                  <a:pt x="478202" y="200660"/>
                </a:lnTo>
                <a:close/>
              </a:path>
              <a:path w="584200" h="1045210">
                <a:moveTo>
                  <a:pt x="358788" y="727710"/>
                </a:moveTo>
                <a:lnTo>
                  <a:pt x="286702" y="727710"/>
                </a:lnTo>
                <a:lnTo>
                  <a:pt x="287799" y="740410"/>
                </a:lnTo>
                <a:lnTo>
                  <a:pt x="283575" y="753110"/>
                </a:lnTo>
                <a:lnTo>
                  <a:pt x="269896" y="775970"/>
                </a:lnTo>
                <a:lnTo>
                  <a:pt x="242633" y="815340"/>
                </a:lnTo>
                <a:lnTo>
                  <a:pt x="294107" y="815340"/>
                </a:lnTo>
                <a:lnTo>
                  <a:pt x="315952" y="782320"/>
                </a:lnTo>
                <a:lnTo>
                  <a:pt x="338359" y="750570"/>
                </a:lnTo>
                <a:lnTo>
                  <a:pt x="353099" y="732790"/>
                </a:lnTo>
                <a:lnTo>
                  <a:pt x="358788" y="727710"/>
                </a:lnTo>
                <a:close/>
              </a:path>
              <a:path w="584200" h="1045210">
                <a:moveTo>
                  <a:pt x="515174" y="412750"/>
                </a:moveTo>
                <a:lnTo>
                  <a:pt x="455358" y="412750"/>
                </a:lnTo>
                <a:lnTo>
                  <a:pt x="474009" y="447040"/>
                </a:lnTo>
                <a:lnTo>
                  <a:pt x="485981" y="459740"/>
                </a:lnTo>
                <a:lnTo>
                  <a:pt x="496452" y="452120"/>
                </a:lnTo>
                <a:lnTo>
                  <a:pt x="510603" y="425450"/>
                </a:lnTo>
                <a:lnTo>
                  <a:pt x="515174" y="412750"/>
                </a:lnTo>
                <a:close/>
              </a:path>
              <a:path w="584200" h="1045210">
                <a:moveTo>
                  <a:pt x="62277" y="394970"/>
                </a:moveTo>
                <a:lnTo>
                  <a:pt x="48704" y="394970"/>
                </a:lnTo>
                <a:lnTo>
                  <a:pt x="52595" y="410210"/>
                </a:lnTo>
                <a:lnTo>
                  <a:pt x="56022" y="412750"/>
                </a:lnTo>
                <a:lnTo>
                  <a:pt x="60902" y="400050"/>
                </a:lnTo>
                <a:lnTo>
                  <a:pt x="62277" y="394970"/>
                </a:lnTo>
                <a:close/>
              </a:path>
              <a:path w="584200" h="1045210">
                <a:moveTo>
                  <a:pt x="36131" y="394970"/>
                </a:moveTo>
                <a:lnTo>
                  <a:pt x="25082" y="394970"/>
                </a:lnTo>
                <a:lnTo>
                  <a:pt x="25082" y="406400"/>
                </a:lnTo>
                <a:lnTo>
                  <a:pt x="36131" y="394970"/>
                </a:lnTo>
                <a:close/>
              </a:path>
              <a:path w="584200" h="1045210">
                <a:moveTo>
                  <a:pt x="62964" y="392430"/>
                </a:moveTo>
                <a:lnTo>
                  <a:pt x="10858" y="392430"/>
                </a:lnTo>
                <a:lnTo>
                  <a:pt x="12382" y="402590"/>
                </a:lnTo>
                <a:lnTo>
                  <a:pt x="25082" y="394970"/>
                </a:lnTo>
                <a:lnTo>
                  <a:pt x="62277" y="394970"/>
                </a:lnTo>
                <a:lnTo>
                  <a:pt x="62964" y="392430"/>
                </a:lnTo>
                <a:close/>
              </a:path>
              <a:path w="584200" h="1045210">
                <a:moveTo>
                  <a:pt x="48704" y="394970"/>
                </a:moveTo>
                <a:lnTo>
                  <a:pt x="36131" y="394970"/>
                </a:lnTo>
                <a:lnTo>
                  <a:pt x="42354" y="402590"/>
                </a:lnTo>
                <a:lnTo>
                  <a:pt x="48704" y="394970"/>
                </a:lnTo>
                <a:close/>
              </a:path>
              <a:path w="584200" h="1045210">
                <a:moveTo>
                  <a:pt x="207962" y="128270"/>
                </a:moveTo>
                <a:lnTo>
                  <a:pt x="170023" y="134620"/>
                </a:lnTo>
                <a:lnTo>
                  <a:pt x="129006" y="154940"/>
                </a:lnTo>
                <a:lnTo>
                  <a:pt x="87588" y="205740"/>
                </a:lnTo>
                <a:lnTo>
                  <a:pt x="67724" y="246380"/>
                </a:lnTo>
                <a:lnTo>
                  <a:pt x="58102" y="278130"/>
                </a:lnTo>
                <a:lnTo>
                  <a:pt x="45400" y="299720"/>
                </a:lnTo>
                <a:lnTo>
                  <a:pt x="38877" y="312420"/>
                </a:lnTo>
                <a:lnTo>
                  <a:pt x="36474" y="320040"/>
                </a:lnTo>
                <a:lnTo>
                  <a:pt x="36131" y="328930"/>
                </a:lnTo>
                <a:lnTo>
                  <a:pt x="31359" y="339090"/>
                </a:lnTo>
                <a:lnTo>
                  <a:pt x="27955" y="345440"/>
                </a:lnTo>
                <a:lnTo>
                  <a:pt x="24290" y="349250"/>
                </a:lnTo>
                <a:lnTo>
                  <a:pt x="18732" y="354330"/>
                </a:lnTo>
                <a:lnTo>
                  <a:pt x="11513" y="360680"/>
                </a:lnTo>
                <a:lnTo>
                  <a:pt x="8128" y="364490"/>
                </a:lnTo>
                <a:lnTo>
                  <a:pt x="7695" y="369570"/>
                </a:lnTo>
                <a:lnTo>
                  <a:pt x="9334" y="374650"/>
                </a:lnTo>
                <a:lnTo>
                  <a:pt x="2214" y="386080"/>
                </a:lnTo>
                <a:lnTo>
                  <a:pt x="0" y="392430"/>
                </a:lnTo>
                <a:lnTo>
                  <a:pt x="2833" y="393700"/>
                </a:lnTo>
                <a:lnTo>
                  <a:pt x="10858" y="392430"/>
                </a:lnTo>
                <a:lnTo>
                  <a:pt x="62964" y="392430"/>
                </a:lnTo>
                <a:lnTo>
                  <a:pt x="69151" y="369570"/>
                </a:lnTo>
                <a:lnTo>
                  <a:pt x="68294" y="363220"/>
                </a:lnTo>
                <a:lnTo>
                  <a:pt x="68008" y="358140"/>
                </a:lnTo>
                <a:lnTo>
                  <a:pt x="73707" y="312420"/>
                </a:lnTo>
                <a:lnTo>
                  <a:pt x="110636" y="266700"/>
                </a:lnTo>
                <a:lnTo>
                  <a:pt x="125888" y="248920"/>
                </a:lnTo>
                <a:lnTo>
                  <a:pt x="138807" y="232410"/>
                </a:lnTo>
                <a:lnTo>
                  <a:pt x="155892" y="207010"/>
                </a:lnTo>
                <a:lnTo>
                  <a:pt x="228187" y="207010"/>
                </a:lnTo>
                <a:lnTo>
                  <a:pt x="247332" y="200660"/>
                </a:lnTo>
                <a:lnTo>
                  <a:pt x="478202" y="200660"/>
                </a:lnTo>
                <a:lnTo>
                  <a:pt x="472757" y="199390"/>
                </a:lnTo>
                <a:lnTo>
                  <a:pt x="464065" y="194310"/>
                </a:lnTo>
                <a:lnTo>
                  <a:pt x="456565" y="190500"/>
                </a:lnTo>
                <a:lnTo>
                  <a:pt x="446111" y="187960"/>
                </a:lnTo>
                <a:lnTo>
                  <a:pt x="428561" y="184150"/>
                </a:lnTo>
                <a:lnTo>
                  <a:pt x="428561" y="173990"/>
                </a:lnTo>
                <a:lnTo>
                  <a:pt x="459936" y="173990"/>
                </a:lnTo>
                <a:lnTo>
                  <a:pt x="460184" y="161290"/>
                </a:lnTo>
                <a:lnTo>
                  <a:pt x="464883" y="153670"/>
                </a:lnTo>
                <a:lnTo>
                  <a:pt x="468058" y="153670"/>
                </a:lnTo>
                <a:lnTo>
                  <a:pt x="475932" y="144780"/>
                </a:lnTo>
                <a:lnTo>
                  <a:pt x="471106" y="140970"/>
                </a:lnTo>
                <a:lnTo>
                  <a:pt x="479107" y="135890"/>
                </a:lnTo>
                <a:lnTo>
                  <a:pt x="476091" y="129540"/>
                </a:lnTo>
                <a:lnTo>
                  <a:pt x="217392" y="129540"/>
                </a:lnTo>
                <a:lnTo>
                  <a:pt x="207962" y="128270"/>
                </a:lnTo>
                <a:close/>
              </a:path>
              <a:path w="584200" h="1045210">
                <a:moveTo>
                  <a:pt x="515508" y="184150"/>
                </a:moveTo>
                <a:lnTo>
                  <a:pt x="513419" y="187960"/>
                </a:lnTo>
                <a:lnTo>
                  <a:pt x="510603" y="200660"/>
                </a:lnTo>
                <a:lnTo>
                  <a:pt x="507960" y="213360"/>
                </a:lnTo>
                <a:lnTo>
                  <a:pt x="507079" y="220980"/>
                </a:lnTo>
                <a:lnTo>
                  <a:pt x="507960" y="229870"/>
                </a:lnTo>
                <a:lnTo>
                  <a:pt x="510603" y="240030"/>
                </a:lnTo>
                <a:lnTo>
                  <a:pt x="515302" y="248920"/>
                </a:lnTo>
                <a:lnTo>
                  <a:pt x="510603" y="259080"/>
                </a:lnTo>
                <a:lnTo>
                  <a:pt x="548940" y="259080"/>
                </a:lnTo>
                <a:lnTo>
                  <a:pt x="555902" y="242570"/>
                </a:lnTo>
                <a:lnTo>
                  <a:pt x="560578" y="228600"/>
                </a:lnTo>
                <a:lnTo>
                  <a:pt x="562300" y="217170"/>
                </a:lnTo>
                <a:lnTo>
                  <a:pt x="562457" y="208280"/>
                </a:lnTo>
                <a:lnTo>
                  <a:pt x="522636" y="208280"/>
                </a:lnTo>
                <a:lnTo>
                  <a:pt x="521775" y="205740"/>
                </a:lnTo>
                <a:lnTo>
                  <a:pt x="521652" y="196850"/>
                </a:lnTo>
                <a:lnTo>
                  <a:pt x="517907" y="186690"/>
                </a:lnTo>
                <a:lnTo>
                  <a:pt x="515508" y="184150"/>
                </a:lnTo>
                <a:close/>
              </a:path>
              <a:path w="584200" h="1045210">
                <a:moveTo>
                  <a:pt x="228187" y="207010"/>
                </a:moveTo>
                <a:lnTo>
                  <a:pt x="155892" y="207010"/>
                </a:lnTo>
                <a:lnTo>
                  <a:pt x="191039" y="209550"/>
                </a:lnTo>
                <a:lnTo>
                  <a:pt x="212280" y="209550"/>
                </a:lnTo>
                <a:lnTo>
                  <a:pt x="228187" y="207010"/>
                </a:lnTo>
                <a:close/>
              </a:path>
              <a:path w="584200" h="1045210">
                <a:moveTo>
                  <a:pt x="551815" y="133350"/>
                </a:moveTo>
                <a:lnTo>
                  <a:pt x="549068" y="140970"/>
                </a:lnTo>
                <a:lnTo>
                  <a:pt x="545274" y="158750"/>
                </a:lnTo>
                <a:lnTo>
                  <a:pt x="543242" y="173990"/>
                </a:lnTo>
                <a:lnTo>
                  <a:pt x="540924" y="182880"/>
                </a:lnTo>
                <a:lnTo>
                  <a:pt x="536844" y="189230"/>
                </a:lnTo>
                <a:lnTo>
                  <a:pt x="529526" y="196850"/>
                </a:lnTo>
                <a:lnTo>
                  <a:pt x="524974" y="205740"/>
                </a:lnTo>
                <a:lnTo>
                  <a:pt x="522636" y="208280"/>
                </a:lnTo>
                <a:lnTo>
                  <a:pt x="562457" y="208280"/>
                </a:lnTo>
                <a:lnTo>
                  <a:pt x="562546" y="203200"/>
                </a:lnTo>
                <a:lnTo>
                  <a:pt x="576961" y="182880"/>
                </a:lnTo>
                <a:lnTo>
                  <a:pt x="583088" y="173990"/>
                </a:lnTo>
                <a:lnTo>
                  <a:pt x="582120" y="170180"/>
                </a:lnTo>
                <a:lnTo>
                  <a:pt x="575246" y="168910"/>
                </a:lnTo>
                <a:lnTo>
                  <a:pt x="579155" y="157480"/>
                </a:lnTo>
                <a:lnTo>
                  <a:pt x="567372" y="157480"/>
                </a:lnTo>
                <a:lnTo>
                  <a:pt x="569667" y="147320"/>
                </a:lnTo>
                <a:lnTo>
                  <a:pt x="559498" y="147320"/>
                </a:lnTo>
                <a:lnTo>
                  <a:pt x="554847" y="135890"/>
                </a:lnTo>
                <a:lnTo>
                  <a:pt x="551815" y="133350"/>
                </a:lnTo>
                <a:close/>
              </a:path>
              <a:path w="584200" h="1045210">
                <a:moveTo>
                  <a:pt x="459936" y="173990"/>
                </a:moveTo>
                <a:lnTo>
                  <a:pt x="428561" y="173990"/>
                </a:lnTo>
                <a:lnTo>
                  <a:pt x="444309" y="177800"/>
                </a:lnTo>
                <a:lnTo>
                  <a:pt x="453487" y="180340"/>
                </a:lnTo>
                <a:lnTo>
                  <a:pt x="458200" y="180340"/>
                </a:lnTo>
                <a:lnTo>
                  <a:pt x="459936" y="173990"/>
                </a:lnTo>
                <a:close/>
              </a:path>
              <a:path w="584200" h="1045210">
                <a:moveTo>
                  <a:pt x="583692" y="139700"/>
                </a:moveTo>
                <a:lnTo>
                  <a:pt x="578996" y="142240"/>
                </a:lnTo>
                <a:lnTo>
                  <a:pt x="567372" y="157480"/>
                </a:lnTo>
                <a:lnTo>
                  <a:pt x="579155" y="157480"/>
                </a:lnTo>
                <a:lnTo>
                  <a:pt x="582195" y="148590"/>
                </a:lnTo>
                <a:lnTo>
                  <a:pt x="583692" y="139700"/>
                </a:lnTo>
                <a:close/>
              </a:path>
              <a:path w="584200" h="1045210">
                <a:moveTo>
                  <a:pt x="573436" y="125730"/>
                </a:moveTo>
                <a:lnTo>
                  <a:pt x="569337" y="130810"/>
                </a:lnTo>
                <a:lnTo>
                  <a:pt x="559498" y="147320"/>
                </a:lnTo>
                <a:lnTo>
                  <a:pt x="569667" y="147320"/>
                </a:lnTo>
                <a:lnTo>
                  <a:pt x="572535" y="134620"/>
                </a:lnTo>
                <a:lnTo>
                  <a:pt x="573436" y="125730"/>
                </a:lnTo>
                <a:close/>
              </a:path>
              <a:path w="584200" h="1045210">
                <a:moveTo>
                  <a:pt x="275435" y="119380"/>
                </a:moveTo>
                <a:lnTo>
                  <a:pt x="265430" y="119380"/>
                </a:lnTo>
                <a:lnTo>
                  <a:pt x="245681" y="121920"/>
                </a:lnTo>
                <a:lnTo>
                  <a:pt x="226822" y="128270"/>
                </a:lnTo>
                <a:lnTo>
                  <a:pt x="217392" y="129540"/>
                </a:lnTo>
                <a:lnTo>
                  <a:pt x="476091" y="129540"/>
                </a:lnTo>
                <a:lnTo>
                  <a:pt x="475488" y="128270"/>
                </a:lnTo>
                <a:lnTo>
                  <a:pt x="305625" y="128270"/>
                </a:lnTo>
                <a:lnTo>
                  <a:pt x="289877" y="120650"/>
                </a:lnTo>
                <a:lnTo>
                  <a:pt x="285178" y="120650"/>
                </a:lnTo>
                <a:lnTo>
                  <a:pt x="275435" y="119380"/>
                </a:lnTo>
                <a:close/>
              </a:path>
              <a:path w="584200" h="1045210">
                <a:moveTo>
                  <a:pt x="319849" y="123190"/>
                </a:moveTo>
                <a:lnTo>
                  <a:pt x="308800" y="128270"/>
                </a:lnTo>
                <a:lnTo>
                  <a:pt x="327723" y="128270"/>
                </a:lnTo>
                <a:lnTo>
                  <a:pt x="319849" y="123190"/>
                </a:lnTo>
                <a:close/>
              </a:path>
              <a:path w="584200" h="1045210">
                <a:moveTo>
                  <a:pt x="395525" y="0"/>
                </a:moveTo>
                <a:lnTo>
                  <a:pt x="368522" y="1270"/>
                </a:lnTo>
                <a:lnTo>
                  <a:pt x="357759" y="25400"/>
                </a:lnTo>
                <a:lnTo>
                  <a:pt x="354520" y="77470"/>
                </a:lnTo>
                <a:lnTo>
                  <a:pt x="355500" y="90170"/>
                </a:lnTo>
                <a:lnTo>
                  <a:pt x="356647" y="97790"/>
                </a:lnTo>
                <a:lnTo>
                  <a:pt x="358699" y="102870"/>
                </a:lnTo>
                <a:lnTo>
                  <a:pt x="362394" y="111760"/>
                </a:lnTo>
                <a:lnTo>
                  <a:pt x="369540" y="115570"/>
                </a:lnTo>
                <a:lnTo>
                  <a:pt x="372411" y="119380"/>
                </a:lnTo>
                <a:lnTo>
                  <a:pt x="371449" y="123190"/>
                </a:lnTo>
                <a:lnTo>
                  <a:pt x="367093" y="128270"/>
                </a:lnTo>
                <a:lnTo>
                  <a:pt x="475488" y="128270"/>
                </a:lnTo>
                <a:lnTo>
                  <a:pt x="474281" y="125730"/>
                </a:lnTo>
                <a:lnTo>
                  <a:pt x="482155" y="121920"/>
                </a:lnTo>
                <a:lnTo>
                  <a:pt x="475932" y="109220"/>
                </a:lnTo>
                <a:lnTo>
                  <a:pt x="471106" y="100330"/>
                </a:lnTo>
                <a:lnTo>
                  <a:pt x="477456" y="92710"/>
                </a:lnTo>
                <a:lnTo>
                  <a:pt x="484989" y="62230"/>
                </a:lnTo>
                <a:lnTo>
                  <a:pt x="484378" y="43180"/>
                </a:lnTo>
                <a:lnTo>
                  <a:pt x="472813" y="30480"/>
                </a:lnTo>
                <a:lnTo>
                  <a:pt x="447484" y="16510"/>
                </a:lnTo>
                <a:lnTo>
                  <a:pt x="395525" y="0"/>
                </a:lnTo>
                <a:close/>
              </a:path>
            </a:pathLst>
          </a:custGeom>
          <a:solidFill>
            <a:srgbClr val="FFC00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object 17"/>
          <p:cNvSpPr txBox="1"/>
          <p:nvPr/>
        </p:nvSpPr>
        <p:spPr>
          <a:xfrm>
            <a:off x="799896" y="2258949"/>
            <a:ext cx="534670" cy="330835"/>
          </a:xfrm>
          <a:prstGeom prst="rect">
            <a:avLst/>
          </a:prstGeom>
        </p:spPr>
        <p:txBody>
          <a:bodyPr vert="horz" wrap="square" lIns="0" tIns="1333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2000" b="1">
                <a:solidFill>
                  <a:srgbClr val="FFFFFF"/>
                </a:solidFill>
                <a:latin typeface="微软雅黑"/>
                <a:cs typeface="微软雅黑"/>
              </a:rPr>
              <a:t>德国</a:t>
            </a:r>
            <a:endParaRPr sz="2000">
              <a:latin typeface="微软雅黑"/>
              <a:cs typeface="微软雅黑"/>
            </a:endParaRPr>
          </a:p>
        </p:txBody>
      </p:sp>
      <p:sp>
        <p:nvSpPr>
          <p:cNvPr id="18" name="object 18"/>
          <p:cNvSpPr txBox="1"/>
          <p:nvPr/>
        </p:nvSpPr>
        <p:spPr>
          <a:xfrm>
            <a:off x="3132835" y="5022596"/>
            <a:ext cx="534670" cy="33083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2000" b="1">
                <a:solidFill>
                  <a:srgbClr val="FFFFFF"/>
                </a:solidFill>
                <a:latin typeface="微软雅黑"/>
                <a:cs typeface="微软雅黑"/>
              </a:rPr>
              <a:t>巴西</a:t>
            </a:r>
            <a:endParaRPr sz="2000">
              <a:latin typeface="微软雅黑"/>
              <a:cs typeface="微软雅黑"/>
            </a:endParaRPr>
          </a:p>
        </p:txBody>
      </p:sp>
      <p:sp>
        <p:nvSpPr>
          <p:cNvPr id="19" name="object 19"/>
          <p:cNvSpPr txBox="1"/>
          <p:nvPr/>
        </p:nvSpPr>
        <p:spPr>
          <a:xfrm>
            <a:off x="2646933" y="4094734"/>
            <a:ext cx="534670" cy="33083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2000" b="1">
                <a:solidFill>
                  <a:srgbClr val="FFFFFF"/>
                </a:solidFill>
                <a:latin typeface="微软雅黑"/>
                <a:cs typeface="微软雅黑"/>
              </a:rPr>
              <a:t>印度</a:t>
            </a:r>
            <a:endParaRPr sz="2000">
              <a:latin typeface="微软雅黑"/>
              <a:cs typeface="微软雅黑"/>
            </a:endParaRPr>
          </a:p>
        </p:txBody>
      </p:sp>
      <p:sp>
        <p:nvSpPr>
          <p:cNvPr id="20" name="object 20"/>
          <p:cNvSpPr txBox="1"/>
          <p:nvPr/>
        </p:nvSpPr>
        <p:spPr>
          <a:xfrm>
            <a:off x="3989578" y="5939739"/>
            <a:ext cx="534670" cy="331470"/>
          </a:xfrm>
          <a:prstGeom prst="rect">
            <a:avLst/>
          </a:prstGeom>
        </p:spPr>
        <p:txBody>
          <a:bodyPr vert="horz" wrap="square" lIns="0" tIns="1333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2000" b="1">
                <a:solidFill>
                  <a:srgbClr val="FFFFFF"/>
                </a:solidFill>
                <a:latin typeface="微软雅黑"/>
                <a:cs typeface="微软雅黑"/>
              </a:rPr>
              <a:t>英国</a:t>
            </a:r>
            <a:endParaRPr sz="2000">
              <a:latin typeface="微软雅黑"/>
              <a:cs typeface="微软雅黑"/>
            </a:endParaRPr>
          </a:p>
        </p:txBody>
      </p:sp>
      <p:sp>
        <p:nvSpPr>
          <p:cNvPr id="21" name="object 21"/>
          <p:cNvSpPr txBox="1"/>
          <p:nvPr/>
        </p:nvSpPr>
        <p:spPr>
          <a:xfrm>
            <a:off x="1797557" y="2132838"/>
            <a:ext cx="1389380" cy="559435"/>
          </a:xfrm>
          <a:prstGeom prst="rect">
            <a:avLst/>
          </a:prstGeom>
        </p:spPr>
        <p:txBody>
          <a:bodyPr vert="horz" wrap="square" lIns="0" tIns="1333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3500" b="1">
                <a:solidFill>
                  <a:srgbClr val="7E5F00"/>
                </a:solidFill>
                <a:latin typeface="微软雅黑"/>
                <a:cs typeface="微软雅黑"/>
              </a:rPr>
              <a:t>16.</a:t>
            </a:r>
            <a:r>
              <a:rPr sz="3500" b="1" spc="-15">
                <a:solidFill>
                  <a:srgbClr val="7E5F00"/>
                </a:solidFill>
                <a:latin typeface="微软雅黑"/>
                <a:cs typeface="微软雅黑"/>
              </a:rPr>
              <a:t>4</a:t>
            </a:r>
            <a:r>
              <a:rPr sz="3500" b="1">
                <a:solidFill>
                  <a:srgbClr val="7E5F00"/>
                </a:solidFill>
                <a:latin typeface="微软雅黑"/>
                <a:cs typeface="微软雅黑"/>
              </a:rPr>
              <a:t>%</a:t>
            </a:r>
            <a:endParaRPr sz="3500">
              <a:latin typeface="微软雅黑"/>
              <a:cs typeface="微软雅黑"/>
            </a:endParaRPr>
          </a:p>
        </p:txBody>
      </p:sp>
      <p:sp>
        <p:nvSpPr>
          <p:cNvPr id="22" name="object 22"/>
          <p:cNvSpPr txBox="1"/>
          <p:nvPr/>
        </p:nvSpPr>
        <p:spPr>
          <a:xfrm>
            <a:off x="4530090" y="4891278"/>
            <a:ext cx="1851025" cy="145923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3500" b="1">
                <a:latin typeface="微软雅黑"/>
                <a:cs typeface="微软雅黑"/>
              </a:rPr>
              <a:t>77.5%</a:t>
            </a:r>
            <a:endParaRPr sz="3500">
              <a:latin typeface="微软雅黑"/>
              <a:cs typeface="微软雅黑"/>
            </a:endParaRPr>
          </a:p>
          <a:p>
            <a:pPr marL="874394">
              <a:lnSpc>
                <a:spcPct val="100000"/>
              </a:lnSpc>
              <a:spcBef>
                <a:spcPts val="2885"/>
              </a:spcBef>
            </a:pPr>
            <a:r>
              <a:rPr sz="3500" b="1" spc="-5">
                <a:solidFill>
                  <a:srgbClr val="7E5F00"/>
                </a:solidFill>
                <a:latin typeface="微软雅黑"/>
                <a:cs typeface="微软雅黑"/>
              </a:rPr>
              <a:t>80</a:t>
            </a:r>
            <a:r>
              <a:rPr sz="3500" b="1" spc="0">
                <a:solidFill>
                  <a:srgbClr val="7E5F00"/>
                </a:solidFill>
                <a:latin typeface="微软雅黑"/>
                <a:cs typeface="微软雅黑"/>
              </a:rPr>
              <a:t>%</a:t>
            </a:r>
            <a:endParaRPr sz="3500">
              <a:latin typeface="微软雅黑"/>
              <a:cs typeface="微软雅黑"/>
            </a:endParaRPr>
          </a:p>
        </p:txBody>
      </p:sp>
      <p:sp>
        <p:nvSpPr>
          <p:cNvPr id="23" name="object 23"/>
          <p:cNvSpPr/>
          <p:nvPr/>
        </p:nvSpPr>
        <p:spPr>
          <a:xfrm>
            <a:off x="13716" y="2962656"/>
            <a:ext cx="3089148" cy="813815"/>
          </a:xfrm>
          <a:prstGeom prst="rect">
            <a:avLst/>
          </a:prstGeom>
          <a:blipFill>
            <a:blip r:embed="rId9">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object 24"/>
          <p:cNvSpPr/>
          <p:nvPr/>
        </p:nvSpPr>
        <p:spPr>
          <a:xfrm>
            <a:off x="2784792" y="2835120"/>
            <a:ext cx="584200" cy="1045210"/>
          </a:xfrm>
          <a:custGeom>
            <a:rect l="l" t="t" r="r" b="b"/>
            <a:pathLst>
              <a:path w="584200" h="1045210">
                <a:moveTo>
                  <a:pt x="34305" y="854710"/>
                </a:moveTo>
                <a:lnTo>
                  <a:pt x="27148" y="862330"/>
                </a:lnTo>
                <a:lnTo>
                  <a:pt x="21907" y="881380"/>
                </a:lnTo>
                <a:lnTo>
                  <a:pt x="18335" y="889000"/>
                </a:lnTo>
                <a:lnTo>
                  <a:pt x="17145" y="896620"/>
                </a:lnTo>
                <a:lnTo>
                  <a:pt x="18335" y="909320"/>
                </a:lnTo>
                <a:lnTo>
                  <a:pt x="21907" y="929640"/>
                </a:lnTo>
                <a:lnTo>
                  <a:pt x="23544" y="944880"/>
                </a:lnTo>
                <a:lnTo>
                  <a:pt x="23098" y="955040"/>
                </a:lnTo>
                <a:lnTo>
                  <a:pt x="19675" y="962660"/>
                </a:lnTo>
                <a:lnTo>
                  <a:pt x="12382" y="974090"/>
                </a:lnTo>
                <a:lnTo>
                  <a:pt x="1325" y="1018540"/>
                </a:lnTo>
                <a:lnTo>
                  <a:pt x="603" y="1040130"/>
                </a:lnTo>
                <a:lnTo>
                  <a:pt x="12882" y="1045210"/>
                </a:lnTo>
                <a:lnTo>
                  <a:pt x="40830" y="1040130"/>
                </a:lnTo>
                <a:lnTo>
                  <a:pt x="50815" y="1037590"/>
                </a:lnTo>
                <a:lnTo>
                  <a:pt x="55943" y="1032510"/>
                </a:lnTo>
                <a:lnTo>
                  <a:pt x="57832" y="1021080"/>
                </a:lnTo>
                <a:lnTo>
                  <a:pt x="58102" y="1000760"/>
                </a:lnTo>
                <a:lnTo>
                  <a:pt x="61015" y="985520"/>
                </a:lnTo>
                <a:lnTo>
                  <a:pt x="63309" y="977900"/>
                </a:lnTo>
                <a:lnTo>
                  <a:pt x="66174" y="972820"/>
                </a:lnTo>
                <a:lnTo>
                  <a:pt x="70802" y="971550"/>
                </a:lnTo>
                <a:lnTo>
                  <a:pt x="80690" y="957580"/>
                </a:lnTo>
                <a:lnTo>
                  <a:pt x="85137" y="948690"/>
                </a:lnTo>
                <a:lnTo>
                  <a:pt x="85179" y="943610"/>
                </a:lnTo>
                <a:lnTo>
                  <a:pt x="81851" y="935990"/>
                </a:lnTo>
                <a:lnTo>
                  <a:pt x="76960" y="932180"/>
                </a:lnTo>
                <a:lnTo>
                  <a:pt x="78438" y="927100"/>
                </a:lnTo>
                <a:lnTo>
                  <a:pt x="89084" y="918210"/>
                </a:lnTo>
                <a:lnTo>
                  <a:pt x="111696" y="902970"/>
                </a:lnTo>
                <a:lnTo>
                  <a:pt x="152054" y="871220"/>
                </a:lnTo>
                <a:lnTo>
                  <a:pt x="153521" y="869950"/>
                </a:lnTo>
                <a:lnTo>
                  <a:pt x="73850" y="869950"/>
                </a:lnTo>
                <a:lnTo>
                  <a:pt x="48250" y="858520"/>
                </a:lnTo>
                <a:lnTo>
                  <a:pt x="34305" y="854710"/>
                </a:lnTo>
                <a:close/>
              </a:path>
              <a:path w="584200" h="1045210">
                <a:moveTo>
                  <a:pt x="238593" y="810260"/>
                </a:moveTo>
                <a:lnTo>
                  <a:pt x="234124" y="810260"/>
                </a:lnTo>
                <a:lnTo>
                  <a:pt x="226417" y="815340"/>
                </a:lnTo>
                <a:lnTo>
                  <a:pt x="212661" y="825500"/>
                </a:lnTo>
                <a:lnTo>
                  <a:pt x="197292" y="833120"/>
                </a:lnTo>
                <a:lnTo>
                  <a:pt x="190198" y="839470"/>
                </a:lnTo>
                <a:lnTo>
                  <a:pt x="189605" y="849630"/>
                </a:lnTo>
                <a:lnTo>
                  <a:pt x="193738" y="868680"/>
                </a:lnTo>
                <a:lnTo>
                  <a:pt x="196913" y="875030"/>
                </a:lnTo>
                <a:lnTo>
                  <a:pt x="199961" y="883920"/>
                </a:lnTo>
                <a:lnTo>
                  <a:pt x="206311" y="889000"/>
                </a:lnTo>
                <a:lnTo>
                  <a:pt x="201612" y="900430"/>
                </a:lnTo>
                <a:lnTo>
                  <a:pt x="206992" y="925830"/>
                </a:lnTo>
                <a:lnTo>
                  <a:pt x="230552" y="949960"/>
                </a:lnTo>
                <a:lnTo>
                  <a:pt x="258566" y="962660"/>
                </a:lnTo>
                <a:lnTo>
                  <a:pt x="277304" y="953770"/>
                </a:lnTo>
                <a:lnTo>
                  <a:pt x="276226" y="942340"/>
                </a:lnTo>
                <a:lnTo>
                  <a:pt x="274875" y="934720"/>
                </a:lnTo>
                <a:lnTo>
                  <a:pt x="272357" y="928370"/>
                </a:lnTo>
                <a:lnTo>
                  <a:pt x="267779" y="920750"/>
                </a:lnTo>
                <a:lnTo>
                  <a:pt x="266239" y="889000"/>
                </a:lnTo>
                <a:lnTo>
                  <a:pt x="266382" y="867410"/>
                </a:lnTo>
                <a:lnTo>
                  <a:pt x="269315" y="858520"/>
                </a:lnTo>
                <a:lnTo>
                  <a:pt x="275653" y="853440"/>
                </a:lnTo>
                <a:lnTo>
                  <a:pt x="277304" y="843280"/>
                </a:lnTo>
                <a:lnTo>
                  <a:pt x="277304" y="840740"/>
                </a:lnTo>
                <a:lnTo>
                  <a:pt x="294107" y="815340"/>
                </a:lnTo>
                <a:lnTo>
                  <a:pt x="242633" y="815340"/>
                </a:lnTo>
                <a:lnTo>
                  <a:pt x="238593" y="810260"/>
                </a:lnTo>
                <a:close/>
              </a:path>
              <a:path w="584200" h="1045210">
                <a:moveTo>
                  <a:pt x="478202" y="200660"/>
                </a:moveTo>
                <a:lnTo>
                  <a:pt x="247332" y="200660"/>
                </a:lnTo>
                <a:lnTo>
                  <a:pt x="247479" y="220980"/>
                </a:lnTo>
                <a:lnTo>
                  <a:pt x="248507" y="232410"/>
                </a:lnTo>
                <a:lnTo>
                  <a:pt x="251297" y="241300"/>
                </a:lnTo>
                <a:lnTo>
                  <a:pt x="256730" y="251460"/>
                </a:lnTo>
                <a:lnTo>
                  <a:pt x="235829" y="295910"/>
                </a:lnTo>
                <a:lnTo>
                  <a:pt x="225250" y="323850"/>
                </a:lnTo>
                <a:lnTo>
                  <a:pt x="221743" y="347980"/>
                </a:lnTo>
                <a:lnTo>
                  <a:pt x="222059" y="378460"/>
                </a:lnTo>
                <a:lnTo>
                  <a:pt x="220027" y="388620"/>
                </a:lnTo>
                <a:lnTo>
                  <a:pt x="217709" y="394970"/>
                </a:lnTo>
                <a:lnTo>
                  <a:pt x="213629" y="402590"/>
                </a:lnTo>
                <a:lnTo>
                  <a:pt x="206311" y="414020"/>
                </a:lnTo>
                <a:lnTo>
                  <a:pt x="191970" y="434340"/>
                </a:lnTo>
                <a:lnTo>
                  <a:pt x="185880" y="447040"/>
                </a:lnTo>
                <a:lnTo>
                  <a:pt x="186862" y="458470"/>
                </a:lnTo>
                <a:lnTo>
                  <a:pt x="193738" y="473710"/>
                </a:lnTo>
                <a:lnTo>
                  <a:pt x="178081" y="521970"/>
                </a:lnTo>
                <a:lnTo>
                  <a:pt x="175164" y="551180"/>
                </a:lnTo>
                <a:lnTo>
                  <a:pt x="187059" y="574040"/>
                </a:lnTo>
                <a:lnTo>
                  <a:pt x="215836" y="604520"/>
                </a:lnTo>
                <a:lnTo>
                  <a:pt x="194764" y="659130"/>
                </a:lnTo>
                <a:lnTo>
                  <a:pt x="183467" y="690880"/>
                </a:lnTo>
                <a:lnTo>
                  <a:pt x="178099" y="711200"/>
                </a:lnTo>
                <a:lnTo>
                  <a:pt x="174815" y="731520"/>
                </a:lnTo>
                <a:lnTo>
                  <a:pt x="172537" y="749300"/>
                </a:lnTo>
                <a:lnTo>
                  <a:pt x="168497" y="759460"/>
                </a:lnTo>
                <a:lnTo>
                  <a:pt x="159742" y="767080"/>
                </a:lnTo>
                <a:lnTo>
                  <a:pt x="143319" y="777240"/>
                </a:lnTo>
                <a:lnTo>
                  <a:pt x="130873" y="788670"/>
                </a:lnTo>
                <a:lnTo>
                  <a:pt x="124852" y="795020"/>
                </a:lnTo>
                <a:lnTo>
                  <a:pt x="119570" y="802640"/>
                </a:lnTo>
                <a:lnTo>
                  <a:pt x="107783" y="819150"/>
                </a:lnTo>
                <a:lnTo>
                  <a:pt x="98520" y="838200"/>
                </a:lnTo>
                <a:lnTo>
                  <a:pt x="88352" y="855980"/>
                </a:lnTo>
                <a:lnTo>
                  <a:pt x="73850" y="869950"/>
                </a:lnTo>
                <a:lnTo>
                  <a:pt x="153521" y="869950"/>
                </a:lnTo>
                <a:lnTo>
                  <a:pt x="174053" y="852170"/>
                </a:lnTo>
                <a:lnTo>
                  <a:pt x="185384" y="838200"/>
                </a:lnTo>
                <a:lnTo>
                  <a:pt x="193738" y="821690"/>
                </a:lnTo>
                <a:lnTo>
                  <a:pt x="213881" y="814070"/>
                </a:lnTo>
                <a:lnTo>
                  <a:pt x="224869" y="806450"/>
                </a:lnTo>
                <a:lnTo>
                  <a:pt x="230546" y="795020"/>
                </a:lnTo>
                <a:lnTo>
                  <a:pt x="234759" y="777240"/>
                </a:lnTo>
                <a:lnTo>
                  <a:pt x="258573" y="759460"/>
                </a:lnTo>
                <a:lnTo>
                  <a:pt x="271922" y="748030"/>
                </a:lnTo>
                <a:lnTo>
                  <a:pt x="279675" y="739140"/>
                </a:lnTo>
                <a:lnTo>
                  <a:pt x="286702" y="727710"/>
                </a:lnTo>
                <a:lnTo>
                  <a:pt x="358788" y="727710"/>
                </a:lnTo>
                <a:lnTo>
                  <a:pt x="368744" y="718820"/>
                </a:lnTo>
                <a:lnTo>
                  <a:pt x="390844" y="693420"/>
                </a:lnTo>
                <a:lnTo>
                  <a:pt x="403621" y="679450"/>
                </a:lnTo>
                <a:lnTo>
                  <a:pt x="411946" y="673100"/>
                </a:lnTo>
                <a:lnTo>
                  <a:pt x="420687" y="668020"/>
                </a:lnTo>
                <a:lnTo>
                  <a:pt x="453844" y="650240"/>
                </a:lnTo>
                <a:lnTo>
                  <a:pt x="466867" y="635000"/>
                </a:lnTo>
                <a:lnTo>
                  <a:pt x="439610" y="584200"/>
                </a:lnTo>
                <a:lnTo>
                  <a:pt x="407052" y="552450"/>
                </a:lnTo>
                <a:lnTo>
                  <a:pt x="387667" y="537210"/>
                </a:lnTo>
                <a:lnTo>
                  <a:pt x="401544" y="510540"/>
                </a:lnTo>
                <a:lnTo>
                  <a:pt x="410098" y="495300"/>
                </a:lnTo>
                <a:lnTo>
                  <a:pt x="416867" y="485140"/>
                </a:lnTo>
                <a:lnTo>
                  <a:pt x="425386" y="476250"/>
                </a:lnTo>
                <a:lnTo>
                  <a:pt x="439213" y="449580"/>
                </a:lnTo>
                <a:lnTo>
                  <a:pt x="446944" y="434340"/>
                </a:lnTo>
                <a:lnTo>
                  <a:pt x="451389" y="424180"/>
                </a:lnTo>
                <a:lnTo>
                  <a:pt x="455358" y="412750"/>
                </a:lnTo>
                <a:lnTo>
                  <a:pt x="515174" y="412750"/>
                </a:lnTo>
                <a:lnTo>
                  <a:pt x="523402" y="389890"/>
                </a:lnTo>
                <a:lnTo>
                  <a:pt x="530129" y="368300"/>
                </a:lnTo>
                <a:lnTo>
                  <a:pt x="532999" y="350520"/>
                </a:lnTo>
                <a:lnTo>
                  <a:pt x="534225" y="327660"/>
                </a:lnTo>
                <a:lnTo>
                  <a:pt x="537993" y="298450"/>
                </a:lnTo>
                <a:lnTo>
                  <a:pt x="540559" y="283210"/>
                </a:lnTo>
                <a:lnTo>
                  <a:pt x="543101" y="273050"/>
                </a:lnTo>
                <a:lnTo>
                  <a:pt x="546798" y="264160"/>
                </a:lnTo>
                <a:lnTo>
                  <a:pt x="548940" y="259080"/>
                </a:lnTo>
                <a:lnTo>
                  <a:pt x="510603" y="259080"/>
                </a:lnTo>
                <a:lnTo>
                  <a:pt x="506075" y="257810"/>
                </a:lnTo>
                <a:lnTo>
                  <a:pt x="503904" y="255270"/>
                </a:lnTo>
                <a:lnTo>
                  <a:pt x="503563" y="248920"/>
                </a:lnTo>
                <a:lnTo>
                  <a:pt x="503558" y="246380"/>
                </a:lnTo>
                <a:lnTo>
                  <a:pt x="504253" y="232410"/>
                </a:lnTo>
                <a:lnTo>
                  <a:pt x="507333" y="218440"/>
                </a:lnTo>
                <a:lnTo>
                  <a:pt x="505079" y="209550"/>
                </a:lnTo>
                <a:lnTo>
                  <a:pt x="494538" y="204470"/>
                </a:lnTo>
                <a:lnTo>
                  <a:pt x="478202" y="200660"/>
                </a:lnTo>
                <a:close/>
              </a:path>
              <a:path w="584200" h="1045210">
                <a:moveTo>
                  <a:pt x="358788" y="727710"/>
                </a:moveTo>
                <a:lnTo>
                  <a:pt x="286702" y="727710"/>
                </a:lnTo>
                <a:lnTo>
                  <a:pt x="287799" y="740410"/>
                </a:lnTo>
                <a:lnTo>
                  <a:pt x="283575" y="753110"/>
                </a:lnTo>
                <a:lnTo>
                  <a:pt x="269896" y="775970"/>
                </a:lnTo>
                <a:lnTo>
                  <a:pt x="242633" y="815340"/>
                </a:lnTo>
                <a:lnTo>
                  <a:pt x="294107" y="815340"/>
                </a:lnTo>
                <a:lnTo>
                  <a:pt x="315952" y="782320"/>
                </a:lnTo>
                <a:lnTo>
                  <a:pt x="338359" y="750570"/>
                </a:lnTo>
                <a:lnTo>
                  <a:pt x="353099" y="732790"/>
                </a:lnTo>
                <a:lnTo>
                  <a:pt x="358788" y="727710"/>
                </a:lnTo>
                <a:close/>
              </a:path>
              <a:path w="584200" h="1045210">
                <a:moveTo>
                  <a:pt x="515174" y="412750"/>
                </a:moveTo>
                <a:lnTo>
                  <a:pt x="455358" y="412750"/>
                </a:lnTo>
                <a:lnTo>
                  <a:pt x="474009" y="447040"/>
                </a:lnTo>
                <a:lnTo>
                  <a:pt x="485981" y="459740"/>
                </a:lnTo>
                <a:lnTo>
                  <a:pt x="496452" y="452120"/>
                </a:lnTo>
                <a:lnTo>
                  <a:pt x="510603" y="425450"/>
                </a:lnTo>
                <a:lnTo>
                  <a:pt x="515174" y="412750"/>
                </a:lnTo>
                <a:close/>
              </a:path>
              <a:path w="584200" h="1045210">
                <a:moveTo>
                  <a:pt x="62277" y="394970"/>
                </a:moveTo>
                <a:lnTo>
                  <a:pt x="48704" y="394970"/>
                </a:lnTo>
                <a:lnTo>
                  <a:pt x="52595" y="410210"/>
                </a:lnTo>
                <a:lnTo>
                  <a:pt x="56022" y="412750"/>
                </a:lnTo>
                <a:lnTo>
                  <a:pt x="60902" y="400050"/>
                </a:lnTo>
                <a:lnTo>
                  <a:pt x="62277" y="394970"/>
                </a:lnTo>
                <a:close/>
              </a:path>
              <a:path w="584200" h="1045210">
                <a:moveTo>
                  <a:pt x="36131" y="394970"/>
                </a:moveTo>
                <a:lnTo>
                  <a:pt x="25082" y="394970"/>
                </a:lnTo>
                <a:lnTo>
                  <a:pt x="25082" y="406400"/>
                </a:lnTo>
                <a:lnTo>
                  <a:pt x="36131" y="394970"/>
                </a:lnTo>
                <a:close/>
              </a:path>
              <a:path w="584200" h="1045210">
                <a:moveTo>
                  <a:pt x="62964" y="392430"/>
                </a:moveTo>
                <a:lnTo>
                  <a:pt x="10858" y="392430"/>
                </a:lnTo>
                <a:lnTo>
                  <a:pt x="12382" y="402590"/>
                </a:lnTo>
                <a:lnTo>
                  <a:pt x="25082" y="394970"/>
                </a:lnTo>
                <a:lnTo>
                  <a:pt x="62277" y="394970"/>
                </a:lnTo>
                <a:lnTo>
                  <a:pt x="62964" y="392430"/>
                </a:lnTo>
                <a:close/>
              </a:path>
              <a:path w="584200" h="1045210">
                <a:moveTo>
                  <a:pt x="48704" y="394970"/>
                </a:moveTo>
                <a:lnTo>
                  <a:pt x="36131" y="394970"/>
                </a:lnTo>
                <a:lnTo>
                  <a:pt x="42354" y="402590"/>
                </a:lnTo>
                <a:lnTo>
                  <a:pt x="48704" y="394970"/>
                </a:lnTo>
                <a:close/>
              </a:path>
              <a:path w="584200" h="1045210">
                <a:moveTo>
                  <a:pt x="207962" y="128270"/>
                </a:moveTo>
                <a:lnTo>
                  <a:pt x="170023" y="134620"/>
                </a:lnTo>
                <a:lnTo>
                  <a:pt x="129006" y="154940"/>
                </a:lnTo>
                <a:lnTo>
                  <a:pt x="87588" y="205740"/>
                </a:lnTo>
                <a:lnTo>
                  <a:pt x="67724" y="246380"/>
                </a:lnTo>
                <a:lnTo>
                  <a:pt x="58102" y="278130"/>
                </a:lnTo>
                <a:lnTo>
                  <a:pt x="45400" y="299720"/>
                </a:lnTo>
                <a:lnTo>
                  <a:pt x="38877" y="312420"/>
                </a:lnTo>
                <a:lnTo>
                  <a:pt x="36474" y="320040"/>
                </a:lnTo>
                <a:lnTo>
                  <a:pt x="36131" y="328930"/>
                </a:lnTo>
                <a:lnTo>
                  <a:pt x="31359" y="339090"/>
                </a:lnTo>
                <a:lnTo>
                  <a:pt x="27955" y="345440"/>
                </a:lnTo>
                <a:lnTo>
                  <a:pt x="24290" y="349250"/>
                </a:lnTo>
                <a:lnTo>
                  <a:pt x="18732" y="354330"/>
                </a:lnTo>
                <a:lnTo>
                  <a:pt x="11513" y="360680"/>
                </a:lnTo>
                <a:lnTo>
                  <a:pt x="8128" y="364490"/>
                </a:lnTo>
                <a:lnTo>
                  <a:pt x="7695" y="369570"/>
                </a:lnTo>
                <a:lnTo>
                  <a:pt x="9334" y="374650"/>
                </a:lnTo>
                <a:lnTo>
                  <a:pt x="2214" y="386080"/>
                </a:lnTo>
                <a:lnTo>
                  <a:pt x="0" y="392430"/>
                </a:lnTo>
                <a:lnTo>
                  <a:pt x="2833" y="393700"/>
                </a:lnTo>
                <a:lnTo>
                  <a:pt x="10858" y="392430"/>
                </a:lnTo>
                <a:lnTo>
                  <a:pt x="62964" y="392430"/>
                </a:lnTo>
                <a:lnTo>
                  <a:pt x="69151" y="369570"/>
                </a:lnTo>
                <a:lnTo>
                  <a:pt x="68294" y="363220"/>
                </a:lnTo>
                <a:lnTo>
                  <a:pt x="68008" y="358140"/>
                </a:lnTo>
                <a:lnTo>
                  <a:pt x="73707" y="312420"/>
                </a:lnTo>
                <a:lnTo>
                  <a:pt x="110636" y="266700"/>
                </a:lnTo>
                <a:lnTo>
                  <a:pt x="125888" y="248920"/>
                </a:lnTo>
                <a:lnTo>
                  <a:pt x="138807" y="232410"/>
                </a:lnTo>
                <a:lnTo>
                  <a:pt x="155892" y="207010"/>
                </a:lnTo>
                <a:lnTo>
                  <a:pt x="228187" y="207010"/>
                </a:lnTo>
                <a:lnTo>
                  <a:pt x="247332" y="200660"/>
                </a:lnTo>
                <a:lnTo>
                  <a:pt x="478202" y="200660"/>
                </a:lnTo>
                <a:lnTo>
                  <a:pt x="472757" y="199390"/>
                </a:lnTo>
                <a:lnTo>
                  <a:pt x="464065" y="194310"/>
                </a:lnTo>
                <a:lnTo>
                  <a:pt x="456565" y="190500"/>
                </a:lnTo>
                <a:lnTo>
                  <a:pt x="446111" y="187960"/>
                </a:lnTo>
                <a:lnTo>
                  <a:pt x="428561" y="184150"/>
                </a:lnTo>
                <a:lnTo>
                  <a:pt x="428561" y="173990"/>
                </a:lnTo>
                <a:lnTo>
                  <a:pt x="459936" y="173990"/>
                </a:lnTo>
                <a:lnTo>
                  <a:pt x="460184" y="161290"/>
                </a:lnTo>
                <a:lnTo>
                  <a:pt x="464883" y="153670"/>
                </a:lnTo>
                <a:lnTo>
                  <a:pt x="468058" y="153670"/>
                </a:lnTo>
                <a:lnTo>
                  <a:pt x="475932" y="144780"/>
                </a:lnTo>
                <a:lnTo>
                  <a:pt x="471106" y="140970"/>
                </a:lnTo>
                <a:lnTo>
                  <a:pt x="479107" y="135890"/>
                </a:lnTo>
                <a:lnTo>
                  <a:pt x="476091" y="129540"/>
                </a:lnTo>
                <a:lnTo>
                  <a:pt x="217392" y="129540"/>
                </a:lnTo>
                <a:lnTo>
                  <a:pt x="207962" y="128270"/>
                </a:lnTo>
                <a:close/>
              </a:path>
              <a:path w="584200" h="1045210">
                <a:moveTo>
                  <a:pt x="515508" y="184150"/>
                </a:moveTo>
                <a:lnTo>
                  <a:pt x="513419" y="187960"/>
                </a:lnTo>
                <a:lnTo>
                  <a:pt x="510603" y="200660"/>
                </a:lnTo>
                <a:lnTo>
                  <a:pt x="507960" y="213360"/>
                </a:lnTo>
                <a:lnTo>
                  <a:pt x="507079" y="220980"/>
                </a:lnTo>
                <a:lnTo>
                  <a:pt x="507960" y="229870"/>
                </a:lnTo>
                <a:lnTo>
                  <a:pt x="510603" y="240030"/>
                </a:lnTo>
                <a:lnTo>
                  <a:pt x="515302" y="248920"/>
                </a:lnTo>
                <a:lnTo>
                  <a:pt x="510603" y="259080"/>
                </a:lnTo>
                <a:lnTo>
                  <a:pt x="548940" y="259080"/>
                </a:lnTo>
                <a:lnTo>
                  <a:pt x="555902" y="242570"/>
                </a:lnTo>
                <a:lnTo>
                  <a:pt x="560578" y="228600"/>
                </a:lnTo>
                <a:lnTo>
                  <a:pt x="562300" y="217170"/>
                </a:lnTo>
                <a:lnTo>
                  <a:pt x="562457" y="208280"/>
                </a:lnTo>
                <a:lnTo>
                  <a:pt x="522636" y="208280"/>
                </a:lnTo>
                <a:lnTo>
                  <a:pt x="521775" y="205740"/>
                </a:lnTo>
                <a:lnTo>
                  <a:pt x="521652" y="196850"/>
                </a:lnTo>
                <a:lnTo>
                  <a:pt x="517907" y="186690"/>
                </a:lnTo>
                <a:lnTo>
                  <a:pt x="515508" y="184150"/>
                </a:lnTo>
                <a:close/>
              </a:path>
              <a:path w="584200" h="1045210">
                <a:moveTo>
                  <a:pt x="228187" y="207010"/>
                </a:moveTo>
                <a:lnTo>
                  <a:pt x="155892" y="207010"/>
                </a:lnTo>
                <a:lnTo>
                  <a:pt x="191039" y="209550"/>
                </a:lnTo>
                <a:lnTo>
                  <a:pt x="212280" y="209550"/>
                </a:lnTo>
                <a:lnTo>
                  <a:pt x="228187" y="207010"/>
                </a:lnTo>
                <a:close/>
              </a:path>
              <a:path w="584200" h="1045210">
                <a:moveTo>
                  <a:pt x="551815" y="133350"/>
                </a:moveTo>
                <a:lnTo>
                  <a:pt x="549068" y="140970"/>
                </a:lnTo>
                <a:lnTo>
                  <a:pt x="545274" y="158750"/>
                </a:lnTo>
                <a:lnTo>
                  <a:pt x="543242" y="173990"/>
                </a:lnTo>
                <a:lnTo>
                  <a:pt x="540924" y="182880"/>
                </a:lnTo>
                <a:lnTo>
                  <a:pt x="536844" y="189230"/>
                </a:lnTo>
                <a:lnTo>
                  <a:pt x="529526" y="196850"/>
                </a:lnTo>
                <a:lnTo>
                  <a:pt x="524974" y="205740"/>
                </a:lnTo>
                <a:lnTo>
                  <a:pt x="522636" y="208280"/>
                </a:lnTo>
                <a:lnTo>
                  <a:pt x="562457" y="208280"/>
                </a:lnTo>
                <a:lnTo>
                  <a:pt x="562546" y="203200"/>
                </a:lnTo>
                <a:lnTo>
                  <a:pt x="576961" y="182880"/>
                </a:lnTo>
                <a:lnTo>
                  <a:pt x="583088" y="173990"/>
                </a:lnTo>
                <a:lnTo>
                  <a:pt x="582120" y="170180"/>
                </a:lnTo>
                <a:lnTo>
                  <a:pt x="575246" y="168910"/>
                </a:lnTo>
                <a:lnTo>
                  <a:pt x="579155" y="157480"/>
                </a:lnTo>
                <a:lnTo>
                  <a:pt x="567372" y="157480"/>
                </a:lnTo>
                <a:lnTo>
                  <a:pt x="569667" y="147320"/>
                </a:lnTo>
                <a:lnTo>
                  <a:pt x="559498" y="147320"/>
                </a:lnTo>
                <a:lnTo>
                  <a:pt x="554847" y="135890"/>
                </a:lnTo>
                <a:lnTo>
                  <a:pt x="551815" y="133350"/>
                </a:lnTo>
                <a:close/>
              </a:path>
              <a:path w="584200" h="1045210">
                <a:moveTo>
                  <a:pt x="459936" y="173990"/>
                </a:moveTo>
                <a:lnTo>
                  <a:pt x="428561" y="173990"/>
                </a:lnTo>
                <a:lnTo>
                  <a:pt x="444309" y="177800"/>
                </a:lnTo>
                <a:lnTo>
                  <a:pt x="453487" y="180340"/>
                </a:lnTo>
                <a:lnTo>
                  <a:pt x="458200" y="180340"/>
                </a:lnTo>
                <a:lnTo>
                  <a:pt x="459936" y="173990"/>
                </a:lnTo>
                <a:close/>
              </a:path>
              <a:path w="584200" h="1045210">
                <a:moveTo>
                  <a:pt x="583692" y="139700"/>
                </a:moveTo>
                <a:lnTo>
                  <a:pt x="578996" y="142240"/>
                </a:lnTo>
                <a:lnTo>
                  <a:pt x="567372" y="157480"/>
                </a:lnTo>
                <a:lnTo>
                  <a:pt x="579155" y="157480"/>
                </a:lnTo>
                <a:lnTo>
                  <a:pt x="582195" y="148590"/>
                </a:lnTo>
                <a:lnTo>
                  <a:pt x="583692" y="139700"/>
                </a:lnTo>
                <a:close/>
              </a:path>
              <a:path w="584200" h="1045210">
                <a:moveTo>
                  <a:pt x="573436" y="125730"/>
                </a:moveTo>
                <a:lnTo>
                  <a:pt x="569337" y="130810"/>
                </a:lnTo>
                <a:lnTo>
                  <a:pt x="559498" y="147320"/>
                </a:lnTo>
                <a:lnTo>
                  <a:pt x="569667" y="147320"/>
                </a:lnTo>
                <a:lnTo>
                  <a:pt x="572535" y="134620"/>
                </a:lnTo>
                <a:lnTo>
                  <a:pt x="573436" y="125730"/>
                </a:lnTo>
                <a:close/>
              </a:path>
              <a:path w="584200" h="1045210">
                <a:moveTo>
                  <a:pt x="275435" y="119380"/>
                </a:moveTo>
                <a:lnTo>
                  <a:pt x="265430" y="119380"/>
                </a:lnTo>
                <a:lnTo>
                  <a:pt x="245681" y="121920"/>
                </a:lnTo>
                <a:lnTo>
                  <a:pt x="226822" y="128270"/>
                </a:lnTo>
                <a:lnTo>
                  <a:pt x="217392" y="129540"/>
                </a:lnTo>
                <a:lnTo>
                  <a:pt x="476091" y="129540"/>
                </a:lnTo>
                <a:lnTo>
                  <a:pt x="475488" y="128270"/>
                </a:lnTo>
                <a:lnTo>
                  <a:pt x="305625" y="128270"/>
                </a:lnTo>
                <a:lnTo>
                  <a:pt x="289877" y="120650"/>
                </a:lnTo>
                <a:lnTo>
                  <a:pt x="285178" y="120650"/>
                </a:lnTo>
                <a:lnTo>
                  <a:pt x="275435" y="119380"/>
                </a:lnTo>
                <a:close/>
              </a:path>
              <a:path w="584200" h="1045210">
                <a:moveTo>
                  <a:pt x="319849" y="123190"/>
                </a:moveTo>
                <a:lnTo>
                  <a:pt x="308800" y="128270"/>
                </a:lnTo>
                <a:lnTo>
                  <a:pt x="327723" y="128270"/>
                </a:lnTo>
                <a:lnTo>
                  <a:pt x="319849" y="123190"/>
                </a:lnTo>
                <a:close/>
              </a:path>
              <a:path w="584200" h="1045210">
                <a:moveTo>
                  <a:pt x="395525" y="0"/>
                </a:moveTo>
                <a:lnTo>
                  <a:pt x="368522" y="1270"/>
                </a:lnTo>
                <a:lnTo>
                  <a:pt x="357759" y="25400"/>
                </a:lnTo>
                <a:lnTo>
                  <a:pt x="354520" y="77470"/>
                </a:lnTo>
                <a:lnTo>
                  <a:pt x="355500" y="90170"/>
                </a:lnTo>
                <a:lnTo>
                  <a:pt x="356647" y="97790"/>
                </a:lnTo>
                <a:lnTo>
                  <a:pt x="358699" y="102870"/>
                </a:lnTo>
                <a:lnTo>
                  <a:pt x="362394" y="111760"/>
                </a:lnTo>
                <a:lnTo>
                  <a:pt x="369540" y="115570"/>
                </a:lnTo>
                <a:lnTo>
                  <a:pt x="372411" y="119380"/>
                </a:lnTo>
                <a:lnTo>
                  <a:pt x="371449" y="123190"/>
                </a:lnTo>
                <a:lnTo>
                  <a:pt x="367093" y="128270"/>
                </a:lnTo>
                <a:lnTo>
                  <a:pt x="475488" y="128270"/>
                </a:lnTo>
                <a:lnTo>
                  <a:pt x="474281" y="125730"/>
                </a:lnTo>
                <a:lnTo>
                  <a:pt x="482155" y="121920"/>
                </a:lnTo>
                <a:lnTo>
                  <a:pt x="475932" y="109220"/>
                </a:lnTo>
                <a:lnTo>
                  <a:pt x="471106" y="100330"/>
                </a:lnTo>
                <a:lnTo>
                  <a:pt x="477456" y="92710"/>
                </a:lnTo>
                <a:lnTo>
                  <a:pt x="484989" y="62230"/>
                </a:lnTo>
                <a:lnTo>
                  <a:pt x="484378" y="43180"/>
                </a:lnTo>
                <a:lnTo>
                  <a:pt x="472813" y="30480"/>
                </a:lnTo>
                <a:lnTo>
                  <a:pt x="447484" y="16510"/>
                </a:lnTo>
                <a:lnTo>
                  <a:pt x="395525" y="0"/>
                </a:lnTo>
                <a:close/>
              </a:path>
            </a:pathLst>
          </a:custGeom>
          <a:solidFill>
            <a:srgbClr val="3A3838"/>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object 25"/>
          <p:cNvSpPr txBox="1"/>
          <p:nvPr/>
        </p:nvSpPr>
        <p:spPr>
          <a:xfrm>
            <a:off x="1890522" y="3225800"/>
            <a:ext cx="789305" cy="330835"/>
          </a:xfrm>
          <a:prstGeom prst="rect">
            <a:avLst/>
          </a:prstGeom>
        </p:spPr>
        <p:txBody>
          <a:bodyPr vert="horz" wrap="square" lIns="0" tIns="1333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2000" b="1">
                <a:solidFill>
                  <a:srgbClr val="FFFFFF"/>
                </a:solidFill>
                <a:latin typeface="微软雅黑"/>
                <a:cs typeface="微软雅黑"/>
              </a:rPr>
              <a:t>土耳其</a:t>
            </a:r>
            <a:endParaRPr sz="2000">
              <a:latin typeface="微软雅黑"/>
              <a:cs typeface="微软雅黑"/>
            </a:endParaRPr>
          </a:p>
        </p:txBody>
      </p:sp>
      <p:sp>
        <p:nvSpPr>
          <p:cNvPr id="26" name="object 26"/>
          <p:cNvSpPr txBox="1"/>
          <p:nvPr/>
        </p:nvSpPr>
        <p:spPr>
          <a:xfrm>
            <a:off x="3539490" y="2878074"/>
            <a:ext cx="1678939" cy="1504315"/>
          </a:xfrm>
          <a:prstGeom prst="rect">
            <a:avLst/>
          </a:prstGeom>
        </p:spPr>
        <p:txBody>
          <a:bodyPr vert="horz" wrap="square" lIns="0" tIns="1333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3500" b="1" spc="-5">
                <a:latin typeface="微软雅黑"/>
                <a:cs typeface="微软雅黑"/>
              </a:rPr>
              <a:t>66.7%</a:t>
            </a:r>
            <a:endParaRPr sz="3500">
              <a:latin typeface="微软雅黑"/>
              <a:cs typeface="微软雅黑"/>
            </a:endParaRPr>
          </a:p>
          <a:p>
            <a:pPr marL="702310">
              <a:lnSpc>
                <a:spcPct val="100000"/>
              </a:lnSpc>
              <a:spcBef>
                <a:spcPts val="3235"/>
              </a:spcBef>
            </a:pPr>
            <a:r>
              <a:rPr sz="3500" b="1" spc="-5">
                <a:solidFill>
                  <a:srgbClr val="7E5F00"/>
                </a:solidFill>
                <a:latin typeface="微软雅黑"/>
                <a:cs typeface="微软雅黑"/>
              </a:rPr>
              <a:t>71</a:t>
            </a:r>
            <a:r>
              <a:rPr sz="3500" b="1" spc="0">
                <a:solidFill>
                  <a:srgbClr val="7E5F00"/>
                </a:solidFill>
                <a:latin typeface="微软雅黑"/>
                <a:cs typeface="微软雅黑"/>
              </a:rPr>
              <a:t>%</a:t>
            </a:r>
            <a:endParaRPr sz="3500">
              <a:latin typeface="微软雅黑"/>
              <a:cs typeface="微软雅黑"/>
            </a:endParaRPr>
          </a:p>
        </p:txBody>
      </p:sp>
      <p:sp>
        <p:nvSpPr>
          <p:cNvPr id="27" name="object 27"/>
          <p:cNvSpPr/>
          <p:nvPr/>
        </p:nvSpPr>
        <p:spPr>
          <a:xfrm flipH="1">
            <a:off x="9002268" y="2063496"/>
            <a:ext cx="0" cy="250190"/>
          </a:xfrm>
          <a:custGeom>
            <a:rect l="l" t="t" r="r" b="b"/>
            <a:pathLst>
              <a:path h="250189">
                <a:moveTo>
                  <a:pt x="0" y="0"/>
                </a:moveTo>
                <a:lnTo>
                  <a:pt x="0" y="249936"/>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object 28"/>
          <p:cNvSpPr/>
          <p:nvPr/>
        </p:nvSpPr>
        <p:spPr>
          <a:xfrm flipH="1">
            <a:off x="9002268" y="2651760"/>
            <a:ext cx="0" cy="498475"/>
          </a:xfrm>
          <a:custGeom>
            <a:rect l="l" t="t" r="r" b="b"/>
            <a:pathLst>
              <a:path h="498475">
                <a:moveTo>
                  <a:pt x="0" y="0"/>
                </a:moveTo>
                <a:lnTo>
                  <a:pt x="0" y="498348"/>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object 29"/>
          <p:cNvSpPr/>
          <p:nvPr/>
        </p:nvSpPr>
        <p:spPr>
          <a:xfrm flipH="1">
            <a:off x="9002268" y="3488436"/>
            <a:ext cx="0" cy="500380"/>
          </a:xfrm>
          <a:custGeom>
            <a:rect l="l" t="t" r="r" b="b"/>
            <a:pathLst>
              <a:path h="500379">
                <a:moveTo>
                  <a:pt x="0" y="0"/>
                </a:moveTo>
                <a:lnTo>
                  <a:pt x="0" y="499872"/>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object 30"/>
          <p:cNvSpPr/>
          <p:nvPr/>
        </p:nvSpPr>
        <p:spPr>
          <a:xfrm flipH="1">
            <a:off x="9002268" y="4325112"/>
            <a:ext cx="0" cy="500380"/>
          </a:xfrm>
          <a:custGeom>
            <a:rect l="l" t="t" r="r" b="b"/>
            <a:pathLst>
              <a:path h="500379">
                <a:moveTo>
                  <a:pt x="0" y="0"/>
                </a:moveTo>
                <a:lnTo>
                  <a:pt x="0" y="499872"/>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object 31"/>
          <p:cNvSpPr/>
          <p:nvPr/>
        </p:nvSpPr>
        <p:spPr>
          <a:xfrm flipH="1">
            <a:off x="9002268" y="5161788"/>
            <a:ext cx="0" cy="250190"/>
          </a:xfrm>
          <a:custGeom>
            <a:rect l="l" t="t" r="r" b="b"/>
            <a:pathLst>
              <a:path h="250189">
                <a:moveTo>
                  <a:pt x="0" y="0"/>
                </a:moveTo>
                <a:lnTo>
                  <a:pt x="0" y="249936"/>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object 32"/>
          <p:cNvSpPr/>
          <p:nvPr/>
        </p:nvSpPr>
        <p:spPr>
          <a:xfrm flipH="1">
            <a:off x="10465307" y="2063496"/>
            <a:ext cx="0" cy="250190"/>
          </a:xfrm>
          <a:custGeom>
            <a:rect l="l" t="t" r="r" b="b"/>
            <a:pathLst>
              <a:path h="250189">
                <a:moveTo>
                  <a:pt x="0" y="0"/>
                </a:moveTo>
                <a:lnTo>
                  <a:pt x="0" y="249936"/>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object 33"/>
          <p:cNvSpPr/>
          <p:nvPr/>
        </p:nvSpPr>
        <p:spPr>
          <a:xfrm flipH="1">
            <a:off x="10465307" y="2651760"/>
            <a:ext cx="0" cy="498475"/>
          </a:xfrm>
          <a:custGeom>
            <a:rect l="l" t="t" r="r" b="b"/>
            <a:pathLst>
              <a:path h="498475">
                <a:moveTo>
                  <a:pt x="0" y="0"/>
                </a:moveTo>
                <a:lnTo>
                  <a:pt x="0" y="498348"/>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object 34"/>
          <p:cNvSpPr/>
          <p:nvPr/>
        </p:nvSpPr>
        <p:spPr>
          <a:xfrm flipH="1">
            <a:off x="10465307" y="3488436"/>
            <a:ext cx="0" cy="500380"/>
          </a:xfrm>
          <a:custGeom>
            <a:rect l="l" t="t" r="r" b="b"/>
            <a:pathLst>
              <a:path h="500379">
                <a:moveTo>
                  <a:pt x="0" y="0"/>
                </a:moveTo>
                <a:lnTo>
                  <a:pt x="0" y="499872"/>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object 35"/>
          <p:cNvSpPr/>
          <p:nvPr/>
        </p:nvSpPr>
        <p:spPr>
          <a:xfrm flipH="1">
            <a:off x="10465307" y="4325112"/>
            <a:ext cx="0" cy="1087120"/>
          </a:xfrm>
          <a:custGeom>
            <a:rect l="l" t="t" r="r" b="b"/>
            <a:pathLst>
              <a:path h="1087120">
                <a:moveTo>
                  <a:pt x="0" y="0"/>
                </a:moveTo>
                <a:lnTo>
                  <a:pt x="0" y="1086612"/>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object 36"/>
          <p:cNvSpPr/>
          <p:nvPr/>
        </p:nvSpPr>
        <p:spPr>
          <a:xfrm flipH="1">
            <a:off x="11926823" y="2063496"/>
            <a:ext cx="0" cy="3348354"/>
          </a:xfrm>
          <a:custGeom>
            <a:rect l="l" t="t" r="r" b="b"/>
            <a:pathLst>
              <a:path h="3348354">
                <a:moveTo>
                  <a:pt x="0" y="0"/>
                </a:moveTo>
                <a:lnTo>
                  <a:pt x="0" y="3348228"/>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object 37"/>
          <p:cNvSpPr/>
          <p:nvPr/>
        </p:nvSpPr>
        <p:spPr>
          <a:xfrm>
            <a:off x="7540752" y="2313432"/>
            <a:ext cx="4258310" cy="338455"/>
          </a:xfrm>
          <a:custGeom>
            <a:rect l="l" t="t" r="r" b="b"/>
            <a:pathLst>
              <a:path w="4258309" h="338455">
                <a:moveTo>
                  <a:pt x="0" y="338327"/>
                </a:moveTo>
                <a:lnTo>
                  <a:pt x="4258056" y="338327"/>
                </a:lnTo>
                <a:lnTo>
                  <a:pt x="4258056" y="0"/>
                </a:lnTo>
                <a:lnTo>
                  <a:pt x="0" y="0"/>
                </a:lnTo>
                <a:lnTo>
                  <a:pt x="0" y="338327"/>
                </a:lnTo>
                <a:close/>
              </a:path>
            </a:pathLst>
          </a:custGeom>
          <a:solidFill>
            <a:srgbClr val="7E5F0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object 38"/>
          <p:cNvSpPr/>
          <p:nvPr/>
        </p:nvSpPr>
        <p:spPr>
          <a:xfrm>
            <a:off x="7540752" y="4824984"/>
            <a:ext cx="2200910" cy="337185"/>
          </a:xfrm>
          <a:custGeom>
            <a:rect l="l" t="t" r="r" b="b"/>
            <a:pathLst>
              <a:path w="2200909" h="337185">
                <a:moveTo>
                  <a:pt x="2200655" y="0"/>
                </a:moveTo>
                <a:lnTo>
                  <a:pt x="0" y="0"/>
                </a:lnTo>
                <a:lnTo>
                  <a:pt x="0" y="336804"/>
                </a:lnTo>
                <a:lnTo>
                  <a:pt x="2200655" y="336804"/>
                </a:lnTo>
                <a:lnTo>
                  <a:pt x="2200655" y="0"/>
                </a:lnTo>
                <a:close/>
              </a:path>
            </a:pathLst>
          </a:custGeom>
          <a:solidFill>
            <a:srgbClr val="AEABAB"/>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object 39"/>
          <p:cNvSpPr/>
          <p:nvPr/>
        </p:nvSpPr>
        <p:spPr>
          <a:xfrm>
            <a:off x="7540752" y="3988308"/>
            <a:ext cx="3523615" cy="337185"/>
          </a:xfrm>
          <a:custGeom>
            <a:rect l="l" t="t" r="r" b="b"/>
            <a:pathLst>
              <a:path w="3523615" h="337185">
                <a:moveTo>
                  <a:pt x="3523487" y="0"/>
                </a:moveTo>
                <a:lnTo>
                  <a:pt x="0" y="0"/>
                </a:lnTo>
                <a:lnTo>
                  <a:pt x="0" y="336804"/>
                </a:lnTo>
                <a:lnTo>
                  <a:pt x="3523487" y="336804"/>
                </a:lnTo>
                <a:lnTo>
                  <a:pt x="3523487" y="0"/>
                </a:lnTo>
                <a:close/>
              </a:path>
            </a:pathLst>
          </a:custGeom>
          <a:solidFill>
            <a:srgbClr val="AEABAB"/>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object 40"/>
          <p:cNvSpPr/>
          <p:nvPr/>
        </p:nvSpPr>
        <p:spPr>
          <a:xfrm>
            <a:off x="7540752" y="3150108"/>
            <a:ext cx="4013200" cy="338455"/>
          </a:xfrm>
          <a:custGeom>
            <a:rect l="l" t="t" r="r" b="b"/>
            <a:pathLst>
              <a:path w="4013200" h="338454">
                <a:moveTo>
                  <a:pt x="4012691" y="0"/>
                </a:moveTo>
                <a:lnTo>
                  <a:pt x="0" y="0"/>
                </a:lnTo>
                <a:lnTo>
                  <a:pt x="0" y="338328"/>
                </a:lnTo>
                <a:lnTo>
                  <a:pt x="4012691" y="338328"/>
                </a:lnTo>
                <a:lnTo>
                  <a:pt x="4012691" y="0"/>
                </a:lnTo>
                <a:close/>
              </a:path>
            </a:pathLst>
          </a:custGeom>
          <a:solidFill>
            <a:srgbClr val="AEABAB"/>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object 41"/>
          <p:cNvSpPr/>
          <p:nvPr/>
        </p:nvSpPr>
        <p:spPr>
          <a:xfrm flipH="1">
            <a:off x="7540752" y="2063496"/>
            <a:ext cx="0" cy="3348354"/>
          </a:xfrm>
          <a:custGeom>
            <a:rect l="l" t="t" r="r" b="b"/>
            <a:pathLst>
              <a:path h="3348354">
                <a:moveTo>
                  <a:pt x="0" y="3348228"/>
                </a:moveTo>
                <a:lnTo>
                  <a:pt x="0"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object 42"/>
          <p:cNvSpPr txBox="1"/>
          <p:nvPr/>
        </p:nvSpPr>
        <p:spPr>
          <a:xfrm>
            <a:off x="9804272" y="4881118"/>
            <a:ext cx="300355"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200" b="1">
                <a:latin typeface="Calibri"/>
                <a:cs typeface="Calibri"/>
              </a:rPr>
              <a:t>30.1</a:t>
            </a:r>
            <a:endParaRPr sz="1200">
              <a:latin typeface="Calibri"/>
              <a:cs typeface="Calibri"/>
            </a:endParaRPr>
          </a:p>
        </p:txBody>
      </p:sp>
      <p:sp>
        <p:nvSpPr>
          <p:cNvPr id="43" name="object 43"/>
          <p:cNvSpPr txBox="1"/>
          <p:nvPr/>
        </p:nvSpPr>
        <p:spPr>
          <a:xfrm>
            <a:off x="11127740" y="4043934"/>
            <a:ext cx="300355"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200" b="1">
                <a:latin typeface="Calibri"/>
                <a:cs typeface="Calibri"/>
              </a:rPr>
              <a:t>48.2</a:t>
            </a:r>
            <a:endParaRPr sz="1200">
              <a:latin typeface="Calibri"/>
              <a:cs typeface="Calibri"/>
            </a:endParaRPr>
          </a:p>
        </p:txBody>
      </p:sp>
      <p:sp>
        <p:nvSpPr>
          <p:cNvPr id="44" name="object 44"/>
          <p:cNvSpPr txBox="1"/>
          <p:nvPr/>
        </p:nvSpPr>
        <p:spPr>
          <a:xfrm>
            <a:off x="11616690" y="3206877"/>
            <a:ext cx="377825"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200" b="1">
                <a:latin typeface="Calibri"/>
                <a:cs typeface="Calibri"/>
              </a:rPr>
              <a:t>54.88</a:t>
            </a:r>
            <a:endParaRPr sz="1200">
              <a:latin typeface="Calibri"/>
              <a:cs typeface="Calibri"/>
            </a:endParaRPr>
          </a:p>
        </p:txBody>
      </p:sp>
      <p:sp>
        <p:nvSpPr>
          <p:cNvPr id="45" name="object 45"/>
          <p:cNvSpPr txBox="1"/>
          <p:nvPr/>
        </p:nvSpPr>
        <p:spPr>
          <a:xfrm>
            <a:off x="7477125" y="5520055"/>
            <a:ext cx="128270"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spc="-5">
                <a:latin typeface="Calibri"/>
                <a:cs typeface="Calibri"/>
              </a:rPr>
              <a:t>0</a:t>
            </a:r>
            <a:endParaRPr sz="1600">
              <a:latin typeface="Calibri"/>
              <a:cs typeface="Calibri"/>
            </a:endParaRPr>
          </a:p>
        </p:txBody>
      </p:sp>
      <p:sp>
        <p:nvSpPr>
          <p:cNvPr id="46" name="object 46"/>
          <p:cNvSpPr txBox="1"/>
          <p:nvPr/>
        </p:nvSpPr>
        <p:spPr>
          <a:xfrm>
            <a:off x="8888094" y="5520055"/>
            <a:ext cx="233045"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a:latin typeface="Calibri"/>
                <a:cs typeface="Calibri"/>
              </a:rPr>
              <a:t>20</a:t>
            </a:r>
            <a:endParaRPr sz="1600">
              <a:latin typeface="Calibri"/>
              <a:cs typeface="Calibri"/>
            </a:endParaRPr>
          </a:p>
        </p:txBody>
      </p:sp>
      <p:sp>
        <p:nvSpPr>
          <p:cNvPr id="47" name="object 47"/>
          <p:cNvSpPr txBox="1"/>
          <p:nvPr/>
        </p:nvSpPr>
        <p:spPr>
          <a:xfrm>
            <a:off x="10350500" y="5520055"/>
            <a:ext cx="233679"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a:latin typeface="Calibri"/>
                <a:cs typeface="Calibri"/>
              </a:rPr>
              <a:t>40</a:t>
            </a:r>
            <a:endParaRPr sz="1600">
              <a:latin typeface="Calibri"/>
              <a:cs typeface="Calibri"/>
            </a:endParaRPr>
          </a:p>
        </p:txBody>
      </p:sp>
      <p:sp>
        <p:nvSpPr>
          <p:cNvPr id="48" name="object 48"/>
          <p:cNvSpPr txBox="1"/>
          <p:nvPr/>
        </p:nvSpPr>
        <p:spPr>
          <a:xfrm>
            <a:off x="11813285" y="5520055"/>
            <a:ext cx="233045"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a:latin typeface="Calibri"/>
                <a:cs typeface="Calibri"/>
              </a:rPr>
              <a:t>60</a:t>
            </a:r>
            <a:endParaRPr sz="1600">
              <a:latin typeface="Calibri"/>
              <a:cs typeface="Calibri"/>
            </a:endParaRPr>
          </a:p>
        </p:txBody>
      </p:sp>
      <p:sp>
        <p:nvSpPr>
          <p:cNvPr id="49" name="object 49"/>
          <p:cNvSpPr txBox="1"/>
          <p:nvPr/>
        </p:nvSpPr>
        <p:spPr>
          <a:xfrm>
            <a:off x="7322946" y="5139309"/>
            <a:ext cx="101600"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200" b="1">
                <a:solidFill>
                  <a:srgbClr val="FFFFFF"/>
                </a:solidFill>
                <a:latin typeface="Times New Roman"/>
                <a:cs typeface="Times New Roman"/>
              </a:rPr>
              <a:t>9</a:t>
            </a:r>
            <a:endParaRPr sz="1200">
              <a:latin typeface="Times New Roman"/>
              <a:cs typeface="Times New Roman"/>
            </a:endParaRPr>
          </a:p>
        </p:txBody>
      </p:sp>
      <p:sp>
        <p:nvSpPr>
          <p:cNvPr id="50" name="object 50"/>
          <p:cNvSpPr txBox="1"/>
          <p:nvPr/>
        </p:nvSpPr>
        <p:spPr>
          <a:xfrm>
            <a:off x="7322946" y="2102358"/>
            <a:ext cx="101600" cy="122047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410"/>
              </a:lnSpc>
              <a:spcBef>
                <a:spcPts val="100"/>
              </a:spcBef>
            </a:pPr>
            <a:r>
              <a:rPr sz="1200" b="1">
                <a:solidFill>
                  <a:srgbClr val="FFFFFF"/>
                </a:solidFill>
                <a:latin typeface="Times New Roman"/>
                <a:cs typeface="Times New Roman"/>
              </a:rPr>
              <a:t>2</a:t>
            </a:r>
            <a:endParaRPr sz="1200">
              <a:latin typeface="Times New Roman"/>
              <a:cs typeface="Times New Roman"/>
            </a:endParaRPr>
          </a:p>
          <a:p>
            <a:pPr marL="12700">
              <a:lnSpc>
                <a:spcPts val="1380"/>
              </a:lnSpc>
            </a:pPr>
            <a:r>
              <a:rPr sz="1200" b="1">
                <a:solidFill>
                  <a:srgbClr val="FFFFFF"/>
                </a:solidFill>
                <a:latin typeface="Times New Roman"/>
                <a:cs typeface="Times New Roman"/>
              </a:rPr>
              <a:t>0</a:t>
            </a:r>
            <a:endParaRPr sz="1200">
              <a:latin typeface="Times New Roman"/>
              <a:cs typeface="Times New Roman"/>
            </a:endParaRPr>
          </a:p>
          <a:p>
            <a:pPr marL="12700">
              <a:lnSpc>
                <a:spcPts val="1380"/>
              </a:lnSpc>
            </a:pPr>
            <a:r>
              <a:rPr sz="1200" b="1">
                <a:solidFill>
                  <a:srgbClr val="FFFFFF"/>
                </a:solidFill>
                <a:latin typeface="Times New Roman"/>
                <a:cs typeface="Times New Roman"/>
              </a:rPr>
              <a:t>2</a:t>
            </a:r>
            <a:endParaRPr sz="1200">
              <a:latin typeface="Times New Roman"/>
              <a:cs typeface="Times New Roman"/>
            </a:endParaRPr>
          </a:p>
          <a:p>
            <a:pPr marL="12700">
              <a:lnSpc>
                <a:spcPts val="1410"/>
              </a:lnSpc>
            </a:pPr>
            <a:r>
              <a:rPr sz="1200" b="1">
                <a:solidFill>
                  <a:srgbClr val="FFFFFF"/>
                </a:solidFill>
                <a:latin typeface="Times New Roman"/>
                <a:cs typeface="Times New Roman"/>
              </a:rPr>
              <a:t>2</a:t>
            </a:r>
            <a:endParaRPr sz="1200">
              <a:latin typeface="Times New Roman"/>
              <a:cs typeface="Times New Roman"/>
            </a:endParaRPr>
          </a:p>
          <a:p>
            <a:pPr marL="12700">
              <a:lnSpc>
                <a:spcPts val="1410"/>
              </a:lnSpc>
              <a:spcBef>
                <a:spcPts val="1010"/>
              </a:spcBef>
            </a:pPr>
            <a:r>
              <a:rPr sz="1200" b="1">
                <a:solidFill>
                  <a:srgbClr val="FFFFFF"/>
                </a:solidFill>
                <a:latin typeface="Times New Roman"/>
                <a:cs typeface="Times New Roman"/>
              </a:rPr>
              <a:t>2</a:t>
            </a:r>
            <a:endParaRPr sz="1200">
              <a:latin typeface="Times New Roman"/>
              <a:cs typeface="Times New Roman"/>
            </a:endParaRPr>
          </a:p>
          <a:p>
            <a:pPr marL="12700">
              <a:lnSpc>
                <a:spcPts val="1410"/>
              </a:lnSpc>
            </a:pPr>
            <a:r>
              <a:rPr sz="1200" b="1">
                <a:solidFill>
                  <a:srgbClr val="FFFFFF"/>
                </a:solidFill>
                <a:latin typeface="Times New Roman"/>
                <a:cs typeface="Times New Roman"/>
              </a:rPr>
              <a:t>0</a:t>
            </a:r>
            <a:endParaRPr sz="1200">
              <a:latin typeface="Times New Roman"/>
              <a:cs typeface="Times New Roman"/>
            </a:endParaRPr>
          </a:p>
        </p:txBody>
      </p:sp>
      <p:sp>
        <p:nvSpPr>
          <p:cNvPr id="51" name="object 51"/>
          <p:cNvSpPr/>
          <p:nvPr/>
        </p:nvSpPr>
        <p:spPr>
          <a:xfrm flipH="1">
            <a:off x="6755892" y="2302764"/>
            <a:ext cx="0" cy="2880360"/>
          </a:xfrm>
          <a:custGeom>
            <a:rect l="l" t="t" r="r" b="b"/>
            <a:pathLst>
              <a:path h="2880360">
                <a:moveTo>
                  <a:pt x="0" y="0"/>
                </a:moveTo>
                <a:lnTo>
                  <a:pt x="0" y="2880360"/>
                </a:lnTo>
              </a:path>
            </a:pathLst>
          </a:custGeom>
          <a:ln w="9525">
            <a:solidFill>
              <a:srgbClr val="A6A6A6"/>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2" name="object 52"/>
          <p:cNvSpPr/>
          <p:nvPr/>
        </p:nvSpPr>
        <p:spPr>
          <a:xfrm>
            <a:off x="6176771" y="2089404"/>
            <a:ext cx="1202690" cy="728980"/>
          </a:xfrm>
          <a:custGeom>
            <a:rect l="l" t="t" r="r" b="b"/>
            <a:pathLst>
              <a:path w="1202690" h="728980">
                <a:moveTo>
                  <a:pt x="601218" y="0"/>
                </a:moveTo>
                <a:lnTo>
                  <a:pt x="543307" y="1667"/>
                </a:lnTo>
                <a:lnTo>
                  <a:pt x="486955" y="6567"/>
                </a:lnTo>
                <a:lnTo>
                  <a:pt x="432415" y="14547"/>
                </a:lnTo>
                <a:lnTo>
                  <a:pt x="379938" y="25456"/>
                </a:lnTo>
                <a:lnTo>
                  <a:pt x="329775" y="39139"/>
                </a:lnTo>
                <a:lnTo>
                  <a:pt x="282179" y="55444"/>
                </a:lnTo>
                <a:lnTo>
                  <a:pt x="237401" y="74220"/>
                </a:lnTo>
                <a:lnTo>
                  <a:pt x="195693" y="95312"/>
                </a:lnTo>
                <a:lnTo>
                  <a:pt x="157307" y="118569"/>
                </a:lnTo>
                <a:lnTo>
                  <a:pt x="122494" y="143838"/>
                </a:lnTo>
                <a:lnTo>
                  <a:pt x="91506" y="170966"/>
                </a:lnTo>
                <a:lnTo>
                  <a:pt x="64594" y="199801"/>
                </a:lnTo>
                <a:lnTo>
                  <a:pt x="24009" y="261981"/>
                </a:lnTo>
                <a:lnTo>
                  <a:pt x="2751" y="329156"/>
                </a:lnTo>
                <a:lnTo>
                  <a:pt x="0" y="364236"/>
                </a:lnTo>
                <a:lnTo>
                  <a:pt x="2751" y="399315"/>
                </a:lnTo>
                <a:lnTo>
                  <a:pt x="24009" y="466490"/>
                </a:lnTo>
                <a:lnTo>
                  <a:pt x="64594" y="528670"/>
                </a:lnTo>
                <a:lnTo>
                  <a:pt x="91506" y="557505"/>
                </a:lnTo>
                <a:lnTo>
                  <a:pt x="122494" y="584633"/>
                </a:lnTo>
                <a:lnTo>
                  <a:pt x="157307" y="609902"/>
                </a:lnTo>
                <a:lnTo>
                  <a:pt x="195693" y="633159"/>
                </a:lnTo>
                <a:lnTo>
                  <a:pt x="237401" y="654251"/>
                </a:lnTo>
                <a:lnTo>
                  <a:pt x="282179" y="673027"/>
                </a:lnTo>
                <a:lnTo>
                  <a:pt x="329775" y="689332"/>
                </a:lnTo>
                <a:lnTo>
                  <a:pt x="379938" y="703015"/>
                </a:lnTo>
                <a:lnTo>
                  <a:pt x="432415" y="713924"/>
                </a:lnTo>
                <a:lnTo>
                  <a:pt x="486955" y="721904"/>
                </a:lnTo>
                <a:lnTo>
                  <a:pt x="543307" y="726804"/>
                </a:lnTo>
                <a:lnTo>
                  <a:pt x="601218" y="728472"/>
                </a:lnTo>
                <a:lnTo>
                  <a:pt x="659128" y="726804"/>
                </a:lnTo>
                <a:lnTo>
                  <a:pt x="715480" y="721904"/>
                </a:lnTo>
                <a:lnTo>
                  <a:pt x="770020" y="713924"/>
                </a:lnTo>
                <a:lnTo>
                  <a:pt x="822497" y="703015"/>
                </a:lnTo>
                <a:lnTo>
                  <a:pt x="872660" y="689332"/>
                </a:lnTo>
                <a:lnTo>
                  <a:pt x="920256" y="673027"/>
                </a:lnTo>
                <a:lnTo>
                  <a:pt x="965034" y="654251"/>
                </a:lnTo>
                <a:lnTo>
                  <a:pt x="1006742" y="633159"/>
                </a:lnTo>
                <a:lnTo>
                  <a:pt x="1045128" y="609902"/>
                </a:lnTo>
                <a:lnTo>
                  <a:pt x="1079941" y="584633"/>
                </a:lnTo>
                <a:lnTo>
                  <a:pt x="1110929" y="557505"/>
                </a:lnTo>
                <a:lnTo>
                  <a:pt x="1137841" y="528670"/>
                </a:lnTo>
                <a:lnTo>
                  <a:pt x="1178426" y="466490"/>
                </a:lnTo>
                <a:lnTo>
                  <a:pt x="1199684" y="399315"/>
                </a:lnTo>
                <a:lnTo>
                  <a:pt x="1202436" y="364236"/>
                </a:lnTo>
                <a:lnTo>
                  <a:pt x="1199684" y="329156"/>
                </a:lnTo>
                <a:lnTo>
                  <a:pt x="1178426" y="261981"/>
                </a:lnTo>
                <a:lnTo>
                  <a:pt x="1137841" y="199801"/>
                </a:lnTo>
                <a:lnTo>
                  <a:pt x="1110929" y="170966"/>
                </a:lnTo>
                <a:lnTo>
                  <a:pt x="1079941" y="143838"/>
                </a:lnTo>
                <a:lnTo>
                  <a:pt x="1045128" y="118569"/>
                </a:lnTo>
                <a:lnTo>
                  <a:pt x="1006742" y="95312"/>
                </a:lnTo>
                <a:lnTo>
                  <a:pt x="965034" y="74220"/>
                </a:lnTo>
                <a:lnTo>
                  <a:pt x="920256" y="55444"/>
                </a:lnTo>
                <a:lnTo>
                  <a:pt x="872660" y="39139"/>
                </a:lnTo>
                <a:lnTo>
                  <a:pt x="822497" y="25456"/>
                </a:lnTo>
                <a:lnTo>
                  <a:pt x="770020" y="14547"/>
                </a:lnTo>
                <a:lnTo>
                  <a:pt x="715480" y="6567"/>
                </a:lnTo>
                <a:lnTo>
                  <a:pt x="659128" y="1667"/>
                </a:lnTo>
                <a:lnTo>
                  <a:pt x="601218" y="0"/>
                </a:lnTo>
                <a:close/>
              </a:path>
            </a:pathLst>
          </a:custGeom>
          <a:solidFill>
            <a:srgbClr val="D0A81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3" name="object 53"/>
          <p:cNvSpPr txBox="1"/>
          <p:nvPr/>
        </p:nvSpPr>
        <p:spPr>
          <a:xfrm>
            <a:off x="6208521" y="2328164"/>
            <a:ext cx="1017269"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spc="-5">
                <a:latin typeface="Arial"/>
                <a:cs typeface="Arial"/>
              </a:rPr>
              <a:t>2022</a:t>
            </a:r>
            <a:r>
              <a:rPr sz="1600" b="1" spc="-10">
                <a:solidFill>
                  <a:srgbClr val="FF0000"/>
                </a:solidFill>
                <a:latin typeface="Arial"/>
                <a:cs typeface="Arial"/>
              </a:rPr>
              <a:t>(</a:t>
            </a:r>
            <a:r>
              <a:rPr sz="1600" b="1" spc="-5">
                <a:solidFill>
                  <a:srgbClr val="FF0000"/>
                </a:solidFill>
                <a:latin typeface="Arial"/>
                <a:cs typeface="Arial"/>
              </a:rPr>
              <a:t>1</a:t>
            </a:r>
            <a:r>
              <a:rPr sz="1600" b="1" spc="-10">
                <a:solidFill>
                  <a:srgbClr val="FF0000"/>
                </a:solidFill>
                <a:latin typeface="Arial"/>
                <a:cs typeface="Arial"/>
              </a:rPr>
              <a:t>-</a:t>
            </a:r>
            <a:r>
              <a:rPr sz="1600" b="1" spc="-5">
                <a:solidFill>
                  <a:srgbClr val="FF0000"/>
                </a:solidFill>
                <a:latin typeface="Arial"/>
                <a:cs typeface="Arial"/>
              </a:rPr>
              <a:t>10)</a:t>
            </a:r>
            <a:endParaRPr sz="1600">
              <a:latin typeface="Arial"/>
              <a:cs typeface="Arial"/>
            </a:endParaRPr>
          </a:p>
        </p:txBody>
      </p:sp>
      <p:sp>
        <p:nvSpPr>
          <p:cNvPr id="54" name="object 54"/>
          <p:cNvSpPr/>
          <p:nvPr/>
        </p:nvSpPr>
        <p:spPr>
          <a:xfrm>
            <a:off x="6304788" y="3049524"/>
            <a:ext cx="955675" cy="611505"/>
          </a:xfrm>
          <a:custGeom>
            <a:rect l="l" t="t" r="r" b="b"/>
            <a:pathLst>
              <a:path w="955675" h="611504">
                <a:moveTo>
                  <a:pt x="477773" y="0"/>
                </a:moveTo>
                <a:lnTo>
                  <a:pt x="422048" y="2055"/>
                </a:lnTo>
                <a:lnTo>
                  <a:pt x="368212" y="8068"/>
                </a:lnTo>
                <a:lnTo>
                  <a:pt x="316625" y="17811"/>
                </a:lnTo>
                <a:lnTo>
                  <a:pt x="267644" y="31053"/>
                </a:lnTo>
                <a:lnTo>
                  <a:pt x="221627" y="47565"/>
                </a:lnTo>
                <a:lnTo>
                  <a:pt x="178934" y="67120"/>
                </a:lnTo>
                <a:lnTo>
                  <a:pt x="139922" y="89487"/>
                </a:lnTo>
                <a:lnTo>
                  <a:pt x="104949" y="114437"/>
                </a:lnTo>
                <a:lnTo>
                  <a:pt x="74374" y="141742"/>
                </a:lnTo>
                <a:lnTo>
                  <a:pt x="48554" y="171172"/>
                </a:lnTo>
                <a:lnTo>
                  <a:pt x="12616" y="235491"/>
                </a:lnTo>
                <a:lnTo>
                  <a:pt x="0" y="305562"/>
                </a:lnTo>
                <a:lnTo>
                  <a:pt x="3213" y="341201"/>
                </a:lnTo>
                <a:lnTo>
                  <a:pt x="27849" y="408625"/>
                </a:lnTo>
                <a:lnTo>
                  <a:pt x="74374" y="469381"/>
                </a:lnTo>
                <a:lnTo>
                  <a:pt x="104949" y="496686"/>
                </a:lnTo>
                <a:lnTo>
                  <a:pt x="139922" y="521636"/>
                </a:lnTo>
                <a:lnTo>
                  <a:pt x="178934" y="544003"/>
                </a:lnTo>
                <a:lnTo>
                  <a:pt x="221627" y="563558"/>
                </a:lnTo>
                <a:lnTo>
                  <a:pt x="267644" y="580070"/>
                </a:lnTo>
                <a:lnTo>
                  <a:pt x="316625" y="593312"/>
                </a:lnTo>
                <a:lnTo>
                  <a:pt x="368212" y="603055"/>
                </a:lnTo>
                <a:lnTo>
                  <a:pt x="422048" y="609068"/>
                </a:lnTo>
                <a:lnTo>
                  <a:pt x="477773" y="611124"/>
                </a:lnTo>
                <a:lnTo>
                  <a:pt x="533499" y="609068"/>
                </a:lnTo>
                <a:lnTo>
                  <a:pt x="587335" y="603055"/>
                </a:lnTo>
                <a:lnTo>
                  <a:pt x="638922" y="593312"/>
                </a:lnTo>
                <a:lnTo>
                  <a:pt x="687903" y="580070"/>
                </a:lnTo>
                <a:lnTo>
                  <a:pt x="733920" y="563558"/>
                </a:lnTo>
                <a:lnTo>
                  <a:pt x="776613" y="544003"/>
                </a:lnTo>
                <a:lnTo>
                  <a:pt x="815625" y="521636"/>
                </a:lnTo>
                <a:lnTo>
                  <a:pt x="850598" y="496686"/>
                </a:lnTo>
                <a:lnTo>
                  <a:pt x="881173" y="469381"/>
                </a:lnTo>
                <a:lnTo>
                  <a:pt x="906993" y="439951"/>
                </a:lnTo>
                <a:lnTo>
                  <a:pt x="942931" y="375632"/>
                </a:lnTo>
                <a:lnTo>
                  <a:pt x="955547" y="305562"/>
                </a:lnTo>
                <a:lnTo>
                  <a:pt x="952334" y="269922"/>
                </a:lnTo>
                <a:lnTo>
                  <a:pt x="927698" y="202498"/>
                </a:lnTo>
                <a:lnTo>
                  <a:pt x="881173" y="141742"/>
                </a:lnTo>
                <a:lnTo>
                  <a:pt x="850598" y="114437"/>
                </a:lnTo>
                <a:lnTo>
                  <a:pt x="815625" y="89487"/>
                </a:lnTo>
                <a:lnTo>
                  <a:pt x="776613" y="67120"/>
                </a:lnTo>
                <a:lnTo>
                  <a:pt x="733920" y="47565"/>
                </a:lnTo>
                <a:lnTo>
                  <a:pt x="687903" y="31053"/>
                </a:lnTo>
                <a:lnTo>
                  <a:pt x="638922" y="17811"/>
                </a:lnTo>
                <a:lnTo>
                  <a:pt x="587335" y="8068"/>
                </a:lnTo>
                <a:lnTo>
                  <a:pt x="533499" y="2055"/>
                </a:lnTo>
                <a:lnTo>
                  <a:pt x="477773" y="0"/>
                </a:lnTo>
                <a:close/>
              </a:path>
            </a:pathLst>
          </a:custGeom>
          <a:solidFill>
            <a:srgbClr val="D0A81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5" name="object 55"/>
          <p:cNvSpPr/>
          <p:nvPr/>
        </p:nvSpPr>
        <p:spPr>
          <a:xfrm>
            <a:off x="6277355" y="3866388"/>
            <a:ext cx="957580" cy="611505"/>
          </a:xfrm>
          <a:custGeom>
            <a:rect l="l" t="t" r="r" b="b"/>
            <a:pathLst>
              <a:path w="957578" h="611504">
                <a:moveTo>
                  <a:pt x="478536" y="0"/>
                </a:moveTo>
                <a:lnTo>
                  <a:pt x="422728" y="2055"/>
                </a:lnTo>
                <a:lnTo>
                  <a:pt x="368812" y="8068"/>
                </a:lnTo>
                <a:lnTo>
                  <a:pt x="317145" y="17811"/>
                </a:lnTo>
                <a:lnTo>
                  <a:pt x="268088" y="31053"/>
                </a:lnTo>
                <a:lnTo>
                  <a:pt x="221999" y="47565"/>
                </a:lnTo>
                <a:lnTo>
                  <a:pt x="179236" y="67120"/>
                </a:lnTo>
                <a:lnTo>
                  <a:pt x="140160" y="89487"/>
                </a:lnTo>
                <a:lnTo>
                  <a:pt x="105129" y="114437"/>
                </a:lnTo>
                <a:lnTo>
                  <a:pt x="74502" y="141742"/>
                </a:lnTo>
                <a:lnTo>
                  <a:pt x="48639" y="171172"/>
                </a:lnTo>
                <a:lnTo>
                  <a:pt x="12638" y="235491"/>
                </a:lnTo>
                <a:lnTo>
                  <a:pt x="0" y="305561"/>
                </a:lnTo>
                <a:lnTo>
                  <a:pt x="3219" y="341201"/>
                </a:lnTo>
                <a:lnTo>
                  <a:pt x="27898" y="408625"/>
                </a:lnTo>
                <a:lnTo>
                  <a:pt x="74502" y="469381"/>
                </a:lnTo>
                <a:lnTo>
                  <a:pt x="105129" y="496686"/>
                </a:lnTo>
                <a:lnTo>
                  <a:pt x="140160" y="521636"/>
                </a:lnTo>
                <a:lnTo>
                  <a:pt x="179236" y="544003"/>
                </a:lnTo>
                <a:lnTo>
                  <a:pt x="221999" y="563558"/>
                </a:lnTo>
                <a:lnTo>
                  <a:pt x="268088" y="580070"/>
                </a:lnTo>
                <a:lnTo>
                  <a:pt x="317145" y="593312"/>
                </a:lnTo>
                <a:lnTo>
                  <a:pt x="368812" y="603055"/>
                </a:lnTo>
                <a:lnTo>
                  <a:pt x="422728" y="609068"/>
                </a:lnTo>
                <a:lnTo>
                  <a:pt x="478536" y="611123"/>
                </a:lnTo>
                <a:lnTo>
                  <a:pt x="534343" y="609068"/>
                </a:lnTo>
                <a:lnTo>
                  <a:pt x="588259" y="603055"/>
                </a:lnTo>
                <a:lnTo>
                  <a:pt x="639926" y="593312"/>
                </a:lnTo>
                <a:lnTo>
                  <a:pt x="688983" y="580070"/>
                </a:lnTo>
                <a:lnTo>
                  <a:pt x="735072" y="563558"/>
                </a:lnTo>
                <a:lnTo>
                  <a:pt x="777835" y="544003"/>
                </a:lnTo>
                <a:lnTo>
                  <a:pt x="816911" y="521636"/>
                </a:lnTo>
                <a:lnTo>
                  <a:pt x="851942" y="496686"/>
                </a:lnTo>
                <a:lnTo>
                  <a:pt x="882569" y="469381"/>
                </a:lnTo>
                <a:lnTo>
                  <a:pt x="908432" y="439951"/>
                </a:lnTo>
                <a:lnTo>
                  <a:pt x="944433" y="375632"/>
                </a:lnTo>
                <a:lnTo>
                  <a:pt x="957072" y="305561"/>
                </a:lnTo>
                <a:lnTo>
                  <a:pt x="953852" y="269922"/>
                </a:lnTo>
                <a:lnTo>
                  <a:pt x="929173" y="202498"/>
                </a:lnTo>
                <a:lnTo>
                  <a:pt x="882569" y="141742"/>
                </a:lnTo>
                <a:lnTo>
                  <a:pt x="851942" y="114437"/>
                </a:lnTo>
                <a:lnTo>
                  <a:pt x="816911" y="89487"/>
                </a:lnTo>
                <a:lnTo>
                  <a:pt x="777835" y="67120"/>
                </a:lnTo>
                <a:lnTo>
                  <a:pt x="735072" y="47565"/>
                </a:lnTo>
                <a:lnTo>
                  <a:pt x="688983" y="31053"/>
                </a:lnTo>
                <a:lnTo>
                  <a:pt x="639926" y="17811"/>
                </a:lnTo>
                <a:lnTo>
                  <a:pt x="588259" y="8068"/>
                </a:lnTo>
                <a:lnTo>
                  <a:pt x="534343" y="2055"/>
                </a:lnTo>
                <a:lnTo>
                  <a:pt x="478536" y="0"/>
                </a:lnTo>
                <a:close/>
              </a:path>
            </a:pathLst>
          </a:custGeom>
          <a:solidFill>
            <a:srgbClr val="D0A81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6" name="object 56"/>
          <p:cNvSpPr/>
          <p:nvPr/>
        </p:nvSpPr>
        <p:spPr>
          <a:xfrm>
            <a:off x="6277355" y="4826508"/>
            <a:ext cx="957580" cy="611505"/>
          </a:xfrm>
          <a:custGeom>
            <a:rect l="l" t="t" r="r" b="b"/>
            <a:pathLst>
              <a:path w="957578" h="611504">
                <a:moveTo>
                  <a:pt x="478536" y="0"/>
                </a:moveTo>
                <a:lnTo>
                  <a:pt x="422728" y="2055"/>
                </a:lnTo>
                <a:lnTo>
                  <a:pt x="368812" y="8068"/>
                </a:lnTo>
                <a:lnTo>
                  <a:pt x="317145" y="17811"/>
                </a:lnTo>
                <a:lnTo>
                  <a:pt x="268088" y="31053"/>
                </a:lnTo>
                <a:lnTo>
                  <a:pt x="221999" y="47565"/>
                </a:lnTo>
                <a:lnTo>
                  <a:pt x="179236" y="67120"/>
                </a:lnTo>
                <a:lnTo>
                  <a:pt x="140160" y="89487"/>
                </a:lnTo>
                <a:lnTo>
                  <a:pt x="105129" y="114437"/>
                </a:lnTo>
                <a:lnTo>
                  <a:pt x="74502" y="141742"/>
                </a:lnTo>
                <a:lnTo>
                  <a:pt x="48639" y="171172"/>
                </a:lnTo>
                <a:lnTo>
                  <a:pt x="12638" y="235491"/>
                </a:lnTo>
                <a:lnTo>
                  <a:pt x="0" y="305562"/>
                </a:lnTo>
                <a:lnTo>
                  <a:pt x="3219" y="341201"/>
                </a:lnTo>
                <a:lnTo>
                  <a:pt x="27898" y="408625"/>
                </a:lnTo>
                <a:lnTo>
                  <a:pt x="74502" y="469381"/>
                </a:lnTo>
                <a:lnTo>
                  <a:pt x="105129" y="496686"/>
                </a:lnTo>
                <a:lnTo>
                  <a:pt x="140160" y="521636"/>
                </a:lnTo>
                <a:lnTo>
                  <a:pt x="179236" y="544003"/>
                </a:lnTo>
                <a:lnTo>
                  <a:pt x="221999" y="563558"/>
                </a:lnTo>
                <a:lnTo>
                  <a:pt x="268088" y="580070"/>
                </a:lnTo>
                <a:lnTo>
                  <a:pt x="317145" y="593312"/>
                </a:lnTo>
                <a:lnTo>
                  <a:pt x="368812" y="603055"/>
                </a:lnTo>
                <a:lnTo>
                  <a:pt x="422728" y="609068"/>
                </a:lnTo>
                <a:lnTo>
                  <a:pt x="478536" y="611124"/>
                </a:lnTo>
                <a:lnTo>
                  <a:pt x="534343" y="609068"/>
                </a:lnTo>
                <a:lnTo>
                  <a:pt x="588259" y="603055"/>
                </a:lnTo>
                <a:lnTo>
                  <a:pt x="639926" y="593312"/>
                </a:lnTo>
                <a:lnTo>
                  <a:pt x="688983" y="580070"/>
                </a:lnTo>
                <a:lnTo>
                  <a:pt x="735072" y="563558"/>
                </a:lnTo>
                <a:lnTo>
                  <a:pt x="777835" y="544003"/>
                </a:lnTo>
                <a:lnTo>
                  <a:pt x="816911" y="521636"/>
                </a:lnTo>
                <a:lnTo>
                  <a:pt x="851942" y="496686"/>
                </a:lnTo>
                <a:lnTo>
                  <a:pt x="882569" y="469381"/>
                </a:lnTo>
                <a:lnTo>
                  <a:pt x="908432" y="439951"/>
                </a:lnTo>
                <a:lnTo>
                  <a:pt x="944433" y="375632"/>
                </a:lnTo>
                <a:lnTo>
                  <a:pt x="957072" y="305562"/>
                </a:lnTo>
                <a:lnTo>
                  <a:pt x="953852" y="269922"/>
                </a:lnTo>
                <a:lnTo>
                  <a:pt x="929173" y="202498"/>
                </a:lnTo>
                <a:lnTo>
                  <a:pt x="882569" y="141742"/>
                </a:lnTo>
                <a:lnTo>
                  <a:pt x="851942" y="114437"/>
                </a:lnTo>
                <a:lnTo>
                  <a:pt x="816911" y="89487"/>
                </a:lnTo>
                <a:lnTo>
                  <a:pt x="777835" y="67120"/>
                </a:lnTo>
                <a:lnTo>
                  <a:pt x="735072" y="47565"/>
                </a:lnTo>
                <a:lnTo>
                  <a:pt x="688983" y="31053"/>
                </a:lnTo>
                <a:lnTo>
                  <a:pt x="639926" y="17811"/>
                </a:lnTo>
                <a:lnTo>
                  <a:pt x="588259" y="8068"/>
                </a:lnTo>
                <a:lnTo>
                  <a:pt x="534343" y="2055"/>
                </a:lnTo>
                <a:lnTo>
                  <a:pt x="478536" y="0"/>
                </a:lnTo>
                <a:close/>
              </a:path>
            </a:pathLst>
          </a:custGeom>
          <a:solidFill>
            <a:srgbClr val="D0A81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aphicFrame>
        <p:nvGraphicFramePr>
          <p:cNvPr id="57" name="object 57"/>
          <p:cNvGraphicFramePr>
            <a:graphicFrameLocks noGrp="1"/>
          </p:cNvGraphicFramePr>
          <p:nvPr/>
        </p:nvGraphicFramePr>
        <p:xfrm>
          <a:off x="6498590" y="3275734"/>
          <a:ext cx="944880" cy="1904998"/>
        </p:xfrm>
        <a:graphic>
          <a:graphicData uri="http://schemas.openxmlformats.org/drawingml/2006/table">
            <a:tbl>
              <a:tblPr firstRow="1" bandRow="1">
                <a:tableStyleId>{2D5ABB26-0587-4C30-8999-92F81FD0307C}</a:tableStyleId>
              </a:tblPr>
              <a:tblGrid>
                <a:gridCol w="661670"/>
                <a:gridCol w="283210"/>
              </a:tblGrid>
              <a:tr h="222250">
                <a:tc>
                  <a:txBody>
                    <a:bodyPr vert="horz" wrap="square"/>
                    <a:lstStyle/>
                    <a:p>
                      <a:pPr marL="31750">
                        <a:lnSpc>
                          <a:spcPts val="1655"/>
                        </a:lnSpc>
                      </a:pPr>
                      <a:r>
                        <a:rPr sz="1600" b="1" spc="-5">
                          <a:latin typeface="Arial"/>
                          <a:cs typeface="Arial"/>
                        </a:rPr>
                        <a:t>2021</a:t>
                      </a:r>
                      <a:endParaRPr sz="1600">
                        <a:latin typeface="Arial"/>
                        <a:cs typeface="Arial"/>
                      </a:endParaRPr>
                    </a:p>
                  </a:txBody>
                  <a:tcPr marL="0" marR="0" marT="0" marB="0"/>
                </a:tc>
                <a:tc>
                  <a:txBody>
                    <a:bodyPr vert="horz" wrap="square"/>
                    <a:lstStyle/>
                    <a:p>
                      <a:pPr marR="23495" algn="r">
                        <a:lnSpc>
                          <a:spcPct val="100000"/>
                        </a:lnSpc>
                        <a:spcBef>
                          <a:spcPts val="210"/>
                        </a:spcBef>
                      </a:pPr>
                      <a:r>
                        <a:rPr sz="1200" b="1">
                          <a:solidFill>
                            <a:srgbClr val="FFFFFF"/>
                          </a:solidFill>
                          <a:latin typeface="Times New Roman"/>
                          <a:cs typeface="Times New Roman"/>
                        </a:rPr>
                        <a:t>2</a:t>
                      </a:r>
                      <a:endParaRPr sz="1200">
                        <a:latin typeface="Times New Roman"/>
                        <a:cs typeface="Times New Roman"/>
                      </a:endParaRPr>
                    </a:p>
                  </a:txBody>
                  <a:tcPr marL="0" marR="0" marT="26670" marB="0"/>
                </a:tc>
              </a:tr>
              <a:tr h="235585">
                <a:tc>
                  <a:txBody>
                    <a:bodyPr vert="horz" wrap="square"/>
                    <a:lstStyle/>
                    <a:p>
                      <a:pPr>
                        <a:lnSpc>
                          <a:spcPct val="100000"/>
                        </a:lnSpc>
                      </a:pPr>
                      <a:endParaRPr sz="1400">
                        <a:latin typeface="Times New Roman"/>
                        <a:cs typeface="Times New Roman"/>
                      </a:endParaRPr>
                    </a:p>
                  </a:txBody>
                  <a:tcPr marL="0" marR="0" marT="0" marB="0"/>
                </a:tc>
                <a:tc>
                  <a:txBody>
                    <a:bodyPr vert="horz" wrap="square"/>
                    <a:lstStyle/>
                    <a:p>
                      <a:pPr marR="23495" algn="r">
                        <a:lnSpc>
                          <a:spcPts val="1280"/>
                        </a:lnSpc>
                      </a:pPr>
                      <a:r>
                        <a:rPr sz="1200" b="1">
                          <a:solidFill>
                            <a:srgbClr val="FFFFFF"/>
                          </a:solidFill>
                          <a:latin typeface="Times New Roman"/>
                          <a:cs typeface="Times New Roman"/>
                        </a:rPr>
                        <a:t>1</a:t>
                      </a:r>
                      <a:endParaRPr sz="1200">
                        <a:latin typeface="Times New Roman"/>
                        <a:cs typeface="Times New Roman"/>
                      </a:endParaRPr>
                    </a:p>
                  </a:txBody>
                  <a:tcPr marL="0" marR="0" marT="0" marB="0"/>
                </a:tc>
              </a:tr>
              <a:tr h="297180">
                <a:tc>
                  <a:txBody>
                    <a:bodyPr vert="horz" wrap="square"/>
                    <a:lstStyle/>
                    <a:p>
                      <a:pPr>
                        <a:lnSpc>
                          <a:spcPct val="100000"/>
                        </a:lnSpc>
                      </a:pPr>
                      <a:endParaRPr sz="1700">
                        <a:latin typeface="Times New Roman"/>
                        <a:cs typeface="Times New Roman"/>
                      </a:endParaRPr>
                    </a:p>
                  </a:txBody>
                  <a:tcPr marL="0" marR="0" marT="0" marB="0"/>
                </a:tc>
                <a:tc>
                  <a:txBody>
                    <a:bodyPr vert="horz" wrap="square"/>
                    <a:lstStyle/>
                    <a:p>
                      <a:pPr marR="23495" algn="r">
                        <a:lnSpc>
                          <a:spcPct val="100000"/>
                        </a:lnSpc>
                        <a:spcBef>
                          <a:spcPts val="430"/>
                        </a:spcBef>
                      </a:pPr>
                      <a:r>
                        <a:rPr sz="1200" b="1">
                          <a:solidFill>
                            <a:srgbClr val="FFFFFF"/>
                          </a:solidFill>
                          <a:latin typeface="Times New Roman"/>
                          <a:cs typeface="Times New Roman"/>
                        </a:rPr>
                        <a:t>2</a:t>
                      </a:r>
                      <a:endParaRPr sz="1200">
                        <a:latin typeface="Times New Roman"/>
                        <a:cs typeface="Times New Roman"/>
                      </a:endParaRPr>
                    </a:p>
                  </a:txBody>
                  <a:tcPr marL="0" marR="0" marT="54610" marB="0"/>
                </a:tc>
              </a:tr>
              <a:tr h="295910">
                <a:tc>
                  <a:txBody>
                    <a:bodyPr vert="horz" wrap="square"/>
                    <a:lstStyle/>
                    <a:p>
                      <a:pPr marL="35560">
                        <a:lnSpc>
                          <a:spcPct val="100000"/>
                        </a:lnSpc>
                        <a:spcBef>
                          <a:spcPts val="300"/>
                        </a:spcBef>
                      </a:pPr>
                      <a:r>
                        <a:rPr sz="1600" b="1" spc="-5">
                          <a:latin typeface="Arial"/>
                          <a:cs typeface="Arial"/>
                        </a:rPr>
                        <a:t>2020</a:t>
                      </a:r>
                      <a:endParaRPr sz="1600">
                        <a:latin typeface="Arial"/>
                        <a:cs typeface="Arial"/>
                      </a:endParaRPr>
                    </a:p>
                  </a:txBody>
                  <a:tcPr marL="0" marR="0" marT="38100" marB="0"/>
                </a:tc>
                <a:tc>
                  <a:txBody>
                    <a:bodyPr vert="horz" wrap="square"/>
                    <a:lstStyle/>
                    <a:p>
                      <a:pPr marL="175260">
                        <a:lnSpc>
                          <a:spcPts val="880"/>
                        </a:lnSpc>
                      </a:pPr>
                      <a:r>
                        <a:rPr sz="1200" b="1">
                          <a:solidFill>
                            <a:srgbClr val="FFFFFF"/>
                          </a:solidFill>
                          <a:latin typeface="Times New Roman"/>
                          <a:cs typeface="Times New Roman"/>
                        </a:rPr>
                        <a:t>0</a:t>
                      </a:r>
                      <a:endParaRPr sz="1200">
                        <a:latin typeface="Times New Roman"/>
                        <a:cs typeface="Times New Roman"/>
                      </a:endParaRPr>
                    </a:p>
                    <a:p>
                      <a:pPr marL="175260">
                        <a:lnSpc>
                          <a:spcPts val="1355"/>
                        </a:lnSpc>
                      </a:pPr>
                      <a:r>
                        <a:rPr sz="1200" b="1">
                          <a:solidFill>
                            <a:srgbClr val="FFFFFF"/>
                          </a:solidFill>
                          <a:latin typeface="Times New Roman"/>
                          <a:cs typeface="Times New Roman"/>
                        </a:rPr>
                        <a:t>2</a:t>
                      </a:r>
                      <a:endParaRPr sz="1200">
                        <a:latin typeface="Times New Roman"/>
                        <a:cs typeface="Times New Roman"/>
                      </a:endParaRPr>
                    </a:p>
                  </a:txBody>
                  <a:tcPr marL="0" marR="0" marT="0" marB="0"/>
                </a:tc>
              </a:tr>
              <a:tr h="243204">
                <a:tc>
                  <a:txBody>
                    <a:bodyPr vert="horz" wrap="square"/>
                    <a:lstStyle/>
                    <a:p>
                      <a:pPr>
                        <a:lnSpc>
                          <a:spcPct val="100000"/>
                        </a:lnSpc>
                      </a:pPr>
                      <a:endParaRPr sz="1400">
                        <a:latin typeface="Times New Roman"/>
                        <a:cs typeface="Times New Roman"/>
                      </a:endParaRPr>
                    </a:p>
                  </a:txBody>
                  <a:tcPr marL="0" marR="0" marT="0" marB="0"/>
                </a:tc>
                <a:tc>
                  <a:txBody>
                    <a:bodyPr vert="horz" wrap="square"/>
                    <a:lstStyle/>
                    <a:p>
                      <a:pPr marR="23495" algn="r">
                        <a:lnSpc>
                          <a:spcPts val="1335"/>
                        </a:lnSpc>
                      </a:pPr>
                      <a:r>
                        <a:rPr sz="1200" b="1">
                          <a:solidFill>
                            <a:srgbClr val="FFFFFF"/>
                          </a:solidFill>
                          <a:latin typeface="Times New Roman"/>
                          <a:cs typeface="Times New Roman"/>
                        </a:rPr>
                        <a:t>0</a:t>
                      </a:r>
                      <a:endParaRPr sz="1200">
                        <a:latin typeface="Times New Roman"/>
                        <a:cs typeface="Times New Roman"/>
                      </a:endParaRPr>
                    </a:p>
                  </a:txBody>
                  <a:tcPr marL="0" marR="0" marT="0" marB="0"/>
                </a:tc>
              </a:tr>
              <a:tr h="243204">
                <a:tc>
                  <a:txBody>
                    <a:bodyPr vert="horz" wrap="square"/>
                    <a:lstStyle/>
                    <a:p>
                      <a:pPr>
                        <a:lnSpc>
                          <a:spcPct val="100000"/>
                        </a:lnSpc>
                      </a:pPr>
                      <a:endParaRPr sz="1400">
                        <a:latin typeface="Times New Roman"/>
                        <a:cs typeface="Times New Roman"/>
                      </a:endParaRPr>
                    </a:p>
                  </a:txBody>
                  <a:tcPr marL="0" marR="0" marT="0" marB="0"/>
                </a:tc>
                <a:tc>
                  <a:txBody>
                    <a:bodyPr vert="horz" wrap="square"/>
                    <a:lstStyle/>
                    <a:p>
                      <a:pPr marR="23495" algn="r">
                        <a:lnSpc>
                          <a:spcPts val="1385"/>
                        </a:lnSpc>
                        <a:spcBef>
                          <a:spcPts val="430"/>
                        </a:spcBef>
                      </a:pPr>
                      <a:r>
                        <a:rPr sz="1200" b="1">
                          <a:solidFill>
                            <a:srgbClr val="FFFFFF"/>
                          </a:solidFill>
                          <a:latin typeface="Times New Roman"/>
                          <a:cs typeface="Times New Roman"/>
                        </a:rPr>
                        <a:t>2</a:t>
                      </a:r>
                      <a:endParaRPr sz="1200">
                        <a:latin typeface="Times New Roman"/>
                        <a:cs typeface="Times New Roman"/>
                      </a:endParaRPr>
                    </a:p>
                  </a:txBody>
                  <a:tcPr marL="0" marR="0" marT="54610" marB="0"/>
                </a:tc>
              </a:tr>
              <a:tr h="367665">
                <a:tc>
                  <a:txBody>
                    <a:bodyPr vert="horz" wrap="square"/>
                    <a:lstStyle/>
                    <a:p>
                      <a:pPr marL="31750">
                        <a:lnSpc>
                          <a:spcPts val="1185"/>
                        </a:lnSpc>
                        <a:spcBef>
                          <a:spcPts val="1610"/>
                        </a:spcBef>
                      </a:pPr>
                      <a:r>
                        <a:rPr sz="1600" b="1" spc="-5">
                          <a:latin typeface="Arial"/>
                          <a:cs typeface="Arial"/>
                        </a:rPr>
                        <a:t>2019</a:t>
                      </a:r>
                      <a:endParaRPr sz="1600">
                        <a:latin typeface="Arial"/>
                        <a:cs typeface="Arial"/>
                      </a:endParaRPr>
                    </a:p>
                  </a:txBody>
                  <a:tcPr marL="0" marR="0" marT="204470" marB="0"/>
                </a:tc>
                <a:tc>
                  <a:txBody>
                    <a:bodyPr vert="horz" wrap="square"/>
                    <a:lstStyle/>
                    <a:p>
                      <a:pPr marL="175260">
                        <a:lnSpc>
                          <a:spcPts val="1305"/>
                        </a:lnSpc>
                      </a:pPr>
                      <a:r>
                        <a:rPr sz="1200" b="1">
                          <a:solidFill>
                            <a:srgbClr val="FFFFFF"/>
                          </a:solidFill>
                          <a:latin typeface="Times New Roman"/>
                          <a:cs typeface="Times New Roman"/>
                        </a:rPr>
                        <a:t>0</a:t>
                      </a:r>
                      <a:endParaRPr sz="1200">
                        <a:latin typeface="Times New Roman"/>
                        <a:cs typeface="Times New Roman"/>
                      </a:endParaRPr>
                    </a:p>
                    <a:p>
                      <a:pPr marL="175260">
                        <a:lnSpc>
                          <a:spcPts val="1410"/>
                        </a:lnSpc>
                      </a:pPr>
                      <a:r>
                        <a:rPr sz="1200" b="1">
                          <a:solidFill>
                            <a:srgbClr val="FFFFFF"/>
                          </a:solidFill>
                          <a:latin typeface="Times New Roman"/>
                          <a:cs typeface="Times New Roman"/>
                        </a:rPr>
                        <a:t>1</a:t>
                      </a:r>
                      <a:endParaRPr sz="1200">
                        <a:latin typeface="Times New Roman"/>
                        <a:cs typeface="Times New Roman"/>
                      </a:endParaRPr>
                    </a:p>
                  </a:txBody>
                  <a:tcPr marL="0" marR="0" marT="0" marB="0"/>
                </a:tc>
              </a:tr>
            </a:tbl>
          </a:graphicData>
        </a:graphic>
      </p:graphicFrame>
      <p:sp>
        <p:nvSpPr>
          <p:cNvPr id="58" name="object 58"/>
          <p:cNvSpPr txBox="1"/>
          <p:nvPr/>
        </p:nvSpPr>
        <p:spPr>
          <a:xfrm>
            <a:off x="11805919" y="2294382"/>
            <a:ext cx="946785" cy="29972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800" b="1">
                <a:solidFill>
                  <a:srgbClr val="FF0000"/>
                </a:solidFill>
                <a:latin typeface="Times New Roman"/>
                <a:cs typeface="Times New Roman"/>
              </a:rPr>
              <a:t>58.24GW</a:t>
            </a:r>
            <a:endParaRPr sz="1800">
              <a:latin typeface="Times New Roman"/>
              <a:cs typeface="Times New Roman"/>
            </a:endParaRPr>
          </a:p>
        </p:txBody>
      </p:sp>
      <p:sp>
        <p:nvSpPr>
          <p:cNvPr id="59" name="object 59"/>
          <p:cNvSpPr txBox="1"/>
          <p:nvPr/>
        </p:nvSpPr>
        <p:spPr>
          <a:xfrm>
            <a:off x="7075169" y="1292733"/>
            <a:ext cx="5071110" cy="330835"/>
          </a:xfrm>
          <a:prstGeom prst="rect">
            <a:avLst/>
          </a:prstGeom>
        </p:spPr>
        <p:txBody>
          <a:bodyPr vert="horz" wrap="square" lIns="0" tIns="1333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2000" b="1">
                <a:latin typeface="微软雅黑"/>
                <a:cs typeface="微软雅黑"/>
              </a:rPr>
              <a:t>2022年1-10月我国新增装机同比增长</a:t>
            </a:r>
            <a:r>
              <a:rPr sz="2000" b="1">
                <a:solidFill>
                  <a:srgbClr val="FF0000"/>
                </a:solidFill>
                <a:latin typeface="微软雅黑"/>
                <a:cs typeface="微软雅黑"/>
              </a:rPr>
              <a:t>98.7%</a:t>
            </a:r>
            <a:endParaRPr sz="2000">
              <a:latin typeface="微软雅黑"/>
              <a:cs typeface="微软雅黑"/>
            </a:endParaRPr>
          </a:p>
        </p:txBody>
      </p:sp>
      <p:sp>
        <p:nvSpPr>
          <p:cNvPr id="60" name="object 60"/>
          <p:cNvSpPr txBox="1"/>
          <p:nvPr/>
        </p:nvSpPr>
        <p:spPr>
          <a:xfrm>
            <a:off x="11216767" y="5994603"/>
            <a:ext cx="1115695" cy="30035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800" spc="-5">
                <a:latin typeface="微软雅黑"/>
                <a:cs typeface="微软雅黑"/>
              </a:rPr>
              <a:t>单位：</a:t>
            </a:r>
            <a:r>
              <a:rPr sz="1800">
                <a:latin typeface="微软雅黑"/>
                <a:cs typeface="微软雅黑"/>
              </a:rPr>
              <a:t>GW</a:t>
            </a:r>
            <a:endParaRPr sz="1800">
              <a:latin typeface="微软雅黑"/>
              <a:cs typeface="微软雅黑"/>
            </a:endParaRPr>
          </a:p>
        </p:txBody>
      </p:sp>
      <p:sp>
        <p:nvSpPr>
          <p:cNvPr id="61" name="object 61"/>
          <p:cNvSpPr txBox="1"/>
          <p:nvPr/>
        </p:nvSpPr>
        <p:spPr>
          <a:xfrm>
            <a:off x="315569" y="6738010"/>
            <a:ext cx="2082800" cy="29972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800">
                <a:latin typeface="微软雅黑"/>
                <a:cs typeface="微软雅黑"/>
              </a:rPr>
              <a:t>数据来源：网络信息</a:t>
            </a:r>
            <a:endParaRPr sz="1800">
              <a:latin typeface="微软雅黑"/>
              <a:cs typeface="微软雅黑"/>
            </a:endParaRPr>
          </a:p>
        </p:txBody>
      </p:sp>
      <p:sp>
        <p:nvSpPr>
          <p:cNvPr id="62" name="object 62"/>
          <p:cNvSpPr txBox="1"/>
          <p:nvPr/>
        </p:nvSpPr>
        <p:spPr>
          <a:xfrm>
            <a:off x="1306449" y="54436"/>
            <a:ext cx="7552055" cy="45212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4200" b="1" spc="-15" baseline="-26785" smtClean="0">
                <a:latin typeface="微软雅黑"/>
                <a:cs typeface="微软雅黑"/>
              </a:rPr>
              <a:t>光伏应用市场迅</a:t>
            </a:r>
            <a:r>
              <a:rPr sz="4200" b="1" spc="-1732" baseline="-26785" smtClean="0">
                <a:latin typeface="微软雅黑"/>
                <a:cs typeface="微软雅黑"/>
              </a:rPr>
              <a:t>猛</a:t>
            </a:r>
            <a:r>
              <a:rPr sz="1100" smtClean="0">
                <a:solidFill>
                  <a:srgbClr val="FF0000"/>
                </a:solidFill>
                <a:latin typeface="微软雅黑"/>
                <a:cs typeface="微软雅黑"/>
              </a:rPr>
              <a:t>更</a:t>
            </a:r>
            <a:r>
              <a:rPr sz="1100" spc="-1060" smtClean="0">
                <a:solidFill>
                  <a:srgbClr val="FF0000"/>
                </a:solidFill>
                <a:latin typeface="微软雅黑"/>
                <a:cs typeface="微软雅黑"/>
              </a:rPr>
              <a:t>多</a:t>
            </a:r>
            <a:r>
              <a:rPr sz="4200" b="1" spc="-2625" baseline="-26785" smtClean="0">
                <a:latin typeface="微软雅黑"/>
                <a:cs typeface="微软雅黑"/>
              </a:rPr>
              <a:t>发</a:t>
            </a:r>
            <a:r>
              <a:rPr sz="1100" smtClean="0">
                <a:solidFill>
                  <a:srgbClr val="FF0000"/>
                </a:solidFill>
                <a:latin typeface="微软雅黑"/>
                <a:cs typeface="微软雅黑"/>
              </a:rPr>
              <a:t>细</a:t>
            </a:r>
            <a:r>
              <a:rPr sz="1100" spc="-465" smtClean="0">
                <a:solidFill>
                  <a:srgbClr val="FF0000"/>
                </a:solidFill>
                <a:latin typeface="微软雅黑"/>
                <a:cs typeface="微软雅黑"/>
              </a:rPr>
              <a:t>分</a:t>
            </a:r>
            <a:r>
              <a:rPr sz="4200" b="1" spc="-3517" baseline="-26785" smtClean="0">
                <a:latin typeface="微软雅黑"/>
                <a:cs typeface="微软雅黑"/>
              </a:rPr>
              <a:t>展</a:t>
            </a:r>
            <a:r>
              <a:rPr sz="1100" smtClean="0">
                <a:solidFill>
                  <a:srgbClr val="FF0000"/>
                </a:solidFill>
                <a:latin typeface="微软雅黑"/>
                <a:cs typeface="微软雅黑"/>
              </a:rPr>
              <a:t>领域</a:t>
            </a:r>
            <a:endParaRPr sz="1100">
              <a:latin typeface="微软雅黑"/>
              <a:cs typeface="微软雅黑"/>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2416408" y="6693205"/>
            <a:ext cx="124460" cy="23939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400" b="1">
                <a:solidFill>
                  <a:srgbClr val="888888"/>
                </a:solidFill>
                <a:latin typeface="等线"/>
                <a:cs typeface="等线"/>
              </a:rPr>
              <a:t>5</a:t>
            </a:r>
            <a:endParaRPr sz="1400">
              <a:latin typeface="等线"/>
              <a:cs typeface="等线"/>
            </a:endParaRPr>
          </a:p>
        </p:txBody>
      </p:sp>
      <p:sp>
        <p:nvSpPr>
          <p:cNvPr id="3" name="object 3"/>
          <p:cNvSpPr txBox="1"/>
          <p:nvPr/>
        </p:nvSpPr>
        <p:spPr>
          <a:xfrm>
            <a:off x="952906" y="971804"/>
            <a:ext cx="4600575" cy="29972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800" b="1" spc="-5">
                <a:latin typeface="微软雅黑"/>
                <a:cs typeface="微软雅黑"/>
              </a:rPr>
              <a:t>2021-2022</a:t>
            </a:r>
            <a:r>
              <a:rPr sz="1800" b="1">
                <a:latin typeface="微软雅黑"/>
                <a:cs typeface="微软雅黑"/>
              </a:rPr>
              <a:t>年我国光伏装机量月度对比</a:t>
            </a:r>
            <a:r>
              <a:rPr sz="1800" b="1" spc="-5">
                <a:latin typeface="微软雅黑"/>
                <a:cs typeface="微软雅黑"/>
              </a:rPr>
              <a:t>(GW)</a:t>
            </a:r>
            <a:endParaRPr sz="1800">
              <a:latin typeface="微软雅黑"/>
              <a:cs typeface="微软雅黑"/>
            </a:endParaRPr>
          </a:p>
        </p:txBody>
      </p:sp>
      <p:sp>
        <p:nvSpPr>
          <p:cNvPr id="4" name="object 4"/>
          <p:cNvSpPr/>
          <p:nvPr/>
        </p:nvSpPr>
        <p:spPr>
          <a:xfrm>
            <a:off x="211836" y="6277356"/>
            <a:ext cx="6288024" cy="798588"/>
          </a:xfrm>
          <a:prstGeom prst="rect">
            <a:avLst/>
          </a:prstGeom>
          <a:blipFill>
            <a:blip r:embed="rId2">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object 5"/>
          <p:cNvSpPr/>
          <p:nvPr/>
        </p:nvSpPr>
        <p:spPr>
          <a:xfrm>
            <a:off x="237743" y="6303264"/>
            <a:ext cx="6186170" cy="696595"/>
          </a:xfrm>
          <a:custGeom>
            <a:rect l="l" t="t" r="r" b="b"/>
            <a:pathLst>
              <a:path w="6186170" h="696595">
                <a:moveTo>
                  <a:pt x="0" y="696467"/>
                </a:moveTo>
                <a:lnTo>
                  <a:pt x="6185915" y="696467"/>
                </a:lnTo>
                <a:lnTo>
                  <a:pt x="6185915" y="0"/>
                </a:lnTo>
                <a:lnTo>
                  <a:pt x="0" y="0"/>
                </a:lnTo>
                <a:lnTo>
                  <a:pt x="0" y="696467"/>
                </a:lnTo>
                <a:close/>
              </a:path>
            </a:pathLst>
          </a:custGeom>
          <a:solidFill>
            <a:srgbClr val="F1F1F1"/>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object 6"/>
          <p:cNvSpPr txBox="1"/>
          <p:nvPr/>
        </p:nvSpPr>
        <p:spPr>
          <a:xfrm>
            <a:off x="398475" y="6537756"/>
            <a:ext cx="6076950" cy="283845"/>
          </a:xfrm>
          <a:prstGeom prst="rect">
            <a:avLst/>
          </a:prstGeom>
        </p:spPr>
        <p:txBody>
          <a:bodyPr vert="horz" wrap="square" lIns="0" tIns="1143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0"/>
              </a:spcBef>
            </a:pPr>
            <a:r>
              <a:rPr sz="1700" b="1" spc="-10">
                <a:latin typeface="微软雅黑"/>
                <a:cs typeface="微软雅黑"/>
              </a:rPr>
              <a:t>截至</a:t>
            </a:r>
            <a:r>
              <a:rPr sz="1700" b="1" spc="-5">
                <a:latin typeface="微软雅黑"/>
                <a:cs typeface="微软雅黑"/>
              </a:rPr>
              <a:t>8</a:t>
            </a:r>
            <a:r>
              <a:rPr sz="1700" b="1" spc="-10">
                <a:latin typeface="微软雅黑"/>
                <a:cs typeface="微软雅黑"/>
              </a:rPr>
              <a:t>月底，我国</a:t>
            </a:r>
            <a:r>
              <a:rPr sz="1700" b="1" spc="-25">
                <a:latin typeface="微软雅黑"/>
                <a:cs typeface="微软雅黑"/>
              </a:rPr>
              <a:t>光</a:t>
            </a:r>
            <a:r>
              <a:rPr sz="1700" b="1" spc="-10">
                <a:latin typeface="微软雅黑"/>
                <a:cs typeface="微软雅黑"/>
              </a:rPr>
              <a:t>伏累</a:t>
            </a:r>
            <a:r>
              <a:rPr sz="1700" b="1" spc="-25">
                <a:latin typeface="微软雅黑"/>
                <a:cs typeface="微软雅黑"/>
              </a:rPr>
              <a:t>计</a:t>
            </a:r>
            <a:r>
              <a:rPr sz="1700" b="1" spc="-10">
                <a:latin typeface="微软雅黑"/>
                <a:cs typeface="微软雅黑"/>
              </a:rPr>
              <a:t>装机</a:t>
            </a:r>
            <a:r>
              <a:rPr sz="1700" b="1" spc="-15">
                <a:solidFill>
                  <a:srgbClr val="FF0000"/>
                </a:solidFill>
                <a:latin typeface="微软雅黑"/>
                <a:cs typeface="微软雅黑"/>
              </a:rPr>
              <a:t>349.9</a:t>
            </a:r>
            <a:r>
              <a:rPr sz="1700" b="1" spc="-15">
                <a:latin typeface="微软雅黑"/>
                <a:cs typeface="微软雅黑"/>
              </a:rPr>
              <a:t>GW，</a:t>
            </a:r>
            <a:r>
              <a:rPr sz="1700" b="1" spc="-10">
                <a:latin typeface="微软雅黑"/>
                <a:cs typeface="微软雅黑"/>
              </a:rPr>
              <a:t>仅次于火</a:t>
            </a:r>
            <a:r>
              <a:rPr sz="1700" b="1" spc="-25">
                <a:latin typeface="微软雅黑"/>
                <a:cs typeface="微软雅黑"/>
              </a:rPr>
              <a:t>电</a:t>
            </a:r>
            <a:r>
              <a:rPr sz="1700" b="1" spc="-10">
                <a:latin typeface="微软雅黑"/>
                <a:cs typeface="微软雅黑"/>
              </a:rPr>
              <a:t>、</a:t>
            </a:r>
            <a:r>
              <a:rPr sz="1700" b="1" spc="-20">
                <a:latin typeface="微软雅黑"/>
                <a:cs typeface="微软雅黑"/>
              </a:rPr>
              <a:t>水</a:t>
            </a:r>
            <a:r>
              <a:rPr sz="1700" b="1" spc="-10">
                <a:latin typeface="微软雅黑"/>
                <a:cs typeface="微软雅黑"/>
              </a:rPr>
              <a:t>电。</a:t>
            </a:r>
            <a:endParaRPr sz="1700">
              <a:latin typeface="微软雅黑"/>
              <a:cs typeface="微软雅黑"/>
            </a:endParaRPr>
          </a:p>
        </p:txBody>
      </p:sp>
      <p:sp>
        <p:nvSpPr>
          <p:cNvPr id="7" name="object 7"/>
          <p:cNvSpPr/>
          <p:nvPr/>
        </p:nvSpPr>
        <p:spPr>
          <a:xfrm>
            <a:off x="615480" y="6036526"/>
            <a:ext cx="269875" cy="99060"/>
          </a:xfrm>
          <a:custGeom>
            <a:rect l="l" t="t" r="r" b="b"/>
            <a:pathLst>
              <a:path w="269875" h="99060">
                <a:moveTo>
                  <a:pt x="127635" y="0"/>
                </a:moveTo>
                <a:lnTo>
                  <a:pt x="76268" y="14261"/>
                </a:lnTo>
                <a:lnTo>
                  <a:pt x="35885" y="33280"/>
                </a:lnTo>
                <a:lnTo>
                  <a:pt x="9468" y="54156"/>
                </a:lnTo>
                <a:lnTo>
                  <a:pt x="0" y="73990"/>
                </a:lnTo>
                <a:lnTo>
                  <a:pt x="63" y="93129"/>
                </a:lnTo>
                <a:lnTo>
                  <a:pt x="7289" y="99009"/>
                </a:lnTo>
                <a:lnTo>
                  <a:pt x="16217" y="99059"/>
                </a:lnTo>
                <a:lnTo>
                  <a:pt x="267474" y="99059"/>
                </a:lnTo>
                <a:lnTo>
                  <a:pt x="269607" y="87492"/>
                </a:lnTo>
                <a:lnTo>
                  <a:pt x="269193" y="75890"/>
                </a:lnTo>
                <a:lnTo>
                  <a:pt x="250153" y="42638"/>
                </a:lnTo>
                <a:lnTo>
                  <a:pt x="207251" y="19811"/>
                </a:lnTo>
                <a:lnTo>
                  <a:pt x="168105" y="8158"/>
                </a:lnTo>
                <a:lnTo>
                  <a:pt x="127635" y="0"/>
                </a:lnTo>
                <a:close/>
              </a:path>
            </a:pathLst>
          </a:custGeom>
          <a:solidFill>
            <a:srgbClr val="00D3BA"/>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object 8"/>
          <p:cNvSpPr/>
          <p:nvPr/>
        </p:nvSpPr>
        <p:spPr>
          <a:xfrm>
            <a:off x="743496" y="6030429"/>
            <a:ext cx="265430" cy="104139"/>
          </a:xfrm>
          <a:custGeom>
            <a:rect l="l" t="t" r="r" b="b"/>
            <a:pathLst>
              <a:path w="265430" h="104138">
                <a:moveTo>
                  <a:pt x="68732" y="0"/>
                </a:moveTo>
                <a:lnTo>
                  <a:pt x="51390" y="442"/>
                </a:lnTo>
                <a:lnTo>
                  <a:pt x="34123" y="1693"/>
                </a:lnTo>
                <a:lnTo>
                  <a:pt x="16977" y="3752"/>
                </a:lnTo>
                <a:lnTo>
                  <a:pt x="0" y="6616"/>
                </a:lnTo>
                <a:lnTo>
                  <a:pt x="20325" y="10196"/>
                </a:lnTo>
                <a:lnTo>
                  <a:pt x="40370" y="14643"/>
                </a:lnTo>
                <a:lnTo>
                  <a:pt x="79425" y="26098"/>
                </a:lnTo>
                <a:lnTo>
                  <a:pt x="122241" y="48553"/>
                </a:lnTo>
                <a:lnTo>
                  <a:pt x="141585" y="92355"/>
                </a:lnTo>
                <a:lnTo>
                  <a:pt x="139522" y="103631"/>
                </a:lnTo>
                <a:lnTo>
                  <a:pt x="257936" y="103631"/>
                </a:lnTo>
                <a:lnTo>
                  <a:pt x="265176" y="97828"/>
                </a:lnTo>
                <a:lnTo>
                  <a:pt x="265176" y="78981"/>
                </a:lnTo>
                <a:lnTo>
                  <a:pt x="254996" y="59175"/>
                </a:lnTo>
                <a:lnTo>
                  <a:pt x="227046" y="38138"/>
                </a:lnTo>
                <a:lnTo>
                  <a:pt x="184540" y="19107"/>
                </a:lnTo>
                <a:lnTo>
                  <a:pt x="130697" y="5316"/>
                </a:lnTo>
                <a:lnTo>
                  <a:pt x="68732" y="0"/>
                </a:lnTo>
                <a:close/>
              </a:path>
            </a:pathLst>
          </a:custGeom>
          <a:solidFill>
            <a:srgbClr val="00B7B1"/>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object 9"/>
          <p:cNvSpPr/>
          <p:nvPr/>
        </p:nvSpPr>
        <p:spPr>
          <a:xfrm>
            <a:off x="224027" y="5527548"/>
            <a:ext cx="1221105" cy="388620"/>
          </a:xfrm>
          <a:custGeom>
            <a:rect l="l" t="t" r="r" b="b"/>
            <a:pathLst>
              <a:path w="1221105" h="388620">
                <a:moveTo>
                  <a:pt x="1220724" y="0"/>
                </a:moveTo>
                <a:lnTo>
                  <a:pt x="274447" y="0"/>
                </a:lnTo>
                <a:lnTo>
                  <a:pt x="0" y="388619"/>
                </a:lnTo>
                <a:lnTo>
                  <a:pt x="946277" y="388619"/>
                </a:lnTo>
                <a:lnTo>
                  <a:pt x="1220724" y="0"/>
                </a:lnTo>
                <a:close/>
              </a:path>
            </a:pathLst>
          </a:custGeom>
          <a:solidFill>
            <a:srgbClr val="0087DB"/>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object 10"/>
          <p:cNvSpPr/>
          <p:nvPr/>
        </p:nvSpPr>
        <p:spPr>
          <a:xfrm>
            <a:off x="224027" y="5527548"/>
            <a:ext cx="1233170" cy="410209"/>
          </a:xfrm>
          <a:custGeom>
            <a:rect l="l" t="t" r="r" b="b"/>
            <a:pathLst>
              <a:path w="1233170" h="410209">
                <a:moveTo>
                  <a:pt x="1219835" y="0"/>
                </a:moveTo>
                <a:lnTo>
                  <a:pt x="945553" y="388873"/>
                </a:lnTo>
                <a:lnTo>
                  <a:pt x="0" y="388873"/>
                </a:lnTo>
                <a:lnTo>
                  <a:pt x="13246" y="409955"/>
                </a:lnTo>
                <a:lnTo>
                  <a:pt x="958799" y="409955"/>
                </a:lnTo>
                <a:lnTo>
                  <a:pt x="1232916" y="21081"/>
                </a:lnTo>
                <a:lnTo>
                  <a:pt x="1219835" y="0"/>
                </a:lnTo>
                <a:close/>
              </a:path>
            </a:pathLst>
          </a:custGeom>
          <a:solidFill>
            <a:srgbClr val="0048BE"/>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object 11"/>
          <p:cNvSpPr/>
          <p:nvPr/>
        </p:nvSpPr>
        <p:spPr>
          <a:xfrm>
            <a:off x="440436" y="5573268"/>
            <a:ext cx="341630" cy="137160"/>
          </a:xfrm>
          <a:custGeom>
            <a:rect l="l" t="t" r="r" b="b"/>
            <a:pathLst>
              <a:path w="341630" h="137160">
                <a:moveTo>
                  <a:pt x="341376" y="0"/>
                </a:moveTo>
                <a:lnTo>
                  <a:pt x="97167" y="0"/>
                </a:lnTo>
                <a:lnTo>
                  <a:pt x="0" y="137160"/>
                </a:lnTo>
                <a:lnTo>
                  <a:pt x="244208" y="137160"/>
                </a:lnTo>
                <a:lnTo>
                  <a:pt x="341376" y="0"/>
                </a:lnTo>
                <a:close/>
              </a:path>
            </a:pathLst>
          </a:custGeom>
          <a:solidFill>
            <a:srgbClr val="C7E8E1"/>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object 12"/>
          <p:cNvSpPr/>
          <p:nvPr/>
        </p:nvSpPr>
        <p:spPr>
          <a:xfrm>
            <a:off x="327659" y="5733288"/>
            <a:ext cx="341630" cy="137160"/>
          </a:xfrm>
          <a:custGeom>
            <a:rect l="l" t="t" r="r" b="b"/>
            <a:pathLst>
              <a:path w="341630" h="137160">
                <a:moveTo>
                  <a:pt x="341376" y="0"/>
                </a:moveTo>
                <a:lnTo>
                  <a:pt x="97167" y="0"/>
                </a:lnTo>
                <a:lnTo>
                  <a:pt x="0" y="137159"/>
                </a:lnTo>
                <a:lnTo>
                  <a:pt x="244208" y="137159"/>
                </a:lnTo>
                <a:lnTo>
                  <a:pt x="341376" y="0"/>
                </a:lnTo>
                <a:close/>
              </a:path>
            </a:pathLst>
          </a:custGeom>
          <a:solidFill>
            <a:srgbClr val="C7E8E1"/>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object 13"/>
          <p:cNvSpPr/>
          <p:nvPr/>
        </p:nvSpPr>
        <p:spPr>
          <a:xfrm>
            <a:off x="716280" y="5573268"/>
            <a:ext cx="356870" cy="137160"/>
          </a:xfrm>
          <a:custGeom>
            <a:rect l="l" t="t" r="r" b="b"/>
            <a:pathLst>
              <a:path w="356869" h="137160">
                <a:moveTo>
                  <a:pt x="356616" y="0"/>
                </a:moveTo>
                <a:lnTo>
                  <a:pt x="97294" y="0"/>
                </a:lnTo>
                <a:lnTo>
                  <a:pt x="0" y="137160"/>
                </a:lnTo>
                <a:lnTo>
                  <a:pt x="259321" y="137160"/>
                </a:lnTo>
                <a:lnTo>
                  <a:pt x="356616" y="0"/>
                </a:lnTo>
                <a:close/>
              </a:path>
            </a:pathLst>
          </a:custGeom>
          <a:solidFill>
            <a:srgbClr val="C7E8E1"/>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object 14"/>
          <p:cNvSpPr/>
          <p:nvPr/>
        </p:nvSpPr>
        <p:spPr>
          <a:xfrm>
            <a:off x="1007363" y="5573268"/>
            <a:ext cx="346075" cy="137160"/>
          </a:xfrm>
          <a:custGeom>
            <a:rect l="l" t="t" r="r" b="b"/>
            <a:pathLst>
              <a:path w="346075" h="137160">
                <a:moveTo>
                  <a:pt x="345948" y="0"/>
                </a:moveTo>
                <a:lnTo>
                  <a:pt x="97193" y="0"/>
                </a:lnTo>
                <a:lnTo>
                  <a:pt x="0" y="137160"/>
                </a:lnTo>
                <a:lnTo>
                  <a:pt x="248754" y="137160"/>
                </a:lnTo>
                <a:lnTo>
                  <a:pt x="345948" y="0"/>
                </a:lnTo>
                <a:close/>
              </a:path>
            </a:pathLst>
          </a:custGeom>
          <a:solidFill>
            <a:srgbClr val="C7E8E1"/>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object 15"/>
          <p:cNvSpPr/>
          <p:nvPr/>
        </p:nvSpPr>
        <p:spPr>
          <a:xfrm>
            <a:off x="280200" y="5550408"/>
            <a:ext cx="1120140" cy="341630"/>
          </a:xfrm>
          <a:custGeom>
            <a:rect l="l" t="t" r="r" b="b"/>
            <a:pathLst>
              <a:path w="1120140" h="341629">
                <a:moveTo>
                  <a:pt x="1120101" y="0"/>
                </a:moveTo>
                <a:lnTo>
                  <a:pt x="241033" y="0"/>
                </a:lnTo>
                <a:lnTo>
                  <a:pt x="0" y="341376"/>
                </a:lnTo>
                <a:lnTo>
                  <a:pt x="878979" y="341376"/>
                </a:lnTo>
                <a:lnTo>
                  <a:pt x="894526" y="319405"/>
                </a:lnTo>
                <a:lnTo>
                  <a:pt x="46774" y="319405"/>
                </a:lnTo>
                <a:lnTo>
                  <a:pt x="143967" y="181737"/>
                </a:lnTo>
                <a:lnTo>
                  <a:pt x="710687" y="181737"/>
                </a:lnTo>
                <a:lnTo>
                  <a:pt x="710958" y="181356"/>
                </a:lnTo>
                <a:lnTo>
                  <a:pt x="992212" y="181356"/>
                </a:lnTo>
                <a:lnTo>
                  <a:pt x="1008116" y="158877"/>
                </a:lnTo>
                <a:lnTo>
                  <a:pt x="159639" y="158877"/>
                </a:lnTo>
                <a:lnTo>
                  <a:pt x="256832" y="21209"/>
                </a:lnTo>
                <a:lnTo>
                  <a:pt x="1105152" y="21209"/>
                </a:lnTo>
                <a:lnTo>
                  <a:pt x="1120101" y="0"/>
                </a:lnTo>
                <a:close/>
              </a:path>
              <a:path w="1120140" h="341629">
                <a:moveTo>
                  <a:pt x="419989" y="181737"/>
                </a:moveTo>
                <a:lnTo>
                  <a:pt x="388645" y="181737"/>
                </a:lnTo>
                <a:lnTo>
                  <a:pt x="340055" y="250063"/>
                </a:lnTo>
                <a:lnTo>
                  <a:pt x="291338" y="319405"/>
                </a:lnTo>
                <a:lnTo>
                  <a:pt x="322795" y="319405"/>
                </a:lnTo>
                <a:lnTo>
                  <a:pt x="419989" y="181737"/>
                </a:lnTo>
                <a:close/>
              </a:path>
              <a:path w="1120140" h="341629">
                <a:moveTo>
                  <a:pt x="710687" y="181737"/>
                </a:moveTo>
                <a:lnTo>
                  <a:pt x="679373" y="181737"/>
                </a:lnTo>
                <a:lnTo>
                  <a:pt x="582180" y="319405"/>
                </a:lnTo>
                <a:lnTo>
                  <a:pt x="894526" y="319405"/>
                </a:lnTo>
                <a:lnTo>
                  <a:pt x="894796" y="319024"/>
                </a:lnTo>
                <a:lnTo>
                  <a:pt x="613410" y="319024"/>
                </a:lnTo>
                <a:lnTo>
                  <a:pt x="662368" y="249682"/>
                </a:lnTo>
                <a:lnTo>
                  <a:pt x="710687" y="181737"/>
                </a:lnTo>
                <a:close/>
              </a:path>
              <a:path w="1120140" h="341629">
                <a:moveTo>
                  <a:pt x="992212" y="181356"/>
                </a:moveTo>
                <a:lnTo>
                  <a:pt x="960132" y="181356"/>
                </a:lnTo>
                <a:lnTo>
                  <a:pt x="862939" y="319024"/>
                </a:lnTo>
                <a:lnTo>
                  <a:pt x="894796" y="319024"/>
                </a:lnTo>
                <a:lnTo>
                  <a:pt x="992212" y="181356"/>
                </a:lnTo>
                <a:close/>
              </a:path>
              <a:path w="1120140" h="341629">
                <a:moveTo>
                  <a:pt x="532853" y="21209"/>
                </a:moveTo>
                <a:lnTo>
                  <a:pt x="256832" y="21209"/>
                </a:lnTo>
                <a:lnTo>
                  <a:pt x="501510" y="22098"/>
                </a:lnTo>
                <a:lnTo>
                  <a:pt x="404317" y="158877"/>
                </a:lnTo>
                <a:lnTo>
                  <a:pt x="435660" y="158877"/>
                </a:lnTo>
                <a:lnTo>
                  <a:pt x="532853" y="21209"/>
                </a:lnTo>
                <a:close/>
              </a:path>
              <a:path w="1120140" h="341629">
                <a:moveTo>
                  <a:pt x="823709" y="21209"/>
                </a:moveTo>
                <a:lnTo>
                  <a:pt x="792238" y="21209"/>
                </a:lnTo>
                <a:lnTo>
                  <a:pt x="743762" y="90424"/>
                </a:lnTo>
                <a:lnTo>
                  <a:pt x="695172" y="158877"/>
                </a:lnTo>
                <a:lnTo>
                  <a:pt x="726516" y="158877"/>
                </a:lnTo>
                <a:lnTo>
                  <a:pt x="823709" y="21209"/>
                </a:lnTo>
                <a:close/>
              </a:path>
              <a:path w="1120140" h="341629">
                <a:moveTo>
                  <a:pt x="1105152" y="21209"/>
                </a:moveTo>
                <a:lnTo>
                  <a:pt x="1072857" y="21209"/>
                </a:lnTo>
                <a:lnTo>
                  <a:pt x="975690" y="158877"/>
                </a:lnTo>
                <a:lnTo>
                  <a:pt x="1008116" y="158877"/>
                </a:lnTo>
                <a:lnTo>
                  <a:pt x="1105152" y="21209"/>
                </a:lnTo>
                <a:close/>
              </a:path>
            </a:pathLst>
          </a:custGeom>
          <a:solidFill>
            <a:srgbClr val="EDFFFF"/>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object 16"/>
          <p:cNvSpPr/>
          <p:nvPr/>
        </p:nvSpPr>
        <p:spPr>
          <a:xfrm>
            <a:off x="894588" y="5733288"/>
            <a:ext cx="346075" cy="137160"/>
          </a:xfrm>
          <a:custGeom>
            <a:rect l="l" t="t" r="r" b="b"/>
            <a:pathLst>
              <a:path w="346075" h="137160">
                <a:moveTo>
                  <a:pt x="345947" y="0"/>
                </a:moveTo>
                <a:lnTo>
                  <a:pt x="97167" y="0"/>
                </a:lnTo>
                <a:lnTo>
                  <a:pt x="0" y="137159"/>
                </a:lnTo>
                <a:lnTo>
                  <a:pt x="248780" y="137159"/>
                </a:lnTo>
                <a:lnTo>
                  <a:pt x="345947" y="0"/>
                </a:lnTo>
                <a:close/>
              </a:path>
            </a:pathLst>
          </a:custGeom>
          <a:solidFill>
            <a:srgbClr val="C7E8E1"/>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object 17"/>
          <p:cNvSpPr/>
          <p:nvPr/>
        </p:nvSpPr>
        <p:spPr>
          <a:xfrm>
            <a:off x="603504" y="5733288"/>
            <a:ext cx="356870" cy="137160"/>
          </a:xfrm>
          <a:custGeom>
            <a:rect l="l" t="t" r="r" b="b"/>
            <a:pathLst>
              <a:path w="356869" h="137160">
                <a:moveTo>
                  <a:pt x="356616" y="0"/>
                </a:moveTo>
                <a:lnTo>
                  <a:pt x="97294" y="0"/>
                </a:lnTo>
                <a:lnTo>
                  <a:pt x="0" y="137159"/>
                </a:lnTo>
                <a:lnTo>
                  <a:pt x="259321" y="137159"/>
                </a:lnTo>
                <a:lnTo>
                  <a:pt x="356616" y="0"/>
                </a:lnTo>
                <a:close/>
              </a:path>
            </a:pathLst>
          </a:custGeom>
          <a:solidFill>
            <a:srgbClr val="C7E8E1"/>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object 18"/>
          <p:cNvSpPr/>
          <p:nvPr/>
        </p:nvSpPr>
        <p:spPr>
          <a:xfrm>
            <a:off x="746544" y="5937504"/>
            <a:ext cx="131064" cy="137121"/>
          </a:xfrm>
          <a:prstGeom prst="rect">
            <a:avLst/>
          </a:prstGeom>
          <a:blipFill>
            <a:blip r:embed="rId3">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object 19"/>
          <p:cNvSpPr/>
          <p:nvPr/>
        </p:nvSpPr>
        <p:spPr>
          <a:xfrm>
            <a:off x="5542788" y="4020312"/>
            <a:ext cx="262255" cy="0"/>
          </a:xfrm>
          <a:custGeom>
            <a:rect l="l" t="t" r="r" b="b"/>
            <a:pathLst>
              <a:path w="262254">
                <a:moveTo>
                  <a:pt x="0" y="0"/>
                </a:moveTo>
                <a:lnTo>
                  <a:pt x="262128"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object 20"/>
          <p:cNvSpPr/>
          <p:nvPr/>
        </p:nvSpPr>
        <p:spPr>
          <a:xfrm>
            <a:off x="5189220" y="4020312"/>
            <a:ext cx="242570" cy="0"/>
          </a:xfrm>
          <a:custGeom>
            <a:rect l="l" t="t" r="r" b="b"/>
            <a:pathLst>
              <a:path w="242570">
                <a:moveTo>
                  <a:pt x="0" y="0"/>
                </a:moveTo>
                <a:lnTo>
                  <a:pt x="242315"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object 21"/>
          <p:cNvSpPr/>
          <p:nvPr/>
        </p:nvSpPr>
        <p:spPr>
          <a:xfrm>
            <a:off x="4693920" y="4020312"/>
            <a:ext cx="384175" cy="0"/>
          </a:xfrm>
          <a:custGeom>
            <a:rect l="l" t="t" r="r" b="b"/>
            <a:pathLst>
              <a:path w="384175">
                <a:moveTo>
                  <a:pt x="0" y="0"/>
                </a:moveTo>
                <a:lnTo>
                  <a:pt x="384048"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object 22"/>
          <p:cNvSpPr/>
          <p:nvPr/>
        </p:nvSpPr>
        <p:spPr>
          <a:xfrm>
            <a:off x="4198620" y="4020312"/>
            <a:ext cx="384175" cy="0"/>
          </a:xfrm>
          <a:custGeom>
            <a:rect l="l" t="t" r="r" b="b"/>
            <a:pathLst>
              <a:path w="384175">
                <a:moveTo>
                  <a:pt x="0" y="0"/>
                </a:moveTo>
                <a:lnTo>
                  <a:pt x="384047"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object 23"/>
          <p:cNvSpPr/>
          <p:nvPr/>
        </p:nvSpPr>
        <p:spPr>
          <a:xfrm>
            <a:off x="3704844" y="4020312"/>
            <a:ext cx="384175" cy="0"/>
          </a:xfrm>
          <a:custGeom>
            <a:rect l="l" t="t" r="r" b="b"/>
            <a:pathLst>
              <a:path w="384175">
                <a:moveTo>
                  <a:pt x="0" y="0"/>
                </a:moveTo>
                <a:lnTo>
                  <a:pt x="384047"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object 24"/>
          <p:cNvSpPr/>
          <p:nvPr/>
        </p:nvSpPr>
        <p:spPr>
          <a:xfrm>
            <a:off x="3209544" y="4020312"/>
            <a:ext cx="384175" cy="0"/>
          </a:xfrm>
          <a:custGeom>
            <a:rect l="l" t="t" r="r" b="b"/>
            <a:pathLst>
              <a:path w="384175">
                <a:moveTo>
                  <a:pt x="0" y="0"/>
                </a:moveTo>
                <a:lnTo>
                  <a:pt x="384047"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object 25"/>
          <p:cNvSpPr/>
          <p:nvPr/>
        </p:nvSpPr>
        <p:spPr>
          <a:xfrm>
            <a:off x="2715767" y="4020312"/>
            <a:ext cx="382905" cy="0"/>
          </a:xfrm>
          <a:custGeom>
            <a:rect l="l" t="t" r="r" b="b"/>
            <a:pathLst>
              <a:path w="382905">
                <a:moveTo>
                  <a:pt x="0" y="0"/>
                </a:moveTo>
                <a:lnTo>
                  <a:pt x="382523"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object 26"/>
          <p:cNvSpPr/>
          <p:nvPr/>
        </p:nvSpPr>
        <p:spPr>
          <a:xfrm>
            <a:off x="1231391" y="4020312"/>
            <a:ext cx="1373505" cy="0"/>
          </a:xfrm>
          <a:custGeom>
            <a:rect l="l" t="t" r="r" b="b"/>
            <a:pathLst>
              <a:path w="1373505">
                <a:moveTo>
                  <a:pt x="0" y="0"/>
                </a:moveTo>
                <a:lnTo>
                  <a:pt x="1373123"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object 27"/>
          <p:cNvSpPr/>
          <p:nvPr/>
        </p:nvSpPr>
        <p:spPr>
          <a:xfrm>
            <a:off x="858011" y="4020312"/>
            <a:ext cx="262255" cy="0"/>
          </a:xfrm>
          <a:custGeom>
            <a:rect l="l" t="t" r="r" b="b"/>
            <a:pathLst>
              <a:path w="262255">
                <a:moveTo>
                  <a:pt x="0" y="0"/>
                </a:moveTo>
                <a:lnTo>
                  <a:pt x="262128"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object 28"/>
          <p:cNvSpPr/>
          <p:nvPr/>
        </p:nvSpPr>
        <p:spPr>
          <a:xfrm>
            <a:off x="5542788" y="3534156"/>
            <a:ext cx="262255" cy="0"/>
          </a:xfrm>
          <a:custGeom>
            <a:rect l="l" t="t" r="r" b="b"/>
            <a:pathLst>
              <a:path w="262254">
                <a:moveTo>
                  <a:pt x="0" y="0"/>
                </a:moveTo>
                <a:lnTo>
                  <a:pt x="262128"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object 29"/>
          <p:cNvSpPr/>
          <p:nvPr/>
        </p:nvSpPr>
        <p:spPr>
          <a:xfrm>
            <a:off x="1231391" y="3534156"/>
            <a:ext cx="4200525" cy="0"/>
          </a:xfrm>
          <a:custGeom>
            <a:rect l="l" t="t" r="r" b="b"/>
            <a:pathLst>
              <a:path w="4200525">
                <a:moveTo>
                  <a:pt x="0" y="0"/>
                </a:moveTo>
                <a:lnTo>
                  <a:pt x="4200143"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object 30"/>
          <p:cNvSpPr/>
          <p:nvPr/>
        </p:nvSpPr>
        <p:spPr>
          <a:xfrm>
            <a:off x="858011" y="3534156"/>
            <a:ext cx="262255" cy="0"/>
          </a:xfrm>
          <a:custGeom>
            <a:rect l="l" t="t" r="r" b="b"/>
            <a:pathLst>
              <a:path w="262255">
                <a:moveTo>
                  <a:pt x="0" y="0"/>
                </a:moveTo>
                <a:lnTo>
                  <a:pt x="262128"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object 31"/>
          <p:cNvSpPr/>
          <p:nvPr/>
        </p:nvSpPr>
        <p:spPr>
          <a:xfrm>
            <a:off x="5542788" y="3048000"/>
            <a:ext cx="262255" cy="0"/>
          </a:xfrm>
          <a:custGeom>
            <a:rect l="l" t="t" r="r" b="b"/>
            <a:pathLst>
              <a:path w="262254">
                <a:moveTo>
                  <a:pt x="0" y="0"/>
                </a:moveTo>
                <a:lnTo>
                  <a:pt x="262128"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object 32"/>
          <p:cNvSpPr/>
          <p:nvPr/>
        </p:nvSpPr>
        <p:spPr>
          <a:xfrm>
            <a:off x="858011" y="3048000"/>
            <a:ext cx="4573905" cy="0"/>
          </a:xfrm>
          <a:custGeom>
            <a:rect l="l" t="t" r="r" b="b"/>
            <a:pathLst>
              <a:path w="4573905">
                <a:moveTo>
                  <a:pt x="0" y="0"/>
                </a:moveTo>
                <a:lnTo>
                  <a:pt x="4573523"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object 33"/>
          <p:cNvSpPr/>
          <p:nvPr/>
        </p:nvSpPr>
        <p:spPr>
          <a:xfrm>
            <a:off x="5542788" y="2561844"/>
            <a:ext cx="262255" cy="0"/>
          </a:xfrm>
          <a:custGeom>
            <a:rect l="l" t="t" r="r" b="b"/>
            <a:pathLst>
              <a:path w="262254">
                <a:moveTo>
                  <a:pt x="0" y="0"/>
                </a:moveTo>
                <a:lnTo>
                  <a:pt x="262128"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object 34"/>
          <p:cNvSpPr/>
          <p:nvPr/>
        </p:nvSpPr>
        <p:spPr>
          <a:xfrm>
            <a:off x="858011" y="2561844"/>
            <a:ext cx="4573905" cy="0"/>
          </a:xfrm>
          <a:custGeom>
            <a:rect l="l" t="t" r="r" b="b"/>
            <a:pathLst>
              <a:path w="4573905">
                <a:moveTo>
                  <a:pt x="0" y="0"/>
                </a:moveTo>
                <a:lnTo>
                  <a:pt x="4573523"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object 35"/>
          <p:cNvSpPr/>
          <p:nvPr/>
        </p:nvSpPr>
        <p:spPr>
          <a:xfrm>
            <a:off x="5542788" y="2075688"/>
            <a:ext cx="262255" cy="0"/>
          </a:xfrm>
          <a:custGeom>
            <a:rect l="l" t="t" r="r" b="b"/>
            <a:pathLst>
              <a:path w="262254">
                <a:moveTo>
                  <a:pt x="0" y="0"/>
                </a:moveTo>
                <a:lnTo>
                  <a:pt x="262128"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object 36"/>
          <p:cNvSpPr/>
          <p:nvPr/>
        </p:nvSpPr>
        <p:spPr>
          <a:xfrm>
            <a:off x="858011" y="2075688"/>
            <a:ext cx="4573905" cy="0"/>
          </a:xfrm>
          <a:custGeom>
            <a:rect l="l" t="t" r="r" b="b"/>
            <a:pathLst>
              <a:path w="4573905">
                <a:moveTo>
                  <a:pt x="0" y="0"/>
                </a:moveTo>
                <a:lnTo>
                  <a:pt x="4573523"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object 37"/>
          <p:cNvSpPr/>
          <p:nvPr/>
        </p:nvSpPr>
        <p:spPr>
          <a:xfrm>
            <a:off x="858011" y="1589532"/>
            <a:ext cx="4947285" cy="0"/>
          </a:xfrm>
          <a:custGeom>
            <a:rect l="l" t="t" r="r" b="b"/>
            <a:pathLst>
              <a:path w="4947285">
                <a:moveTo>
                  <a:pt x="0" y="0"/>
                </a:moveTo>
                <a:lnTo>
                  <a:pt x="4946904"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object 38"/>
          <p:cNvSpPr/>
          <p:nvPr/>
        </p:nvSpPr>
        <p:spPr>
          <a:xfrm>
            <a:off x="979932" y="4191000"/>
            <a:ext cx="109855" cy="317500"/>
          </a:xfrm>
          <a:custGeom>
            <a:rect l="l" t="t" r="r" b="b"/>
            <a:pathLst>
              <a:path w="109855" h="317500">
                <a:moveTo>
                  <a:pt x="109728" y="0"/>
                </a:moveTo>
                <a:lnTo>
                  <a:pt x="0" y="0"/>
                </a:lnTo>
                <a:lnTo>
                  <a:pt x="0" y="316991"/>
                </a:lnTo>
                <a:lnTo>
                  <a:pt x="109728" y="316991"/>
                </a:lnTo>
                <a:lnTo>
                  <a:pt x="109728" y="0"/>
                </a:lnTo>
                <a:close/>
              </a:path>
            </a:pathLst>
          </a:custGeom>
          <a:solidFill>
            <a:srgbClr val="FFC907"/>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object 39"/>
          <p:cNvSpPr/>
          <p:nvPr/>
        </p:nvSpPr>
        <p:spPr>
          <a:xfrm>
            <a:off x="1473708" y="4305300"/>
            <a:ext cx="111760" cy="203200"/>
          </a:xfrm>
          <a:custGeom>
            <a:rect l="l" t="t" r="r" b="b"/>
            <a:pathLst>
              <a:path w="111759" h="203200">
                <a:moveTo>
                  <a:pt x="111252" y="0"/>
                </a:moveTo>
                <a:lnTo>
                  <a:pt x="0" y="0"/>
                </a:lnTo>
                <a:lnTo>
                  <a:pt x="0" y="202691"/>
                </a:lnTo>
                <a:lnTo>
                  <a:pt x="111252" y="202691"/>
                </a:lnTo>
                <a:lnTo>
                  <a:pt x="111252" y="0"/>
                </a:lnTo>
                <a:close/>
              </a:path>
            </a:pathLst>
          </a:custGeom>
          <a:solidFill>
            <a:srgbClr val="FFC907"/>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object 40"/>
          <p:cNvSpPr/>
          <p:nvPr/>
        </p:nvSpPr>
        <p:spPr>
          <a:xfrm>
            <a:off x="1969007" y="4337304"/>
            <a:ext cx="111760" cy="170815"/>
          </a:xfrm>
          <a:custGeom>
            <a:rect l="l" t="t" r="r" b="b"/>
            <a:pathLst>
              <a:path w="111760" h="170814">
                <a:moveTo>
                  <a:pt x="111252" y="0"/>
                </a:moveTo>
                <a:lnTo>
                  <a:pt x="0" y="0"/>
                </a:lnTo>
                <a:lnTo>
                  <a:pt x="0" y="170687"/>
                </a:lnTo>
                <a:lnTo>
                  <a:pt x="111252" y="170687"/>
                </a:lnTo>
                <a:lnTo>
                  <a:pt x="111252" y="0"/>
                </a:lnTo>
                <a:close/>
              </a:path>
            </a:pathLst>
          </a:custGeom>
          <a:solidFill>
            <a:srgbClr val="FFC907"/>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object 41"/>
          <p:cNvSpPr/>
          <p:nvPr/>
        </p:nvSpPr>
        <p:spPr>
          <a:xfrm>
            <a:off x="2462783" y="4232148"/>
            <a:ext cx="111760" cy="276225"/>
          </a:xfrm>
          <a:custGeom>
            <a:rect l="l" t="t" r="r" b="b"/>
            <a:pathLst>
              <a:path w="111760" h="276225">
                <a:moveTo>
                  <a:pt x="111251" y="0"/>
                </a:moveTo>
                <a:lnTo>
                  <a:pt x="0" y="0"/>
                </a:lnTo>
                <a:lnTo>
                  <a:pt x="0" y="275843"/>
                </a:lnTo>
                <a:lnTo>
                  <a:pt x="111251" y="275843"/>
                </a:lnTo>
                <a:lnTo>
                  <a:pt x="111251" y="0"/>
                </a:lnTo>
                <a:close/>
              </a:path>
            </a:pathLst>
          </a:custGeom>
          <a:solidFill>
            <a:srgbClr val="FFC907"/>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object 42"/>
          <p:cNvSpPr/>
          <p:nvPr/>
        </p:nvSpPr>
        <p:spPr>
          <a:xfrm>
            <a:off x="2958083" y="4206240"/>
            <a:ext cx="111760" cy="302260"/>
          </a:xfrm>
          <a:custGeom>
            <a:rect l="l" t="t" r="r" b="b"/>
            <a:pathLst>
              <a:path w="111760" h="302260">
                <a:moveTo>
                  <a:pt x="111252" y="0"/>
                </a:moveTo>
                <a:lnTo>
                  <a:pt x="0" y="0"/>
                </a:lnTo>
                <a:lnTo>
                  <a:pt x="0" y="301752"/>
                </a:lnTo>
                <a:lnTo>
                  <a:pt x="111252" y="301752"/>
                </a:lnTo>
                <a:lnTo>
                  <a:pt x="111252" y="0"/>
                </a:lnTo>
                <a:close/>
              </a:path>
            </a:pathLst>
          </a:custGeom>
          <a:solidFill>
            <a:srgbClr val="FFC907"/>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object 43"/>
          <p:cNvSpPr/>
          <p:nvPr/>
        </p:nvSpPr>
        <p:spPr>
          <a:xfrm>
            <a:off x="3453384" y="4027932"/>
            <a:ext cx="109855" cy="480059"/>
          </a:xfrm>
          <a:custGeom>
            <a:rect l="l" t="t" r="r" b="b"/>
            <a:pathLst>
              <a:path w="109854" h="480059">
                <a:moveTo>
                  <a:pt x="109728" y="0"/>
                </a:moveTo>
                <a:lnTo>
                  <a:pt x="0" y="0"/>
                </a:lnTo>
                <a:lnTo>
                  <a:pt x="0" y="480060"/>
                </a:lnTo>
                <a:lnTo>
                  <a:pt x="109728" y="480059"/>
                </a:lnTo>
                <a:lnTo>
                  <a:pt x="109728" y="0"/>
                </a:lnTo>
                <a:close/>
              </a:path>
            </a:pathLst>
          </a:custGeom>
          <a:solidFill>
            <a:srgbClr val="FFC907"/>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object 44"/>
          <p:cNvSpPr/>
          <p:nvPr/>
        </p:nvSpPr>
        <p:spPr>
          <a:xfrm>
            <a:off x="3947159" y="4107180"/>
            <a:ext cx="111760" cy="401320"/>
          </a:xfrm>
          <a:custGeom>
            <a:rect l="l" t="t" r="r" b="b"/>
            <a:pathLst>
              <a:path w="111760" h="401320">
                <a:moveTo>
                  <a:pt x="111252" y="0"/>
                </a:moveTo>
                <a:lnTo>
                  <a:pt x="0" y="0"/>
                </a:lnTo>
                <a:lnTo>
                  <a:pt x="0" y="400811"/>
                </a:lnTo>
                <a:lnTo>
                  <a:pt x="111252" y="400811"/>
                </a:lnTo>
                <a:lnTo>
                  <a:pt x="111252" y="0"/>
                </a:lnTo>
                <a:close/>
              </a:path>
            </a:pathLst>
          </a:custGeom>
          <a:solidFill>
            <a:srgbClr val="FFC907"/>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object 45"/>
          <p:cNvSpPr/>
          <p:nvPr/>
        </p:nvSpPr>
        <p:spPr>
          <a:xfrm>
            <a:off x="4442459" y="4166616"/>
            <a:ext cx="111760" cy="341630"/>
          </a:xfrm>
          <a:custGeom>
            <a:rect l="l" t="t" r="r" b="b"/>
            <a:pathLst>
              <a:path w="111760" h="341629">
                <a:moveTo>
                  <a:pt x="111251" y="0"/>
                </a:moveTo>
                <a:lnTo>
                  <a:pt x="0" y="0"/>
                </a:lnTo>
                <a:lnTo>
                  <a:pt x="0" y="341375"/>
                </a:lnTo>
                <a:lnTo>
                  <a:pt x="111251" y="341375"/>
                </a:lnTo>
                <a:lnTo>
                  <a:pt x="111251" y="0"/>
                </a:lnTo>
                <a:close/>
              </a:path>
            </a:pathLst>
          </a:custGeom>
          <a:solidFill>
            <a:srgbClr val="FFC907"/>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6" name="object 46"/>
          <p:cNvSpPr/>
          <p:nvPr/>
        </p:nvSpPr>
        <p:spPr>
          <a:xfrm>
            <a:off x="4937759" y="4142232"/>
            <a:ext cx="109855" cy="365760"/>
          </a:xfrm>
          <a:custGeom>
            <a:rect l="l" t="t" r="r" b="b"/>
            <a:pathLst>
              <a:path w="109854" h="365760">
                <a:moveTo>
                  <a:pt x="109727" y="0"/>
                </a:moveTo>
                <a:lnTo>
                  <a:pt x="0" y="0"/>
                </a:lnTo>
                <a:lnTo>
                  <a:pt x="0" y="365760"/>
                </a:lnTo>
                <a:lnTo>
                  <a:pt x="109727" y="365760"/>
                </a:lnTo>
                <a:lnTo>
                  <a:pt x="109727" y="0"/>
                </a:lnTo>
                <a:close/>
              </a:path>
            </a:pathLst>
          </a:custGeom>
          <a:solidFill>
            <a:srgbClr val="FFC907"/>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7" name="object 47"/>
          <p:cNvSpPr/>
          <p:nvPr/>
        </p:nvSpPr>
        <p:spPr>
          <a:xfrm>
            <a:off x="5431535" y="2019300"/>
            <a:ext cx="111760" cy="2489200"/>
          </a:xfrm>
          <a:custGeom>
            <a:rect l="l" t="t" r="r" b="b"/>
            <a:pathLst>
              <a:path w="111760" h="2489200">
                <a:moveTo>
                  <a:pt x="111251" y="0"/>
                </a:moveTo>
                <a:lnTo>
                  <a:pt x="0" y="0"/>
                </a:lnTo>
                <a:lnTo>
                  <a:pt x="0" y="2488691"/>
                </a:lnTo>
                <a:lnTo>
                  <a:pt x="111251" y="2488691"/>
                </a:lnTo>
                <a:lnTo>
                  <a:pt x="111251" y="0"/>
                </a:lnTo>
                <a:close/>
              </a:path>
            </a:pathLst>
          </a:custGeom>
          <a:solidFill>
            <a:srgbClr val="FFC907"/>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8" name="object 48"/>
          <p:cNvSpPr/>
          <p:nvPr/>
        </p:nvSpPr>
        <p:spPr>
          <a:xfrm>
            <a:off x="1120139" y="3450336"/>
            <a:ext cx="111760" cy="1057910"/>
          </a:xfrm>
          <a:custGeom>
            <a:rect l="l" t="t" r="r" b="b"/>
            <a:pathLst>
              <a:path w="111759" h="1057910">
                <a:moveTo>
                  <a:pt x="111252" y="0"/>
                </a:moveTo>
                <a:lnTo>
                  <a:pt x="0" y="0"/>
                </a:lnTo>
                <a:lnTo>
                  <a:pt x="0" y="1057656"/>
                </a:lnTo>
                <a:lnTo>
                  <a:pt x="111252" y="1057656"/>
                </a:lnTo>
                <a:lnTo>
                  <a:pt x="111252" y="0"/>
                </a:lnTo>
                <a:close/>
              </a:path>
            </a:pathLst>
          </a:custGeom>
          <a:solidFill>
            <a:srgbClr val="F8921D"/>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9" name="object 49"/>
          <p:cNvSpPr/>
          <p:nvPr/>
        </p:nvSpPr>
        <p:spPr>
          <a:xfrm>
            <a:off x="1615439" y="4279392"/>
            <a:ext cx="109855" cy="228600"/>
          </a:xfrm>
          <a:custGeom>
            <a:rect l="l" t="t" r="r" b="b"/>
            <a:pathLst>
              <a:path w="109855" h="228600">
                <a:moveTo>
                  <a:pt x="109728" y="0"/>
                </a:moveTo>
                <a:lnTo>
                  <a:pt x="0" y="0"/>
                </a:lnTo>
                <a:lnTo>
                  <a:pt x="0" y="228599"/>
                </a:lnTo>
                <a:lnTo>
                  <a:pt x="109728" y="228599"/>
                </a:lnTo>
                <a:lnTo>
                  <a:pt x="109728" y="0"/>
                </a:lnTo>
                <a:close/>
              </a:path>
            </a:pathLst>
          </a:custGeom>
          <a:solidFill>
            <a:srgbClr val="F8921D"/>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0" name="object 50"/>
          <p:cNvSpPr/>
          <p:nvPr/>
        </p:nvSpPr>
        <p:spPr>
          <a:xfrm>
            <a:off x="2109216" y="4149852"/>
            <a:ext cx="111760" cy="358140"/>
          </a:xfrm>
          <a:custGeom>
            <a:rect l="l" t="t" r="r" b="b"/>
            <a:pathLst>
              <a:path w="111760" h="358139">
                <a:moveTo>
                  <a:pt x="111252" y="0"/>
                </a:moveTo>
                <a:lnTo>
                  <a:pt x="0" y="0"/>
                </a:lnTo>
                <a:lnTo>
                  <a:pt x="0" y="358140"/>
                </a:lnTo>
                <a:lnTo>
                  <a:pt x="111252" y="358140"/>
                </a:lnTo>
                <a:lnTo>
                  <a:pt x="111252" y="0"/>
                </a:lnTo>
                <a:close/>
              </a:path>
            </a:pathLst>
          </a:custGeom>
          <a:solidFill>
            <a:srgbClr val="F8921D"/>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1" name="object 51"/>
          <p:cNvSpPr/>
          <p:nvPr/>
        </p:nvSpPr>
        <p:spPr>
          <a:xfrm>
            <a:off x="2604516" y="3843528"/>
            <a:ext cx="111760" cy="664845"/>
          </a:xfrm>
          <a:custGeom>
            <a:rect l="l" t="t" r="r" b="b"/>
            <a:pathLst>
              <a:path w="111760" h="664845">
                <a:moveTo>
                  <a:pt x="111252" y="0"/>
                </a:moveTo>
                <a:lnTo>
                  <a:pt x="0" y="0"/>
                </a:lnTo>
                <a:lnTo>
                  <a:pt x="0" y="664464"/>
                </a:lnTo>
                <a:lnTo>
                  <a:pt x="111252" y="664464"/>
                </a:lnTo>
                <a:lnTo>
                  <a:pt x="111252" y="0"/>
                </a:lnTo>
                <a:close/>
              </a:path>
            </a:pathLst>
          </a:custGeom>
          <a:solidFill>
            <a:srgbClr val="F8921D"/>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2" name="object 52"/>
          <p:cNvSpPr/>
          <p:nvPr/>
        </p:nvSpPr>
        <p:spPr>
          <a:xfrm>
            <a:off x="3098292" y="3810000"/>
            <a:ext cx="111760" cy="698500"/>
          </a:xfrm>
          <a:custGeom>
            <a:rect l="l" t="t" r="r" b="b"/>
            <a:pathLst>
              <a:path w="111760" h="698500">
                <a:moveTo>
                  <a:pt x="111252" y="0"/>
                </a:moveTo>
                <a:lnTo>
                  <a:pt x="0" y="0"/>
                </a:lnTo>
                <a:lnTo>
                  <a:pt x="0" y="697992"/>
                </a:lnTo>
                <a:lnTo>
                  <a:pt x="111252" y="697992"/>
                </a:lnTo>
                <a:lnTo>
                  <a:pt x="111252" y="0"/>
                </a:lnTo>
                <a:close/>
              </a:path>
            </a:pathLst>
          </a:custGeom>
          <a:solidFill>
            <a:srgbClr val="F8921D"/>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3" name="object 53"/>
          <p:cNvSpPr/>
          <p:nvPr/>
        </p:nvSpPr>
        <p:spPr>
          <a:xfrm>
            <a:off x="3593591" y="3840480"/>
            <a:ext cx="111760" cy="668020"/>
          </a:xfrm>
          <a:custGeom>
            <a:rect l="l" t="t" r="r" b="b"/>
            <a:pathLst>
              <a:path w="111760" h="668020">
                <a:moveTo>
                  <a:pt x="111252" y="0"/>
                </a:moveTo>
                <a:lnTo>
                  <a:pt x="0" y="0"/>
                </a:lnTo>
                <a:lnTo>
                  <a:pt x="0" y="667512"/>
                </a:lnTo>
                <a:lnTo>
                  <a:pt x="111252" y="667512"/>
                </a:lnTo>
                <a:lnTo>
                  <a:pt x="111252" y="0"/>
                </a:lnTo>
                <a:close/>
              </a:path>
            </a:pathLst>
          </a:custGeom>
          <a:solidFill>
            <a:srgbClr val="F8921D"/>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4" name="object 54"/>
          <p:cNvSpPr/>
          <p:nvPr/>
        </p:nvSpPr>
        <p:spPr>
          <a:xfrm>
            <a:off x="4088891" y="3851148"/>
            <a:ext cx="109855" cy="657225"/>
          </a:xfrm>
          <a:custGeom>
            <a:rect l="l" t="t" r="r" b="b"/>
            <a:pathLst>
              <a:path w="109854" h="657225">
                <a:moveTo>
                  <a:pt x="109728" y="0"/>
                </a:moveTo>
                <a:lnTo>
                  <a:pt x="0" y="0"/>
                </a:lnTo>
                <a:lnTo>
                  <a:pt x="0" y="656844"/>
                </a:lnTo>
                <a:lnTo>
                  <a:pt x="109728" y="656844"/>
                </a:lnTo>
                <a:lnTo>
                  <a:pt x="109728" y="0"/>
                </a:lnTo>
                <a:close/>
              </a:path>
            </a:pathLst>
          </a:custGeom>
          <a:solidFill>
            <a:srgbClr val="F8921D"/>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5" name="object 55"/>
          <p:cNvSpPr/>
          <p:nvPr/>
        </p:nvSpPr>
        <p:spPr>
          <a:xfrm>
            <a:off x="4582667" y="3717036"/>
            <a:ext cx="111760" cy="791210"/>
          </a:xfrm>
          <a:custGeom>
            <a:rect l="l" t="t" r="r" b="b"/>
            <a:pathLst>
              <a:path w="111760" h="791210">
                <a:moveTo>
                  <a:pt x="111251" y="0"/>
                </a:moveTo>
                <a:lnTo>
                  <a:pt x="0" y="0"/>
                </a:lnTo>
                <a:lnTo>
                  <a:pt x="0" y="790956"/>
                </a:lnTo>
                <a:lnTo>
                  <a:pt x="111251" y="790956"/>
                </a:lnTo>
                <a:lnTo>
                  <a:pt x="111251" y="0"/>
                </a:lnTo>
                <a:close/>
              </a:path>
            </a:pathLst>
          </a:custGeom>
          <a:solidFill>
            <a:srgbClr val="F8921D"/>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6" name="object 56"/>
          <p:cNvSpPr/>
          <p:nvPr/>
        </p:nvSpPr>
        <p:spPr>
          <a:xfrm>
            <a:off x="5077967" y="3959352"/>
            <a:ext cx="111760" cy="548640"/>
          </a:xfrm>
          <a:custGeom>
            <a:rect l="l" t="t" r="r" b="b"/>
            <a:pathLst>
              <a:path w="111760" h="548639">
                <a:moveTo>
                  <a:pt x="111251" y="0"/>
                </a:moveTo>
                <a:lnTo>
                  <a:pt x="0" y="0"/>
                </a:lnTo>
                <a:lnTo>
                  <a:pt x="0" y="548640"/>
                </a:lnTo>
                <a:lnTo>
                  <a:pt x="111251" y="548640"/>
                </a:lnTo>
                <a:lnTo>
                  <a:pt x="111251" y="0"/>
                </a:lnTo>
                <a:close/>
              </a:path>
            </a:pathLst>
          </a:custGeom>
          <a:solidFill>
            <a:srgbClr val="F8921D"/>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7" name="object 57"/>
          <p:cNvSpPr/>
          <p:nvPr/>
        </p:nvSpPr>
        <p:spPr>
          <a:xfrm>
            <a:off x="858011" y="4507992"/>
            <a:ext cx="4947285" cy="0"/>
          </a:xfrm>
          <a:custGeom>
            <a:rect l="l" t="t" r="r" b="b"/>
            <a:pathLst>
              <a:path w="4947285">
                <a:moveTo>
                  <a:pt x="0" y="0"/>
                </a:moveTo>
                <a:lnTo>
                  <a:pt x="4946904"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8" name="object 58"/>
          <p:cNvSpPr txBox="1"/>
          <p:nvPr/>
        </p:nvSpPr>
        <p:spPr>
          <a:xfrm>
            <a:off x="930351" y="3124581"/>
            <a:ext cx="489584"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spc="-10">
                <a:latin typeface="Calibri"/>
                <a:cs typeface="Calibri"/>
              </a:rPr>
              <a:t>10</a:t>
            </a:r>
            <a:r>
              <a:rPr sz="1600" b="1" spc="-5">
                <a:latin typeface="Calibri"/>
                <a:cs typeface="Calibri"/>
              </a:rPr>
              <a:t>.</a:t>
            </a:r>
            <a:r>
              <a:rPr sz="1600" b="1" spc="-10">
                <a:latin typeface="Calibri"/>
                <a:cs typeface="Calibri"/>
              </a:rPr>
              <a:t>8</a:t>
            </a:r>
            <a:r>
              <a:rPr sz="1600" b="1" spc="-5">
                <a:latin typeface="Calibri"/>
                <a:cs typeface="Calibri"/>
              </a:rPr>
              <a:t>6</a:t>
            </a:r>
            <a:endParaRPr sz="1600">
              <a:latin typeface="Calibri"/>
              <a:cs typeface="Calibri"/>
            </a:endParaRPr>
          </a:p>
        </p:txBody>
      </p:sp>
      <p:sp>
        <p:nvSpPr>
          <p:cNvPr id="59" name="object 59"/>
          <p:cNvSpPr txBox="1"/>
          <p:nvPr/>
        </p:nvSpPr>
        <p:spPr>
          <a:xfrm>
            <a:off x="1476883" y="3952748"/>
            <a:ext cx="387350"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spc="-10">
                <a:latin typeface="Calibri"/>
                <a:cs typeface="Calibri"/>
              </a:rPr>
              <a:t>2</a:t>
            </a:r>
            <a:r>
              <a:rPr sz="1600" b="1" spc="-5">
                <a:latin typeface="Calibri"/>
                <a:cs typeface="Calibri"/>
              </a:rPr>
              <a:t>.</a:t>
            </a:r>
            <a:r>
              <a:rPr sz="1600" b="1" spc="-10">
                <a:latin typeface="Calibri"/>
                <a:cs typeface="Calibri"/>
              </a:rPr>
              <a:t>3</a:t>
            </a:r>
            <a:r>
              <a:rPr sz="1600" b="1" spc="-5">
                <a:latin typeface="Calibri"/>
                <a:cs typeface="Calibri"/>
              </a:rPr>
              <a:t>5</a:t>
            </a:r>
            <a:endParaRPr sz="1600">
              <a:latin typeface="Calibri"/>
              <a:cs typeface="Calibri"/>
            </a:endParaRPr>
          </a:p>
        </p:txBody>
      </p:sp>
      <p:sp>
        <p:nvSpPr>
          <p:cNvPr id="60" name="object 60"/>
          <p:cNvSpPr txBox="1"/>
          <p:nvPr/>
        </p:nvSpPr>
        <p:spPr>
          <a:xfrm>
            <a:off x="1971548" y="3823792"/>
            <a:ext cx="387350"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spc="-15">
                <a:latin typeface="Calibri"/>
                <a:cs typeface="Calibri"/>
              </a:rPr>
              <a:t>3</a:t>
            </a:r>
            <a:r>
              <a:rPr sz="1600" b="1" spc="-5">
                <a:latin typeface="Calibri"/>
                <a:cs typeface="Calibri"/>
              </a:rPr>
              <a:t>.</a:t>
            </a:r>
            <a:r>
              <a:rPr sz="1600" b="1" spc="-15">
                <a:latin typeface="Calibri"/>
                <a:cs typeface="Calibri"/>
              </a:rPr>
              <a:t>6</a:t>
            </a:r>
            <a:r>
              <a:rPr sz="1600" b="1" spc="-5">
                <a:latin typeface="Calibri"/>
                <a:cs typeface="Calibri"/>
              </a:rPr>
              <a:t>7</a:t>
            </a:r>
            <a:endParaRPr sz="1600">
              <a:latin typeface="Calibri"/>
              <a:cs typeface="Calibri"/>
            </a:endParaRPr>
          </a:p>
        </p:txBody>
      </p:sp>
      <p:sp>
        <p:nvSpPr>
          <p:cNvPr id="61" name="object 61"/>
          <p:cNvSpPr txBox="1"/>
          <p:nvPr/>
        </p:nvSpPr>
        <p:spPr>
          <a:xfrm>
            <a:off x="2466594" y="3516884"/>
            <a:ext cx="387350"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spc="-10">
                <a:latin typeface="Calibri"/>
                <a:cs typeface="Calibri"/>
              </a:rPr>
              <a:t>6</a:t>
            </a:r>
            <a:r>
              <a:rPr sz="1600" b="1" spc="-5">
                <a:latin typeface="Calibri"/>
                <a:cs typeface="Calibri"/>
              </a:rPr>
              <a:t>.</a:t>
            </a:r>
            <a:r>
              <a:rPr sz="1600" b="1" spc="-10">
                <a:latin typeface="Calibri"/>
                <a:cs typeface="Calibri"/>
              </a:rPr>
              <a:t>8</a:t>
            </a:r>
            <a:r>
              <a:rPr sz="1600" b="1" spc="-5">
                <a:latin typeface="Calibri"/>
                <a:cs typeface="Calibri"/>
              </a:rPr>
              <a:t>3</a:t>
            </a:r>
            <a:endParaRPr sz="1600">
              <a:latin typeface="Calibri"/>
              <a:cs typeface="Calibri"/>
            </a:endParaRPr>
          </a:p>
        </p:txBody>
      </p:sp>
      <p:sp>
        <p:nvSpPr>
          <p:cNvPr id="62" name="object 62"/>
          <p:cNvSpPr txBox="1"/>
          <p:nvPr/>
        </p:nvSpPr>
        <p:spPr>
          <a:xfrm>
            <a:off x="2961258" y="3483610"/>
            <a:ext cx="387350"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spc="-10">
                <a:latin typeface="Calibri"/>
                <a:cs typeface="Calibri"/>
              </a:rPr>
              <a:t>7</a:t>
            </a:r>
            <a:r>
              <a:rPr sz="1600" b="1" spc="-5">
                <a:latin typeface="Calibri"/>
                <a:cs typeface="Calibri"/>
              </a:rPr>
              <a:t>.</a:t>
            </a:r>
            <a:r>
              <a:rPr sz="1600" b="1" spc="-10">
                <a:latin typeface="Calibri"/>
                <a:cs typeface="Calibri"/>
              </a:rPr>
              <a:t>1</a:t>
            </a:r>
            <a:r>
              <a:rPr sz="1600" b="1" spc="-5">
                <a:latin typeface="Calibri"/>
                <a:cs typeface="Calibri"/>
              </a:rPr>
              <a:t>7</a:t>
            </a:r>
            <a:endParaRPr sz="1600">
              <a:latin typeface="Calibri"/>
              <a:cs typeface="Calibri"/>
            </a:endParaRPr>
          </a:p>
        </p:txBody>
      </p:sp>
      <p:sp>
        <p:nvSpPr>
          <p:cNvPr id="63" name="object 63"/>
          <p:cNvSpPr txBox="1"/>
          <p:nvPr/>
        </p:nvSpPr>
        <p:spPr>
          <a:xfrm>
            <a:off x="3455923" y="3514725"/>
            <a:ext cx="387350"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spc="-10">
                <a:latin typeface="Calibri"/>
                <a:cs typeface="Calibri"/>
              </a:rPr>
              <a:t>6</a:t>
            </a:r>
            <a:r>
              <a:rPr sz="1600" b="1" spc="-5">
                <a:latin typeface="Calibri"/>
                <a:cs typeface="Calibri"/>
              </a:rPr>
              <a:t>.</a:t>
            </a:r>
            <a:r>
              <a:rPr sz="1600" b="1" spc="-10">
                <a:latin typeface="Calibri"/>
                <a:cs typeface="Calibri"/>
              </a:rPr>
              <a:t>8</a:t>
            </a:r>
            <a:r>
              <a:rPr sz="1600" b="1" spc="-5">
                <a:latin typeface="Calibri"/>
                <a:cs typeface="Calibri"/>
              </a:rPr>
              <a:t>5</a:t>
            </a:r>
            <a:endParaRPr sz="1600">
              <a:latin typeface="Calibri"/>
              <a:cs typeface="Calibri"/>
            </a:endParaRPr>
          </a:p>
        </p:txBody>
      </p:sp>
      <p:sp>
        <p:nvSpPr>
          <p:cNvPr id="64" name="object 64"/>
          <p:cNvSpPr txBox="1"/>
          <p:nvPr/>
        </p:nvSpPr>
        <p:spPr>
          <a:xfrm>
            <a:off x="3950970" y="3525088"/>
            <a:ext cx="387350"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spc="-15">
                <a:latin typeface="Calibri"/>
                <a:cs typeface="Calibri"/>
              </a:rPr>
              <a:t>6</a:t>
            </a:r>
            <a:r>
              <a:rPr sz="1600" b="1" spc="-5">
                <a:latin typeface="Calibri"/>
                <a:cs typeface="Calibri"/>
              </a:rPr>
              <a:t>.</a:t>
            </a:r>
            <a:r>
              <a:rPr sz="1600" b="1" spc="-15">
                <a:latin typeface="Calibri"/>
                <a:cs typeface="Calibri"/>
              </a:rPr>
              <a:t>7</a:t>
            </a:r>
            <a:r>
              <a:rPr sz="1600" b="1" spc="-5">
                <a:latin typeface="Calibri"/>
                <a:cs typeface="Calibri"/>
              </a:rPr>
              <a:t>4</a:t>
            </a:r>
            <a:endParaRPr sz="1600">
              <a:latin typeface="Calibri"/>
              <a:cs typeface="Calibri"/>
            </a:endParaRPr>
          </a:p>
        </p:txBody>
      </p:sp>
      <p:sp>
        <p:nvSpPr>
          <p:cNvPr id="65" name="object 65"/>
          <p:cNvSpPr txBox="1"/>
          <p:nvPr/>
        </p:nvSpPr>
        <p:spPr>
          <a:xfrm>
            <a:off x="4445634" y="3390392"/>
            <a:ext cx="387350"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spc="-10">
                <a:latin typeface="Calibri"/>
                <a:cs typeface="Calibri"/>
              </a:rPr>
              <a:t>8</a:t>
            </a:r>
            <a:r>
              <a:rPr sz="1600" b="1" spc="-5">
                <a:latin typeface="Calibri"/>
                <a:cs typeface="Calibri"/>
              </a:rPr>
              <a:t>.</a:t>
            </a:r>
            <a:r>
              <a:rPr sz="1600" b="1" spc="-10">
                <a:latin typeface="Calibri"/>
                <a:cs typeface="Calibri"/>
              </a:rPr>
              <a:t>1</a:t>
            </a:r>
            <a:r>
              <a:rPr sz="1600" b="1" spc="-5">
                <a:latin typeface="Calibri"/>
                <a:cs typeface="Calibri"/>
              </a:rPr>
              <a:t>3</a:t>
            </a:r>
            <a:endParaRPr sz="1600">
              <a:latin typeface="Calibri"/>
              <a:cs typeface="Calibri"/>
            </a:endParaRPr>
          </a:p>
        </p:txBody>
      </p:sp>
      <p:sp>
        <p:nvSpPr>
          <p:cNvPr id="66" name="object 66"/>
          <p:cNvSpPr txBox="1"/>
          <p:nvPr/>
        </p:nvSpPr>
        <p:spPr>
          <a:xfrm>
            <a:off x="4940300" y="3632708"/>
            <a:ext cx="387350"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spc="-10">
                <a:latin typeface="Calibri"/>
                <a:cs typeface="Calibri"/>
              </a:rPr>
              <a:t>5</a:t>
            </a:r>
            <a:r>
              <a:rPr sz="1600" b="1" spc="-5">
                <a:latin typeface="Calibri"/>
                <a:cs typeface="Calibri"/>
              </a:rPr>
              <a:t>.</a:t>
            </a:r>
            <a:r>
              <a:rPr sz="1600" b="1" spc="-10">
                <a:latin typeface="Calibri"/>
                <a:cs typeface="Calibri"/>
              </a:rPr>
              <a:t>6</a:t>
            </a:r>
            <a:r>
              <a:rPr sz="1600" b="1" spc="-5">
                <a:latin typeface="Calibri"/>
                <a:cs typeface="Calibri"/>
              </a:rPr>
              <a:t>4</a:t>
            </a:r>
            <a:endParaRPr sz="1600">
              <a:latin typeface="Calibri"/>
              <a:cs typeface="Calibri"/>
            </a:endParaRPr>
          </a:p>
        </p:txBody>
      </p:sp>
      <p:sp>
        <p:nvSpPr>
          <p:cNvPr id="67" name="object 67"/>
          <p:cNvSpPr txBox="1"/>
          <p:nvPr/>
        </p:nvSpPr>
        <p:spPr>
          <a:xfrm>
            <a:off x="5981446" y="4351401"/>
            <a:ext cx="278130"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a:latin typeface="Calibri"/>
                <a:cs typeface="Calibri"/>
              </a:rPr>
              <a:t>0%</a:t>
            </a:r>
            <a:endParaRPr sz="1600">
              <a:latin typeface="Calibri"/>
              <a:cs typeface="Calibri"/>
            </a:endParaRPr>
          </a:p>
        </p:txBody>
      </p:sp>
      <p:sp>
        <p:nvSpPr>
          <p:cNvPr id="68" name="object 68"/>
          <p:cNvSpPr txBox="1"/>
          <p:nvPr/>
        </p:nvSpPr>
        <p:spPr>
          <a:xfrm>
            <a:off x="5981446" y="3864991"/>
            <a:ext cx="379095"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a:latin typeface="Calibri"/>
                <a:cs typeface="Calibri"/>
              </a:rPr>
              <a:t>2</a:t>
            </a:r>
            <a:r>
              <a:rPr sz="1600" b="1" spc="-10">
                <a:latin typeface="Calibri"/>
                <a:cs typeface="Calibri"/>
              </a:rPr>
              <a:t>0</a:t>
            </a:r>
            <a:r>
              <a:rPr sz="1600" b="1" spc="-5">
                <a:latin typeface="Calibri"/>
                <a:cs typeface="Calibri"/>
              </a:rPr>
              <a:t>%</a:t>
            </a:r>
            <a:endParaRPr sz="1600">
              <a:latin typeface="Calibri"/>
              <a:cs typeface="Calibri"/>
            </a:endParaRPr>
          </a:p>
        </p:txBody>
      </p:sp>
      <p:sp>
        <p:nvSpPr>
          <p:cNvPr id="69" name="object 69"/>
          <p:cNvSpPr txBox="1"/>
          <p:nvPr/>
        </p:nvSpPr>
        <p:spPr>
          <a:xfrm>
            <a:off x="5981446" y="3377895"/>
            <a:ext cx="379095"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a:latin typeface="Calibri"/>
                <a:cs typeface="Calibri"/>
              </a:rPr>
              <a:t>4</a:t>
            </a:r>
            <a:r>
              <a:rPr sz="1600" b="1" spc="-15">
                <a:latin typeface="Calibri"/>
                <a:cs typeface="Calibri"/>
              </a:rPr>
              <a:t>0</a:t>
            </a:r>
            <a:r>
              <a:rPr sz="1600" b="1" spc="-5">
                <a:latin typeface="Calibri"/>
                <a:cs typeface="Calibri"/>
              </a:rPr>
              <a:t>%</a:t>
            </a:r>
            <a:endParaRPr sz="1600">
              <a:latin typeface="Calibri"/>
              <a:cs typeface="Calibri"/>
            </a:endParaRPr>
          </a:p>
        </p:txBody>
      </p:sp>
      <p:sp>
        <p:nvSpPr>
          <p:cNvPr id="70" name="object 70"/>
          <p:cNvSpPr txBox="1"/>
          <p:nvPr/>
        </p:nvSpPr>
        <p:spPr>
          <a:xfrm>
            <a:off x="5981446" y="2891790"/>
            <a:ext cx="379095"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a:latin typeface="Calibri"/>
                <a:cs typeface="Calibri"/>
              </a:rPr>
              <a:t>6</a:t>
            </a:r>
            <a:r>
              <a:rPr sz="1600" b="1" spc="-10">
                <a:latin typeface="Calibri"/>
                <a:cs typeface="Calibri"/>
              </a:rPr>
              <a:t>0</a:t>
            </a:r>
            <a:r>
              <a:rPr sz="1600" b="1" spc="-5">
                <a:latin typeface="Calibri"/>
                <a:cs typeface="Calibri"/>
              </a:rPr>
              <a:t>%</a:t>
            </a:r>
            <a:endParaRPr sz="1600">
              <a:latin typeface="Calibri"/>
              <a:cs typeface="Calibri"/>
            </a:endParaRPr>
          </a:p>
        </p:txBody>
      </p:sp>
      <p:sp>
        <p:nvSpPr>
          <p:cNvPr id="71" name="object 71"/>
          <p:cNvSpPr txBox="1"/>
          <p:nvPr/>
        </p:nvSpPr>
        <p:spPr>
          <a:xfrm>
            <a:off x="5981446" y="2405252"/>
            <a:ext cx="379095"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a:latin typeface="Calibri"/>
                <a:cs typeface="Calibri"/>
              </a:rPr>
              <a:t>8</a:t>
            </a:r>
            <a:r>
              <a:rPr sz="1600" b="1" spc="-10">
                <a:latin typeface="Calibri"/>
                <a:cs typeface="Calibri"/>
              </a:rPr>
              <a:t>0</a:t>
            </a:r>
            <a:r>
              <a:rPr sz="1600" b="1" spc="-5">
                <a:latin typeface="Calibri"/>
                <a:cs typeface="Calibri"/>
              </a:rPr>
              <a:t>%</a:t>
            </a:r>
            <a:endParaRPr sz="1600">
              <a:latin typeface="Calibri"/>
              <a:cs typeface="Calibri"/>
            </a:endParaRPr>
          </a:p>
        </p:txBody>
      </p:sp>
      <p:sp>
        <p:nvSpPr>
          <p:cNvPr id="72" name="object 72"/>
          <p:cNvSpPr txBox="1"/>
          <p:nvPr/>
        </p:nvSpPr>
        <p:spPr>
          <a:xfrm>
            <a:off x="5981446" y="1918843"/>
            <a:ext cx="482600"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a:latin typeface="Calibri"/>
                <a:cs typeface="Calibri"/>
              </a:rPr>
              <a:t>1</a:t>
            </a:r>
            <a:r>
              <a:rPr sz="1600" b="1" spc="-10">
                <a:latin typeface="Calibri"/>
                <a:cs typeface="Calibri"/>
              </a:rPr>
              <a:t>0</a:t>
            </a:r>
            <a:r>
              <a:rPr sz="1600" b="1">
                <a:latin typeface="Calibri"/>
                <a:cs typeface="Calibri"/>
              </a:rPr>
              <a:t>0</a:t>
            </a:r>
            <a:r>
              <a:rPr sz="1600" b="1" spc="-5">
                <a:latin typeface="Calibri"/>
                <a:cs typeface="Calibri"/>
              </a:rPr>
              <a:t>%</a:t>
            </a:r>
            <a:endParaRPr sz="1600">
              <a:latin typeface="Calibri"/>
              <a:cs typeface="Calibri"/>
            </a:endParaRPr>
          </a:p>
        </p:txBody>
      </p:sp>
      <p:sp>
        <p:nvSpPr>
          <p:cNvPr id="73" name="object 73"/>
          <p:cNvSpPr txBox="1"/>
          <p:nvPr/>
        </p:nvSpPr>
        <p:spPr>
          <a:xfrm>
            <a:off x="5981446" y="1432306"/>
            <a:ext cx="482600"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a:latin typeface="Calibri"/>
                <a:cs typeface="Calibri"/>
              </a:rPr>
              <a:t>1</a:t>
            </a:r>
            <a:r>
              <a:rPr sz="1600" b="1" spc="-10">
                <a:latin typeface="Calibri"/>
                <a:cs typeface="Calibri"/>
              </a:rPr>
              <a:t>2</a:t>
            </a:r>
            <a:r>
              <a:rPr sz="1600" b="1">
                <a:latin typeface="Calibri"/>
                <a:cs typeface="Calibri"/>
              </a:rPr>
              <a:t>0</a:t>
            </a:r>
            <a:r>
              <a:rPr sz="1600" b="1" spc="-5">
                <a:latin typeface="Calibri"/>
                <a:cs typeface="Calibri"/>
              </a:rPr>
              <a:t>%</a:t>
            </a:r>
            <a:endParaRPr sz="1600">
              <a:latin typeface="Calibri"/>
              <a:cs typeface="Calibri"/>
            </a:endParaRPr>
          </a:p>
        </p:txBody>
      </p:sp>
      <p:sp>
        <p:nvSpPr>
          <p:cNvPr id="74" name="object 74"/>
          <p:cNvSpPr txBox="1"/>
          <p:nvPr/>
        </p:nvSpPr>
        <p:spPr>
          <a:xfrm>
            <a:off x="553618" y="4351401"/>
            <a:ext cx="128270"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spc="-5">
                <a:latin typeface="Calibri"/>
                <a:cs typeface="Calibri"/>
              </a:rPr>
              <a:t>0</a:t>
            </a:r>
            <a:endParaRPr sz="1600">
              <a:latin typeface="Calibri"/>
              <a:cs typeface="Calibri"/>
            </a:endParaRPr>
          </a:p>
        </p:txBody>
      </p:sp>
      <p:sp>
        <p:nvSpPr>
          <p:cNvPr id="75" name="object 75"/>
          <p:cNvSpPr txBox="1"/>
          <p:nvPr/>
        </p:nvSpPr>
        <p:spPr>
          <a:xfrm>
            <a:off x="553618" y="3864991"/>
            <a:ext cx="128270"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spc="-5">
                <a:latin typeface="Calibri"/>
                <a:cs typeface="Calibri"/>
              </a:rPr>
              <a:t>5</a:t>
            </a:r>
            <a:endParaRPr sz="1600">
              <a:latin typeface="Calibri"/>
              <a:cs typeface="Calibri"/>
            </a:endParaRPr>
          </a:p>
        </p:txBody>
      </p:sp>
      <p:sp>
        <p:nvSpPr>
          <p:cNvPr id="76" name="object 76"/>
          <p:cNvSpPr txBox="1"/>
          <p:nvPr/>
        </p:nvSpPr>
        <p:spPr>
          <a:xfrm>
            <a:off x="450595" y="3377895"/>
            <a:ext cx="233045"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a:latin typeface="Calibri"/>
                <a:cs typeface="Calibri"/>
              </a:rPr>
              <a:t>10</a:t>
            </a:r>
            <a:endParaRPr sz="1600">
              <a:latin typeface="Calibri"/>
              <a:cs typeface="Calibri"/>
            </a:endParaRPr>
          </a:p>
        </p:txBody>
      </p:sp>
      <p:sp>
        <p:nvSpPr>
          <p:cNvPr id="77" name="object 77"/>
          <p:cNvSpPr txBox="1"/>
          <p:nvPr/>
        </p:nvSpPr>
        <p:spPr>
          <a:xfrm>
            <a:off x="450595" y="2891790"/>
            <a:ext cx="233045"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a:latin typeface="Calibri"/>
                <a:cs typeface="Calibri"/>
              </a:rPr>
              <a:t>15</a:t>
            </a:r>
            <a:endParaRPr sz="1600">
              <a:latin typeface="Calibri"/>
              <a:cs typeface="Calibri"/>
            </a:endParaRPr>
          </a:p>
        </p:txBody>
      </p:sp>
      <p:sp>
        <p:nvSpPr>
          <p:cNvPr id="78" name="object 78"/>
          <p:cNvSpPr txBox="1"/>
          <p:nvPr/>
        </p:nvSpPr>
        <p:spPr>
          <a:xfrm>
            <a:off x="450595" y="2405252"/>
            <a:ext cx="233045"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a:latin typeface="Calibri"/>
                <a:cs typeface="Calibri"/>
              </a:rPr>
              <a:t>20</a:t>
            </a:r>
            <a:endParaRPr sz="1600">
              <a:latin typeface="Calibri"/>
              <a:cs typeface="Calibri"/>
            </a:endParaRPr>
          </a:p>
        </p:txBody>
      </p:sp>
      <p:sp>
        <p:nvSpPr>
          <p:cNvPr id="79" name="object 79"/>
          <p:cNvSpPr txBox="1"/>
          <p:nvPr/>
        </p:nvSpPr>
        <p:spPr>
          <a:xfrm>
            <a:off x="450595" y="1918843"/>
            <a:ext cx="233045"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a:latin typeface="Calibri"/>
                <a:cs typeface="Calibri"/>
              </a:rPr>
              <a:t>25</a:t>
            </a:r>
            <a:endParaRPr sz="1600">
              <a:latin typeface="Calibri"/>
              <a:cs typeface="Calibri"/>
            </a:endParaRPr>
          </a:p>
        </p:txBody>
      </p:sp>
      <p:sp>
        <p:nvSpPr>
          <p:cNvPr id="80" name="object 80"/>
          <p:cNvSpPr txBox="1"/>
          <p:nvPr/>
        </p:nvSpPr>
        <p:spPr>
          <a:xfrm>
            <a:off x="450595" y="1432306"/>
            <a:ext cx="233045"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a:latin typeface="Calibri"/>
                <a:cs typeface="Calibri"/>
              </a:rPr>
              <a:t>30</a:t>
            </a:r>
            <a:endParaRPr sz="1600">
              <a:latin typeface="Calibri"/>
              <a:cs typeface="Calibri"/>
            </a:endParaRPr>
          </a:p>
        </p:txBody>
      </p:sp>
      <p:sp>
        <p:nvSpPr>
          <p:cNvPr id="81" name="object 81"/>
          <p:cNvSpPr/>
          <p:nvPr/>
        </p:nvSpPr>
        <p:spPr>
          <a:xfrm>
            <a:off x="748537" y="4703699"/>
            <a:ext cx="376502" cy="392556"/>
          </a:xfrm>
          <a:prstGeom prst="rect">
            <a:avLst/>
          </a:prstGeom>
          <a:blipFill>
            <a:blip r:embed="rId4">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2" name="object 82"/>
          <p:cNvSpPr/>
          <p:nvPr/>
        </p:nvSpPr>
        <p:spPr>
          <a:xfrm>
            <a:off x="1350263" y="4703445"/>
            <a:ext cx="269704" cy="276478"/>
          </a:xfrm>
          <a:prstGeom prst="rect">
            <a:avLst/>
          </a:prstGeom>
          <a:blipFill>
            <a:blip r:embed="rId5">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3" name="object 83"/>
          <p:cNvSpPr/>
          <p:nvPr/>
        </p:nvSpPr>
        <p:spPr>
          <a:xfrm>
            <a:off x="1863979" y="4703445"/>
            <a:ext cx="250779" cy="265175"/>
          </a:xfrm>
          <a:prstGeom prst="rect">
            <a:avLst/>
          </a:prstGeom>
          <a:blipFill>
            <a:blip r:embed="rId6">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4" name="object 84"/>
          <p:cNvSpPr/>
          <p:nvPr/>
        </p:nvSpPr>
        <p:spPr>
          <a:xfrm>
            <a:off x="2336292" y="4703445"/>
            <a:ext cx="273133" cy="277113"/>
          </a:xfrm>
          <a:prstGeom prst="rect">
            <a:avLst/>
          </a:prstGeom>
          <a:blipFill>
            <a:blip r:embed="rId7">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5" name="object 85"/>
          <p:cNvSpPr/>
          <p:nvPr/>
        </p:nvSpPr>
        <p:spPr>
          <a:xfrm>
            <a:off x="2844700" y="4703445"/>
            <a:ext cx="259390" cy="267969"/>
          </a:xfrm>
          <a:prstGeom prst="rect">
            <a:avLst/>
          </a:prstGeom>
          <a:blipFill>
            <a:blip r:embed="rId8">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6" name="object 86"/>
          <p:cNvSpPr/>
          <p:nvPr/>
        </p:nvSpPr>
        <p:spPr>
          <a:xfrm>
            <a:off x="3321177" y="4703445"/>
            <a:ext cx="277705" cy="273176"/>
          </a:xfrm>
          <a:prstGeom prst="rect">
            <a:avLst/>
          </a:prstGeom>
          <a:blipFill>
            <a:blip r:embed="rId9">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7" name="object 87"/>
          <p:cNvSpPr/>
          <p:nvPr/>
        </p:nvSpPr>
        <p:spPr>
          <a:xfrm>
            <a:off x="3827290" y="4703445"/>
            <a:ext cx="266257" cy="272669"/>
          </a:xfrm>
          <a:prstGeom prst="rect">
            <a:avLst/>
          </a:prstGeom>
          <a:blipFill>
            <a:blip r:embed="rId10">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8" name="object 88"/>
          <p:cNvSpPr/>
          <p:nvPr/>
        </p:nvSpPr>
        <p:spPr>
          <a:xfrm>
            <a:off x="4322459" y="4703445"/>
            <a:ext cx="265879" cy="276605"/>
          </a:xfrm>
          <a:prstGeom prst="rect">
            <a:avLst/>
          </a:prstGeom>
          <a:blipFill>
            <a:blip r:embed="rId11">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9" name="object 89"/>
          <p:cNvSpPr/>
          <p:nvPr/>
        </p:nvSpPr>
        <p:spPr>
          <a:xfrm>
            <a:off x="4751070" y="4703191"/>
            <a:ext cx="825840" cy="537971"/>
          </a:xfrm>
          <a:prstGeom prst="rect">
            <a:avLst/>
          </a:prstGeom>
          <a:blipFill>
            <a:blip r:embed="rId12">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0" name="object 90"/>
          <p:cNvSpPr/>
          <p:nvPr/>
        </p:nvSpPr>
        <p:spPr>
          <a:xfrm>
            <a:off x="2627376" y="5497068"/>
            <a:ext cx="113030" cy="113030"/>
          </a:xfrm>
          <a:custGeom>
            <a:rect l="l" t="t" r="r" b="b"/>
            <a:pathLst>
              <a:path w="113030" h="113029">
                <a:moveTo>
                  <a:pt x="0" y="112776"/>
                </a:moveTo>
                <a:lnTo>
                  <a:pt x="112775" y="112776"/>
                </a:lnTo>
                <a:lnTo>
                  <a:pt x="112775" y="0"/>
                </a:lnTo>
                <a:lnTo>
                  <a:pt x="0" y="0"/>
                </a:lnTo>
                <a:lnTo>
                  <a:pt x="0" y="112776"/>
                </a:lnTo>
                <a:close/>
              </a:path>
            </a:pathLst>
          </a:custGeom>
          <a:solidFill>
            <a:srgbClr val="FFC907"/>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1" name="object 91"/>
          <p:cNvSpPr txBox="1"/>
          <p:nvPr/>
        </p:nvSpPr>
        <p:spPr>
          <a:xfrm>
            <a:off x="2778379" y="5387086"/>
            <a:ext cx="636905"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spc="-10">
                <a:latin typeface="Calibri"/>
                <a:cs typeface="Calibri"/>
              </a:rPr>
              <a:t>2021</a:t>
            </a:r>
            <a:r>
              <a:rPr sz="1600" b="1" i="1" spc="-5">
                <a:latin typeface="等线"/>
                <a:cs typeface="等线"/>
              </a:rPr>
              <a:t>年</a:t>
            </a:r>
            <a:endParaRPr sz="1600">
              <a:latin typeface="等线"/>
              <a:cs typeface="等线"/>
            </a:endParaRPr>
          </a:p>
        </p:txBody>
      </p:sp>
      <p:sp>
        <p:nvSpPr>
          <p:cNvPr id="92" name="object 92"/>
          <p:cNvSpPr/>
          <p:nvPr/>
        </p:nvSpPr>
        <p:spPr>
          <a:xfrm>
            <a:off x="3578352" y="5497068"/>
            <a:ext cx="111760" cy="113030"/>
          </a:xfrm>
          <a:custGeom>
            <a:rect l="l" t="t" r="r" b="b"/>
            <a:pathLst>
              <a:path w="111760" h="113029">
                <a:moveTo>
                  <a:pt x="0" y="112776"/>
                </a:moveTo>
                <a:lnTo>
                  <a:pt x="111251" y="112776"/>
                </a:lnTo>
                <a:lnTo>
                  <a:pt x="111251" y="0"/>
                </a:lnTo>
                <a:lnTo>
                  <a:pt x="0" y="0"/>
                </a:lnTo>
                <a:lnTo>
                  <a:pt x="0" y="112776"/>
                </a:lnTo>
                <a:close/>
              </a:path>
            </a:pathLst>
          </a:custGeom>
          <a:solidFill>
            <a:srgbClr val="F8921D"/>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3" name="object 93"/>
          <p:cNvSpPr txBox="1"/>
          <p:nvPr/>
        </p:nvSpPr>
        <p:spPr>
          <a:xfrm>
            <a:off x="3728720" y="5387086"/>
            <a:ext cx="636905"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spc="-10">
                <a:latin typeface="Calibri"/>
                <a:cs typeface="Calibri"/>
              </a:rPr>
              <a:t>2022</a:t>
            </a:r>
            <a:r>
              <a:rPr sz="1600" b="1" i="1" spc="-5">
                <a:latin typeface="等线"/>
                <a:cs typeface="等线"/>
              </a:rPr>
              <a:t>年</a:t>
            </a:r>
            <a:endParaRPr sz="1600">
              <a:latin typeface="等线"/>
              <a:cs typeface="等线"/>
            </a:endParaRPr>
          </a:p>
        </p:txBody>
      </p:sp>
      <p:sp>
        <p:nvSpPr>
          <p:cNvPr id="94" name="object 94"/>
          <p:cNvSpPr txBox="1"/>
          <p:nvPr/>
        </p:nvSpPr>
        <p:spPr>
          <a:xfrm>
            <a:off x="5257038" y="1752346"/>
            <a:ext cx="427990" cy="239395"/>
          </a:xfrm>
          <a:prstGeom prst="rect">
            <a:avLst/>
          </a:prstGeom>
        </p:spPr>
        <p:txBody>
          <a:bodyPr vert="horz" wrap="square" lIns="0" tIns="1333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1400" b="1">
                <a:solidFill>
                  <a:srgbClr val="FF0000"/>
                </a:solidFill>
                <a:latin typeface="Times New Roman"/>
                <a:cs typeface="Times New Roman"/>
              </a:rPr>
              <a:t>25.57</a:t>
            </a:r>
            <a:endParaRPr sz="1400">
              <a:latin typeface="Times New Roman"/>
              <a:cs typeface="Times New Roman"/>
            </a:endParaRPr>
          </a:p>
        </p:txBody>
      </p:sp>
      <p:sp>
        <p:nvSpPr>
          <p:cNvPr id="95" name="object 95"/>
          <p:cNvSpPr txBox="1"/>
          <p:nvPr/>
        </p:nvSpPr>
        <p:spPr>
          <a:xfrm>
            <a:off x="7071741" y="934974"/>
            <a:ext cx="4478655" cy="29972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800" b="1" spc="0">
                <a:latin typeface="微软雅黑"/>
                <a:cs typeface="微软雅黑"/>
              </a:rPr>
              <a:t>2022</a:t>
            </a:r>
            <a:r>
              <a:rPr sz="1800" b="1">
                <a:latin typeface="微软雅黑"/>
                <a:cs typeface="微软雅黑"/>
              </a:rPr>
              <a:t>年前三季度我国光伏新增装机类型分布</a:t>
            </a:r>
            <a:endParaRPr sz="1800">
              <a:latin typeface="微软雅黑"/>
              <a:cs typeface="微软雅黑"/>
            </a:endParaRPr>
          </a:p>
        </p:txBody>
      </p:sp>
      <p:sp>
        <p:nvSpPr>
          <p:cNvPr id="96" name="object 96"/>
          <p:cNvSpPr/>
          <p:nvPr/>
        </p:nvSpPr>
        <p:spPr>
          <a:xfrm>
            <a:off x="9270618" y="1698879"/>
            <a:ext cx="1131570" cy="1666239"/>
          </a:xfrm>
          <a:custGeom>
            <a:rect l="l" t="t" r="r" b="b"/>
            <a:pathLst>
              <a:path w="1131570" h="1666239">
                <a:moveTo>
                  <a:pt x="0" y="0"/>
                </a:moveTo>
                <a:lnTo>
                  <a:pt x="0" y="282829"/>
                </a:lnTo>
                <a:lnTo>
                  <a:pt x="52352" y="284442"/>
                </a:lnTo>
                <a:lnTo>
                  <a:pt x="104348" y="289258"/>
                </a:lnTo>
                <a:lnTo>
                  <a:pt x="155847" y="297241"/>
                </a:lnTo>
                <a:lnTo>
                  <a:pt x="206708" y="308356"/>
                </a:lnTo>
                <a:lnTo>
                  <a:pt x="256789" y="322566"/>
                </a:lnTo>
                <a:lnTo>
                  <a:pt x="305948" y="339836"/>
                </a:lnTo>
                <a:lnTo>
                  <a:pt x="354045" y="360130"/>
                </a:lnTo>
                <a:lnTo>
                  <a:pt x="400939" y="383413"/>
                </a:lnTo>
                <a:lnTo>
                  <a:pt x="442739" y="407353"/>
                </a:lnTo>
                <a:lnTo>
                  <a:pt x="482672" y="433285"/>
                </a:lnTo>
                <a:lnTo>
                  <a:pt x="520707" y="461112"/>
                </a:lnTo>
                <a:lnTo>
                  <a:pt x="556817" y="490737"/>
                </a:lnTo>
                <a:lnTo>
                  <a:pt x="590997" y="522089"/>
                </a:lnTo>
                <a:lnTo>
                  <a:pt x="623139" y="554991"/>
                </a:lnTo>
                <a:lnTo>
                  <a:pt x="653294" y="589428"/>
                </a:lnTo>
                <a:lnTo>
                  <a:pt x="681405" y="625274"/>
                </a:lnTo>
                <a:lnTo>
                  <a:pt x="707443" y="662433"/>
                </a:lnTo>
                <a:lnTo>
                  <a:pt x="731379" y="700809"/>
                </a:lnTo>
                <a:lnTo>
                  <a:pt x="753184" y="740304"/>
                </a:lnTo>
                <a:lnTo>
                  <a:pt x="772828" y="780821"/>
                </a:lnTo>
                <a:lnTo>
                  <a:pt x="790281" y="822264"/>
                </a:lnTo>
                <a:lnTo>
                  <a:pt x="805516" y="864535"/>
                </a:lnTo>
                <a:lnTo>
                  <a:pt x="818501" y="907538"/>
                </a:lnTo>
                <a:lnTo>
                  <a:pt x="829209" y="951176"/>
                </a:lnTo>
                <a:lnTo>
                  <a:pt x="837609" y="995352"/>
                </a:lnTo>
                <a:lnTo>
                  <a:pt x="843673" y="1039968"/>
                </a:lnTo>
                <a:lnTo>
                  <a:pt x="847371" y="1084928"/>
                </a:lnTo>
                <a:lnTo>
                  <a:pt x="848673" y="1130136"/>
                </a:lnTo>
                <a:lnTo>
                  <a:pt x="847551" y="1175493"/>
                </a:lnTo>
                <a:lnTo>
                  <a:pt x="843976" y="1220904"/>
                </a:lnTo>
                <a:lnTo>
                  <a:pt x="837917" y="1266271"/>
                </a:lnTo>
                <a:lnTo>
                  <a:pt x="829345" y="1311497"/>
                </a:lnTo>
                <a:lnTo>
                  <a:pt x="818232" y="1356486"/>
                </a:lnTo>
                <a:lnTo>
                  <a:pt x="804548" y="1401140"/>
                </a:lnTo>
                <a:lnTo>
                  <a:pt x="788263" y="1445363"/>
                </a:lnTo>
                <a:lnTo>
                  <a:pt x="769349" y="1489058"/>
                </a:lnTo>
                <a:lnTo>
                  <a:pt x="747776" y="1532128"/>
                </a:lnTo>
                <a:lnTo>
                  <a:pt x="997077" y="1665732"/>
                </a:lnTo>
                <a:lnTo>
                  <a:pt x="1020069" y="1620446"/>
                </a:lnTo>
                <a:lnTo>
                  <a:pt x="1040958" y="1574277"/>
                </a:lnTo>
                <a:lnTo>
                  <a:pt x="1059727" y="1527298"/>
                </a:lnTo>
                <a:lnTo>
                  <a:pt x="1076356" y="1479584"/>
                </a:lnTo>
                <a:lnTo>
                  <a:pt x="1090827" y="1431208"/>
                </a:lnTo>
                <a:lnTo>
                  <a:pt x="1103122" y="1382243"/>
                </a:lnTo>
                <a:lnTo>
                  <a:pt x="1113223" y="1332765"/>
                </a:lnTo>
                <a:lnTo>
                  <a:pt x="1121111" y="1282847"/>
                </a:lnTo>
                <a:lnTo>
                  <a:pt x="1126768" y="1232562"/>
                </a:lnTo>
                <a:lnTo>
                  <a:pt x="1130176" y="1181985"/>
                </a:lnTo>
                <a:lnTo>
                  <a:pt x="1131316" y="1131189"/>
                </a:lnTo>
                <a:lnTo>
                  <a:pt x="1130323" y="1083373"/>
                </a:lnTo>
                <a:lnTo>
                  <a:pt x="1127372" y="1036064"/>
                </a:lnTo>
                <a:lnTo>
                  <a:pt x="1122501" y="989300"/>
                </a:lnTo>
                <a:lnTo>
                  <a:pt x="1115751" y="943119"/>
                </a:lnTo>
                <a:lnTo>
                  <a:pt x="1107159" y="897563"/>
                </a:lnTo>
                <a:lnTo>
                  <a:pt x="1096766" y="852669"/>
                </a:lnTo>
                <a:lnTo>
                  <a:pt x="1084610" y="808477"/>
                </a:lnTo>
                <a:lnTo>
                  <a:pt x="1070732" y="765026"/>
                </a:lnTo>
                <a:lnTo>
                  <a:pt x="1055169" y="722356"/>
                </a:lnTo>
                <a:lnTo>
                  <a:pt x="1037962" y="680506"/>
                </a:lnTo>
                <a:lnTo>
                  <a:pt x="1019149" y="639515"/>
                </a:lnTo>
                <a:lnTo>
                  <a:pt x="998770" y="599422"/>
                </a:lnTo>
                <a:lnTo>
                  <a:pt x="976865" y="560267"/>
                </a:lnTo>
                <a:lnTo>
                  <a:pt x="953454" y="522062"/>
                </a:lnTo>
                <a:lnTo>
                  <a:pt x="928630" y="484927"/>
                </a:lnTo>
                <a:lnTo>
                  <a:pt x="902379" y="448821"/>
                </a:lnTo>
                <a:lnTo>
                  <a:pt x="874759" y="413809"/>
                </a:lnTo>
                <a:lnTo>
                  <a:pt x="845808" y="379931"/>
                </a:lnTo>
                <a:lnTo>
                  <a:pt x="815566" y="347227"/>
                </a:lnTo>
                <a:lnTo>
                  <a:pt x="784071" y="315735"/>
                </a:lnTo>
                <a:lnTo>
                  <a:pt x="751364" y="285495"/>
                </a:lnTo>
                <a:lnTo>
                  <a:pt x="717483" y="256546"/>
                </a:lnTo>
                <a:lnTo>
                  <a:pt x="682468" y="228927"/>
                </a:lnTo>
                <a:lnTo>
                  <a:pt x="646358" y="202678"/>
                </a:lnTo>
                <a:lnTo>
                  <a:pt x="609193" y="177838"/>
                </a:lnTo>
                <a:lnTo>
                  <a:pt x="571010" y="154446"/>
                </a:lnTo>
                <a:lnTo>
                  <a:pt x="531851" y="132541"/>
                </a:lnTo>
                <a:lnTo>
                  <a:pt x="491753" y="112163"/>
                </a:lnTo>
                <a:lnTo>
                  <a:pt x="450757" y="93351"/>
                </a:lnTo>
                <a:lnTo>
                  <a:pt x="408901" y="76145"/>
                </a:lnTo>
                <a:lnTo>
                  <a:pt x="366225" y="60582"/>
                </a:lnTo>
                <a:lnTo>
                  <a:pt x="322768" y="46704"/>
                </a:lnTo>
                <a:lnTo>
                  <a:pt x="278569" y="34549"/>
                </a:lnTo>
                <a:lnTo>
                  <a:pt x="233668" y="24156"/>
                </a:lnTo>
                <a:lnTo>
                  <a:pt x="188104" y="15564"/>
                </a:lnTo>
                <a:lnTo>
                  <a:pt x="141916" y="8813"/>
                </a:lnTo>
                <a:lnTo>
                  <a:pt x="95143" y="3943"/>
                </a:lnTo>
                <a:lnTo>
                  <a:pt x="47824" y="992"/>
                </a:lnTo>
                <a:lnTo>
                  <a:pt x="0" y="0"/>
                </a:lnTo>
                <a:close/>
              </a:path>
            </a:pathLst>
          </a:custGeom>
          <a:solidFill>
            <a:srgbClr val="C0000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7" name="object 97"/>
          <p:cNvSpPr/>
          <p:nvPr/>
        </p:nvSpPr>
        <p:spPr>
          <a:xfrm>
            <a:off x="9270618" y="1698879"/>
            <a:ext cx="1131570" cy="1666239"/>
          </a:xfrm>
          <a:custGeom>
            <a:rect l="l" t="t" r="r" b="b"/>
            <a:pathLst>
              <a:path w="1131570" h="1666239">
                <a:moveTo>
                  <a:pt x="0" y="0"/>
                </a:moveTo>
                <a:lnTo>
                  <a:pt x="47824" y="992"/>
                </a:lnTo>
                <a:lnTo>
                  <a:pt x="95143" y="3943"/>
                </a:lnTo>
                <a:lnTo>
                  <a:pt x="141916" y="8813"/>
                </a:lnTo>
                <a:lnTo>
                  <a:pt x="188104" y="15564"/>
                </a:lnTo>
                <a:lnTo>
                  <a:pt x="233668" y="24156"/>
                </a:lnTo>
                <a:lnTo>
                  <a:pt x="278569" y="34549"/>
                </a:lnTo>
                <a:lnTo>
                  <a:pt x="322768" y="46704"/>
                </a:lnTo>
                <a:lnTo>
                  <a:pt x="366225" y="60582"/>
                </a:lnTo>
                <a:lnTo>
                  <a:pt x="408901" y="76145"/>
                </a:lnTo>
                <a:lnTo>
                  <a:pt x="450757" y="93351"/>
                </a:lnTo>
                <a:lnTo>
                  <a:pt x="491753" y="112163"/>
                </a:lnTo>
                <a:lnTo>
                  <a:pt x="531851" y="132541"/>
                </a:lnTo>
                <a:lnTo>
                  <a:pt x="571010" y="154446"/>
                </a:lnTo>
                <a:lnTo>
                  <a:pt x="609193" y="177838"/>
                </a:lnTo>
                <a:lnTo>
                  <a:pt x="646358" y="202678"/>
                </a:lnTo>
                <a:lnTo>
                  <a:pt x="682468" y="228927"/>
                </a:lnTo>
                <a:lnTo>
                  <a:pt x="717483" y="256546"/>
                </a:lnTo>
                <a:lnTo>
                  <a:pt x="751364" y="285495"/>
                </a:lnTo>
                <a:lnTo>
                  <a:pt x="784071" y="315735"/>
                </a:lnTo>
                <a:lnTo>
                  <a:pt x="815566" y="347227"/>
                </a:lnTo>
                <a:lnTo>
                  <a:pt x="845808" y="379931"/>
                </a:lnTo>
                <a:lnTo>
                  <a:pt x="874759" y="413809"/>
                </a:lnTo>
                <a:lnTo>
                  <a:pt x="902379" y="448821"/>
                </a:lnTo>
                <a:lnTo>
                  <a:pt x="928630" y="484927"/>
                </a:lnTo>
                <a:lnTo>
                  <a:pt x="953471" y="522089"/>
                </a:lnTo>
                <a:lnTo>
                  <a:pt x="976865" y="560267"/>
                </a:lnTo>
                <a:lnTo>
                  <a:pt x="998770" y="599422"/>
                </a:lnTo>
                <a:lnTo>
                  <a:pt x="1019149" y="639515"/>
                </a:lnTo>
                <a:lnTo>
                  <a:pt x="1037962" y="680506"/>
                </a:lnTo>
                <a:lnTo>
                  <a:pt x="1055169" y="722356"/>
                </a:lnTo>
                <a:lnTo>
                  <a:pt x="1070732" y="765026"/>
                </a:lnTo>
                <a:lnTo>
                  <a:pt x="1084610" y="808477"/>
                </a:lnTo>
                <a:lnTo>
                  <a:pt x="1096766" y="852669"/>
                </a:lnTo>
                <a:lnTo>
                  <a:pt x="1107159" y="897563"/>
                </a:lnTo>
                <a:lnTo>
                  <a:pt x="1115751" y="943119"/>
                </a:lnTo>
                <a:lnTo>
                  <a:pt x="1122501" y="989300"/>
                </a:lnTo>
                <a:lnTo>
                  <a:pt x="1127372" y="1036064"/>
                </a:lnTo>
                <a:lnTo>
                  <a:pt x="1130323" y="1083373"/>
                </a:lnTo>
                <a:lnTo>
                  <a:pt x="1131316" y="1131189"/>
                </a:lnTo>
                <a:lnTo>
                  <a:pt x="1130176" y="1181985"/>
                </a:lnTo>
                <a:lnTo>
                  <a:pt x="1126768" y="1232562"/>
                </a:lnTo>
                <a:lnTo>
                  <a:pt x="1121111" y="1282847"/>
                </a:lnTo>
                <a:lnTo>
                  <a:pt x="1113223" y="1332765"/>
                </a:lnTo>
                <a:lnTo>
                  <a:pt x="1103122" y="1382243"/>
                </a:lnTo>
                <a:lnTo>
                  <a:pt x="1090827" y="1431208"/>
                </a:lnTo>
                <a:lnTo>
                  <a:pt x="1076356" y="1479584"/>
                </a:lnTo>
                <a:lnTo>
                  <a:pt x="1059727" y="1527298"/>
                </a:lnTo>
                <a:lnTo>
                  <a:pt x="1040958" y="1574277"/>
                </a:lnTo>
                <a:lnTo>
                  <a:pt x="1020069" y="1620446"/>
                </a:lnTo>
                <a:lnTo>
                  <a:pt x="997077" y="1665732"/>
                </a:lnTo>
                <a:lnTo>
                  <a:pt x="747776" y="1532128"/>
                </a:lnTo>
                <a:lnTo>
                  <a:pt x="769349" y="1489058"/>
                </a:lnTo>
                <a:lnTo>
                  <a:pt x="788263" y="1445363"/>
                </a:lnTo>
                <a:lnTo>
                  <a:pt x="804548" y="1401140"/>
                </a:lnTo>
                <a:lnTo>
                  <a:pt x="818232" y="1356486"/>
                </a:lnTo>
                <a:lnTo>
                  <a:pt x="829345" y="1311497"/>
                </a:lnTo>
                <a:lnTo>
                  <a:pt x="837917" y="1266271"/>
                </a:lnTo>
                <a:lnTo>
                  <a:pt x="843976" y="1220904"/>
                </a:lnTo>
                <a:lnTo>
                  <a:pt x="847551" y="1175493"/>
                </a:lnTo>
                <a:lnTo>
                  <a:pt x="848673" y="1130136"/>
                </a:lnTo>
                <a:lnTo>
                  <a:pt x="847371" y="1084928"/>
                </a:lnTo>
                <a:lnTo>
                  <a:pt x="843673" y="1039968"/>
                </a:lnTo>
                <a:lnTo>
                  <a:pt x="837609" y="995352"/>
                </a:lnTo>
                <a:lnTo>
                  <a:pt x="829209" y="951176"/>
                </a:lnTo>
                <a:lnTo>
                  <a:pt x="818501" y="907538"/>
                </a:lnTo>
                <a:lnTo>
                  <a:pt x="805516" y="864535"/>
                </a:lnTo>
                <a:lnTo>
                  <a:pt x="790281" y="822264"/>
                </a:lnTo>
                <a:lnTo>
                  <a:pt x="772828" y="780821"/>
                </a:lnTo>
                <a:lnTo>
                  <a:pt x="753184" y="740304"/>
                </a:lnTo>
                <a:lnTo>
                  <a:pt x="731379" y="700809"/>
                </a:lnTo>
                <a:lnTo>
                  <a:pt x="707443" y="662433"/>
                </a:lnTo>
                <a:lnTo>
                  <a:pt x="681405" y="625274"/>
                </a:lnTo>
                <a:lnTo>
                  <a:pt x="653294" y="589428"/>
                </a:lnTo>
                <a:lnTo>
                  <a:pt x="623139" y="554991"/>
                </a:lnTo>
                <a:lnTo>
                  <a:pt x="590971" y="522062"/>
                </a:lnTo>
                <a:lnTo>
                  <a:pt x="556817" y="490737"/>
                </a:lnTo>
                <a:lnTo>
                  <a:pt x="520707" y="461112"/>
                </a:lnTo>
                <a:lnTo>
                  <a:pt x="482672" y="433285"/>
                </a:lnTo>
                <a:lnTo>
                  <a:pt x="442739" y="407353"/>
                </a:lnTo>
                <a:lnTo>
                  <a:pt x="400939" y="383413"/>
                </a:lnTo>
                <a:lnTo>
                  <a:pt x="354045" y="360130"/>
                </a:lnTo>
                <a:lnTo>
                  <a:pt x="305948" y="339836"/>
                </a:lnTo>
                <a:lnTo>
                  <a:pt x="256789" y="322566"/>
                </a:lnTo>
                <a:lnTo>
                  <a:pt x="206708" y="308356"/>
                </a:lnTo>
                <a:lnTo>
                  <a:pt x="155847" y="297241"/>
                </a:lnTo>
                <a:lnTo>
                  <a:pt x="104348" y="289258"/>
                </a:lnTo>
                <a:lnTo>
                  <a:pt x="52352" y="284442"/>
                </a:lnTo>
                <a:lnTo>
                  <a:pt x="0" y="282829"/>
                </a:lnTo>
                <a:lnTo>
                  <a:pt x="0" y="0"/>
                </a:lnTo>
                <a:close/>
              </a:path>
            </a:pathLst>
          </a:custGeom>
          <a:ln w="19050">
            <a:solidFill>
              <a:srgbClr val="FFFFFF"/>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8" name="object 98"/>
          <p:cNvSpPr/>
          <p:nvPr/>
        </p:nvSpPr>
        <p:spPr>
          <a:xfrm>
            <a:off x="8233664" y="3169031"/>
            <a:ext cx="2034539" cy="793115"/>
          </a:xfrm>
          <a:custGeom>
            <a:rect l="l" t="t" r="r" b="b"/>
            <a:pathLst>
              <a:path w="2034539" h="793114">
                <a:moveTo>
                  <a:pt x="259206" y="0"/>
                </a:moveTo>
                <a:lnTo>
                  <a:pt x="0" y="112902"/>
                </a:lnTo>
                <a:lnTo>
                  <a:pt x="21293" y="158955"/>
                </a:lnTo>
                <a:lnTo>
                  <a:pt x="44551" y="203859"/>
                </a:lnTo>
                <a:lnTo>
                  <a:pt x="69723" y="247559"/>
                </a:lnTo>
                <a:lnTo>
                  <a:pt x="96757" y="290000"/>
                </a:lnTo>
                <a:lnTo>
                  <a:pt x="125603" y="331126"/>
                </a:lnTo>
                <a:lnTo>
                  <a:pt x="156210" y="370883"/>
                </a:lnTo>
                <a:lnTo>
                  <a:pt x="188527" y="409216"/>
                </a:lnTo>
                <a:lnTo>
                  <a:pt x="222504" y="446069"/>
                </a:lnTo>
                <a:lnTo>
                  <a:pt x="258089" y="481387"/>
                </a:lnTo>
                <a:lnTo>
                  <a:pt x="295232" y="515116"/>
                </a:lnTo>
                <a:lnTo>
                  <a:pt x="333882" y="547200"/>
                </a:lnTo>
                <a:lnTo>
                  <a:pt x="373989" y="577584"/>
                </a:lnTo>
                <a:lnTo>
                  <a:pt x="415501" y="606213"/>
                </a:lnTo>
                <a:lnTo>
                  <a:pt x="458368" y="633033"/>
                </a:lnTo>
                <a:lnTo>
                  <a:pt x="502538" y="657986"/>
                </a:lnTo>
                <a:lnTo>
                  <a:pt x="545146" y="679712"/>
                </a:lnTo>
                <a:lnTo>
                  <a:pt x="588233" y="699472"/>
                </a:lnTo>
                <a:lnTo>
                  <a:pt x="631747" y="717283"/>
                </a:lnTo>
                <a:lnTo>
                  <a:pt x="675634" y="733160"/>
                </a:lnTo>
                <a:lnTo>
                  <a:pt x="719842" y="747121"/>
                </a:lnTo>
                <a:lnTo>
                  <a:pt x="764317" y="759180"/>
                </a:lnTo>
                <a:lnTo>
                  <a:pt x="809007" y="769354"/>
                </a:lnTo>
                <a:lnTo>
                  <a:pt x="853857" y="777659"/>
                </a:lnTo>
                <a:lnTo>
                  <a:pt x="898815" y="784110"/>
                </a:lnTo>
                <a:lnTo>
                  <a:pt x="943828" y="788725"/>
                </a:lnTo>
                <a:lnTo>
                  <a:pt x="988842" y="791519"/>
                </a:lnTo>
                <a:lnTo>
                  <a:pt x="1033805" y="792508"/>
                </a:lnTo>
                <a:lnTo>
                  <a:pt x="1078662" y="791708"/>
                </a:lnTo>
                <a:lnTo>
                  <a:pt x="1123362" y="789135"/>
                </a:lnTo>
                <a:lnTo>
                  <a:pt x="1167851" y="784806"/>
                </a:lnTo>
                <a:lnTo>
                  <a:pt x="1212075" y="778736"/>
                </a:lnTo>
                <a:lnTo>
                  <a:pt x="1255982" y="770941"/>
                </a:lnTo>
                <a:lnTo>
                  <a:pt x="1299518" y="761437"/>
                </a:lnTo>
                <a:lnTo>
                  <a:pt x="1342631" y="750241"/>
                </a:lnTo>
                <a:lnTo>
                  <a:pt x="1385266" y="737368"/>
                </a:lnTo>
                <a:lnTo>
                  <a:pt x="1427372" y="722835"/>
                </a:lnTo>
                <a:lnTo>
                  <a:pt x="1468894" y="706657"/>
                </a:lnTo>
                <a:lnTo>
                  <a:pt x="1509780" y="688851"/>
                </a:lnTo>
                <a:lnTo>
                  <a:pt x="1549976" y="669433"/>
                </a:lnTo>
                <a:lnTo>
                  <a:pt x="1589430" y="648418"/>
                </a:lnTo>
                <a:lnTo>
                  <a:pt x="1628088" y="625823"/>
                </a:lnTo>
                <a:lnTo>
                  <a:pt x="1665897" y="601663"/>
                </a:lnTo>
                <a:lnTo>
                  <a:pt x="1702803" y="575956"/>
                </a:lnTo>
                <a:lnTo>
                  <a:pt x="1738755" y="548716"/>
                </a:lnTo>
                <a:lnTo>
                  <a:pt x="1773698" y="519960"/>
                </a:lnTo>
                <a:lnTo>
                  <a:pt x="1785463" y="509454"/>
                </a:lnTo>
                <a:lnTo>
                  <a:pt x="1057960" y="509454"/>
                </a:lnTo>
                <a:lnTo>
                  <a:pt x="1012412" y="509326"/>
                </a:lnTo>
                <a:lnTo>
                  <a:pt x="967116" y="506759"/>
                </a:lnTo>
                <a:lnTo>
                  <a:pt x="922165" y="501788"/>
                </a:lnTo>
                <a:lnTo>
                  <a:pt x="877654" y="494451"/>
                </a:lnTo>
                <a:lnTo>
                  <a:pt x="833678" y="484786"/>
                </a:lnTo>
                <a:lnTo>
                  <a:pt x="790330" y="472828"/>
                </a:lnTo>
                <a:lnTo>
                  <a:pt x="747705" y="458615"/>
                </a:lnTo>
                <a:lnTo>
                  <a:pt x="705898" y="442185"/>
                </a:lnTo>
                <a:lnTo>
                  <a:pt x="665002" y="423573"/>
                </a:lnTo>
                <a:lnTo>
                  <a:pt x="625112" y="402817"/>
                </a:lnTo>
                <a:lnTo>
                  <a:pt x="586322" y="379955"/>
                </a:lnTo>
                <a:lnTo>
                  <a:pt x="548726" y="355022"/>
                </a:lnTo>
                <a:lnTo>
                  <a:pt x="512419" y="328057"/>
                </a:lnTo>
                <a:lnTo>
                  <a:pt x="477495" y="299096"/>
                </a:lnTo>
                <a:lnTo>
                  <a:pt x="444048" y="268176"/>
                </a:lnTo>
                <a:lnTo>
                  <a:pt x="412173" y="235334"/>
                </a:lnTo>
                <a:lnTo>
                  <a:pt x="381964" y="200608"/>
                </a:lnTo>
                <a:lnTo>
                  <a:pt x="353515" y="164033"/>
                </a:lnTo>
                <a:lnTo>
                  <a:pt x="326920" y="125649"/>
                </a:lnTo>
                <a:lnTo>
                  <a:pt x="302275" y="85490"/>
                </a:lnTo>
                <a:lnTo>
                  <a:pt x="279672" y="43594"/>
                </a:lnTo>
                <a:lnTo>
                  <a:pt x="259206" y="0"/>
                </a:lnTo>
                <a:close/>
              </a:path>
              <a:path w="2034539" h="793114">
                <a:moveTo>
                  <a:pt x="1784730" y="61975"/>
                </a:moveTo>
                <a:lnTo>
                  <a:pt x="1758853" y="106908"/>
                </a:lnTo>
                <a:lnTo>
                  <a:pt x="1730403" y="149994"/>
                </a:lnTo>
                <a:lnTo>
                  <a:pt x="1699486" y="191139"/>
                </a:lnTo>
                <a:lnTo>
                  <a:pt x="1666208" y="230246"/>
                </a:lnTo>
                <a:lnTo>
                  <a:pt x="1630672" y="267219"/>
                </a:lnTo>
                <a:lnTo>
                  <a:pt x="1592983" y="301964"/>
                </a:lnTo>
                <a:lnTo>
                  <a:pt x="1553247" y="334385"/>
                </a:lnTo>
                <a:lnTo>
                  <a:pt x="1511567" y="364385"/>
                </a:lnTo>
                <a:lnTo>
                  <a:pt x="1468049" y="391871"/>
                </a:lnTo>
                <a:lnTo>
                  <a:pt x="1422798" y="416744"/>
                </a:lnTo>
                <a:lnTo>
                  <a:pt x="1375917" y="438911"/>
                </a:lnTo>
                <a:lnTo>
                  <a:pt x="1331249" y="456902"/>
                </a:lnTo>
                <a:lnTo>
                  <a:pt x="1286173" y="472193"/>
                </a:lnTo>
                <a:lnTo>
                  <a:pt x="1240781" y="484821"/>
                </a:lnTo>
                <a:lnTo>
                  <a:pt x="1195170" y="494825"/>
                </a:lnTo>
                <a:lnTo>
                  <a:pt x="1149434" y="502240"/>
                </a:lnTo>
                <a:lnTo>
                  <a:pt x="1103666" y="507104"/>
                </a:lnTo>
                <a:lnTo>
                  <a:pt x="1057960" y="509454"/>
                </a:lnTo>
                <a:lnTo>
                  <a:pt x="1785463" y="509454"/>
                </a:lnTo>
                <a:lnTo>
                  <a:pt x="1840345" y="457964"/>
                </a:lnTo>
                <a:lnTo>
                  <a:pt x="1871944" y="424756"/>
                </a:lnTo>
                <a:lnTo>
                  <a:pt x="1902321" y="390096"/>
                </a:lnTo>
                <a:lnTo>
                  <a:pt x="1931424" y="354001"/>
                </a:lnTo>
                <a:lnTo>
                  <a:pt x="1959200" y="316485"/>
                </a:lnTo>
                <a:lnTo>
                  <a:pt x="1985595" y="277566"/>
                </a:lnTo>
                <a:lnTo>
                  <a:pt x="2010557" y="237258"/>
                </a:lnTo>
                <a:lnTo>
                  <a:pt x="2034031" y="195579"/>
                </a:lnTo>
                <a:lnTo>
                  <a:pt x="1784730" y="61975"/>
                </a:lnTo>
                <a:close/>
              </a:path>
            </a:pathLst>
          </a:custGeom>
          <a:solidFill>
            <a:srgbClr val="FFD966"/>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9" name="object 99"/>
          <p:cNvSpPr/>
          <p:nvPr/>
        </p:nvSpPr>
        <p:spPr>
          <a:xfrm>
            <a:off x="8233664" y="3169031"/>
            <a:ext cx="2034539" cy="793115"/>
          </a:xfrm>
          <a:custGeom>
            <a:rect l="l" t="t" r="r" b="b"/>
            <a:pathLst>
              <a:path w="2034539" h="793114">
                <a:moveTo>
                  <a:pt x="2034031" y="195579"/>
                </a:moveTo>
                <a:lnTo>
                  <a:pt x="2010557" y="237258"/>
                </a:lnTo>
                <a:lnTo>
                  <a:pt x="1985595" y="277566"/>
                </a:lnTo>
                <a:lnTo>
                  <a:pt x="1959200" y="316485"/>
                </a:lnTo>
                <a:lnTo>
                  <a:pt x="1931424" y="354001"/>
                </a:lnTo>
                <a:lnTo>
                  <a:pt x="1902321" y="390096"/>
                </a:lnTo>
                <a:lnTo>
                  <a:pt x="1871944" y="424756"/>
                </a:lnTo>
                <a:lnTo>
                  <a:pt x="1840345" y="457964"/>
                </a:lnTo>
                <a:lnTo>
                  <a:pt x="1807579" y="489704"/>
                </a:lnTo>
                <a:lnTo>
                  <a:pt x="1773698" y="519960"/>
                </a:lnTo>
                <a:lnTo>
                  <a:pt x="1738755" y="548716"/>
                </a:lnTo>
                <a:lnTo>
                  <a:pt x="1702803" y="575956"/>
                </a:lnTo>
                <a:lnTo>
                  <a:pt x="1665897" y="601663"/>
                </a:lnTo>
                <a:lnTo>
                  <a:pt x="1628088" y="625823"/>
                </a:lnTo>
                <a:lnTo>
                  <a:pt x="1589430" y="648418"/>
                </a:lnTo>
                <a:lnTo>
                  <a:pt x="1549976" y="669433"/>
                </a:lnTo>
                <a:lnTo>
                  <a:pt x="1509780" y="688851"/>
                </a:lnTo>
                <a:lnTo>
                  <a:pt x="1468894" y="706657"/>
                </a:lnTo>
                <a:lnTo>
                  <a:pt x="1427372" y="722835"/>
                </a:lnTo>
                <a:lnTo>
                  <a:pt x="1385266" y="737368"/>
                </a:lnTo>
                <a:lnTo>
                  <a:pt x="1342631" y="750241"/>
                </a:lnTo>
                <a:lnTo>
                  <a:pt x="1299518" y="761437"/>
                </a:lnTo>
                <a:lnTo>
                  <a:pt x="1255982" y="770941"/>
                </a:lnTo>
                <a:lnTo>
                  <a:pt x="1212075" y="778736"/>
                </a:lnTo>
                <a:lnTo>
                  <a:pt x="1167851" y="784806"/>
                </a:lnTo>
                <a:lnTo>
                  <a:pt x="1123362" y="789135"/>
                </a:lnTo>
                <a:lnTo>
                  <a:pt x="1078662" y="791708"/>
                </a:lnTo>
                <a:lnTo>
                  <a:pt x="1033805" y="792508"/>
                </a:lnTo>
                <a:lnTo>
                  <a:pt x="988842" y="791519"/>
                </a:lnTo>
                <a:lnTo>
                  <a:pt x="943828" y="788725"/>
                </a:lnTo>
                <a:lnTo>
                  <a:pt x="898815" y="784110"/>
                </a:lnTo>
                <a:lnTo>
                  <a:pt x="853857" y="777659"/>
                </a:lnTo>
                <a:lnTo>
                  <a:pt x="809007" y="769354"/>
                </a:lnTo>
                <a:lnTo>
                  <a:pt x="764317" y="759180"/>
                </a:lnTo>
                <a:lnTo>
                  <a:pt x="719842" y="747121"/>
                </a:lnTo>
                <a:lnTo>
                  <a:pt x="675634" y="733160"/>
                </a:lnTo>
                <a:lnTo>
                  <a:pt x="631747" y="717283"/>
                </a:lnTo>
                <a:lnTo>
                  <a:pt x="588233" y="699472"/>
                </a:lnTo>
                <a:lnTo>
                  <a:pt x="545146" y="679712"/>
                </a:lnTo>
                <a:lnTo>
                  <a:pt x="502538" y="657986"/>
                </a:lnTo>
                <a:lnTo>
                  <a:pt x="458368" y="633033"/>
                </a:lnTo>
                <a:lnTo>
                  <a:pt x="415501" y="606213"/>
                </a:lnTo>
                <a:lnTo>
                  <a:pt x="373989" y="577584"/>
                </a:lnTo>
                <a:lnTo>
                  <a:pt x="333882" y="547200"/>
                </a:lnTo>
                <a:lnTo>
                  <a:pt x="295232" y="515116"/>
                </a:lnTo>
                <a:lnTo>
                  <a:pt x="258089" y="481387"/>
                </a:lnTo>
                <a:lnTo>
                  <a:pt x="222504" y="446069"/>
                </a:lnTo>
                <a:lnTo>
                  <a:pt x="188527" y="409216"/>
                </a:lnTo>
                <a:lnTo>
                  <a:pt x="156210" y="370883"/>
                </a:lnTo>
                <a:lnTo>
                  <a:pt x="125603" y="331126"/>
                </a:lnTo>
                <a:lnTo>
                  <a:pt x="96757" y="290000"/>
                </a:lnTo>
                <a:lnTo>
                  <a:pt x="69723" y="247559"/>
                </a:lnTo>
                <a:lnTo>
                  <a:pt x="44551" y="203859"/>
                </a:lnTo>
                <a:lnTo>
                  <a:pt x="21293" y="158955"/>
                </a:lnTo>
                <a:lnTo>
                  <a:pt x="0" y="112902"/>
                </a:lnTo>
                <a:lnTo>
                  <a:pt x="259206" y="0"/>
                </a:lnTo>
                <a:lnTo>
                  <a:pt x="279672" y="43594"/>
                </a:lnTo>
                <a:lnTo>
                  <a:pt x="302275" y="85490"/>
                </a:lnTo>
                <a:lnTo>
                  <a:pt x="326920" y="125649"/>
                </a:lnTo>
                <a:lnTo>
                  <a:pt x="353515" y="164033"/>
                </a:lnTo>
                <a:lnTo>
                  <a:pt x="381964" y="200608"/>
                </a:lnTo>
                <a:lnTo>
                  <a:pt x="412173" y="235334"/>
                </a:lnTo>
                <a:lnTo>
                  <a:pt x="444048" y="268176"/>
                </a:lnTo>
                <a:lnTo>
                  <a:pt x="477495" y="299096"/>
                </a:lnTo>
                <a:lnTo>
                  <a:pt x="512419" y="328057"/>
                </a:lnTo>
                <a:lnTo>
                  <a:pt x="548726" y="355022"/>
                </a:lnTo>
                <a:lnTo>
                  <a:pt x="586322" y="379955"/>
                </a:lnTo>
                <a:lnTo>
                  <a:pt x="625112" y="402817"/>
                </a:lnTo>
                <a:lnTo>
                  <a:pt x="665002" y="423573"/>
                </a:lnTo>
                <a:lnTo>
                  <a:pt x="705898" y="442185"/>
                </a:lnTo>
                <a:lnTo>
                  <a:pt x="747705" y="458615"/>
                </a:lnTo>
                <a:lnTo>
                  <a:pt x="790330" y="472828"/>
                </a:lnTo>
                <a:lnTo>
                  <a:pt x="833678" y="484786"/>
                </a:lnTo>
                <a:lnTo>
                  <a:pt x="877654" y="494451"/>
                </a:lnTo>
                <a:lnTo>
                  <a:pt x="922165" y="501788"/>
                </a:lnTo>
                <a:lnTo>
                  <a:pt x="967116" y="506759"/>
                </a:lnTo>
                <a:lnTo>
                  <a:pt x="1012412" y="509326"/>
                </a:lnTo>
                <a:lnTo>
                  <a:pt x="1057960" y="509454"/>
                </a:lnTo>
                <a:lnTo>
                  <a:pt x="1103666" y="507104"/>
                </a:lnTo>
                <a:lnTo>
                  <a:pt x="1149434" y="502240"/>
                </a:lnTo>
                <a:lnTo>
                  <a:pt x="1195170" y="494825"/>
                </a:lnTo>
                <a:lnTo>
                  <a:pt x="1240781" y="484821"/>
                </a:lnTo>
                <a:lnTo>
                  <a:pt x="1286173" y="472193"/>
                </a:lnTo>
                <a:lnTo>
                  <a:pt x="1331249" y="456902"/>
                </a:lnTo>
                <a:lnTo>
                  <a:pt x="1375917" y="438911"/>
                </a:lnTo>
                <a:lnTo>
                  <a:pt x="1422798" y="416744"/>
                </a:lnTo>
                <a:lnTo>
                  <a:pt x="1468049" y="391871"/>
                </a:lnTo>
                <a:lnTo>
                  <a:pt x="1511567" y="364385"/>
                </a:lnTo>
                <a:lnTo>
                  <a:pt x="1553247" y="334385"/>
                </a:lnTo>
                <a:lnTo>
                  <a:pt x="1592983" y="301964"/>
                </a:lnTo>
                <a:lnTo>
                  <a:pt x="1630672" y="267219"/>
                </a:lnTo>
                <a:lnTo>
                  <a:pt x="1666208" y="230246"/>
                </a:lnTo>
                <a:lnTo>
                  <a:pt x="1699486" y="191139"/>
                </a:lnTo>
                <a:lnTo>
                  <a:pt x="1730403" y="149994"/>
                </a:lnTo>
                <a:lnTo>
                  <a:pt x="1758853" y="106908"/>
                </a:lnTo>
                <a:lnTo>
                  <a:pt x="1784730" y="61975"/>
                </a:lnTo>
                <a:lnTo>
                  <a:pt x="2034031" y="195579"/>
                </a:lnTo>
                <a:close/>
              </a:path>
            </a:pathLst>
          </a:custGeom>
          <a:ln w="19050">
            <a:solidFill>
              <a:srgbClr val="FFFFFF"/>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0" name="object 100"/>
          <p:cNvSpPr/>
          <p:nvPr/>
        </p:nvSpPr>
        <p:spPr>
          <a:xfrm>
            <a:off x="8139137" y="1698879"/>
            <a:ext cx="1131570" cy="1583055"/>
          </a:xfrm>
          <a:custGeom>
            <a:rect l="l" t="t" r="r" b="b"/>
            <a:pathLst>
              <a:path w="1131570" h="1583054">
                <a:moveTo>
                  <a:pt x="1131481" y="0"/>
                </a:moveTo>
                <a:lnTo>
                  <a:pt x="1079739" y="1182"/>
                </a:lnTo>
                <a:lnTo>
                  <a:pt x="1028198" y="4720"/>
                </a:lnTo>
                <a:lnTo>
                  <a:pt x="976936" y="10597"/>
                </a:lnTo>
                <a:lnTo>
                  <a:pt x="926032" y="18798"/>
                </a:lnTo>
                <a:lnTo>
                  <a:pt x="875563" y="29306"/>
                </a:lnTo>
                <a:lnTo>
                  <a:pt x="825608" y="42107"/>
                </a:lnTo>
                <a:lnTo>
                  <a:pt x="776247" y="57185"/>
                </a:lnTo>
                <a:lnTo>
                  <a:pt x="727556" y="74523"/>
                </a:lnTo>
                <a:lnTo>
                  <a:pt x="679615" y="94106"/>
                </a:lnTo>
                <a:lnTo>
                  <a:pt x="636172" y="114117"/>
                </a:lnTo>
                <a:lnTo>
                  <a:pt x="593975" y="135721"/>
                </a:lnTo>
                <a:lnTo>
                  <a:pt x="553045" y="158867"/>
                </a:lnTo>
                <a:lnTo>
                  <a:pt x="513402" y="183503"/>
                </a:lnTo>
                <a:lnTo>
                  <a:pt x="475066" y="209578"/>
                </a:lnTo>
                <a:lnTo>
                  <a:pt x="438058" y="237040"/>
                </a:lnTo>
                <a:lnTo>
                  <a:pt x="402397" y="265836"/>
                </a:lnTo>
                <a:lnTo>
                  <a:pt x="368104" y="295917"/>
                </a:lnTo>
                <a:lnTo>
                  <a:pt x="335200" y="327229"/>
                </a:lnTo>
                <a:lnTo>
                  <a:pt x="303705" y="359721"/>
                </a:lnTo>
                <a:lnTo>
                  <a:pt x="273639" y="393341"/>
                </a:lnTo>
                <a:lnTo>
                  <a:pt x="245023" y="428039"/>
                </a:lnTo>
                <a:lnTo>
                  <a:pt x="217876" y="463761"/>
                </a:lnTo>
                <a:lnTo>
                  <a:pt x="192219" y="500457"/>
                </a:lnTo>
                <a:lnTo>
                  <a:pt x="168073" y="538075"/>
                </a:lnTo>
                <a:lnTo>
                  <a:pt x="145457" y="576562"/>
                </a:lnTo>
                <a:lnTo>
                  <a:pt x="124393" y="615868"/>
                </a:lnTo>
                <a:lnTo>
                  <a:pt x="104900" y="655941"/>
                </a:lnTo>
                <a:lnTo>
                  <a:pt x="86998" y="696729"/>
                </a:lnTo>
                <a:lnTo>
                  <a:pt x="70709" y="738180"/>
                </a:lnTo>
                <a:lnTo>
                  <a:pt x="56052" y="780243"/>
                </a:lnTo>
                <a:lnTo>
                  <a:pt x="43048" y="822866"/>
                </a:lnTo>
                <a:lnTo>
                  <a:pt x="31716" y="865997"/>
                </a:lnTo>
                <a:lnTo>
                  <a:pt x="22078" y="909585"/>
                </a:lnTo>
                <a:lnTo>
                  <a:pt x="14154" y="953577"/>
                </a:lnTo>
                <a:lnTo>
                  <a:pt x="7964" y="997923"/>
                </a:lnTo>
                <a:lnTo>
                  <a:pt x="3528" y="1042571"/>
                </a:lnTo>
                <a:lnTo>
                  <a:pt x="866" y="1087468"/>
                </a:lnTo>
                <a:lnTo>
                  <a:pt x="0" y="1132564"/>
                </a:lnTo>
                <a:lnTo>
                  <a:pt x="948" y="1177806"/>
                </a:lnTo>
                <a:lnTo>
                  <a:pt x="3732" y="1223143"/>
                </a:lnTo>
                <a:lnTo>
                  <a:pt x="8373" y="1268524"/>
                </a:lnTo>
                <a:lnTo>
                  <a:pt x="14889" y="1313895"/>
                </a:lnTo>
                <a:lnTo>
                  <a:pt x="23302" y="1359207"/>
                </a:lnTo>
                <a:lnTo>
                  <a:pt x="33632" y="1404407"/>
                </a:lnTo>
                <a:lnTo>
                  <a:pt x="45899" y="1449443"/>
                </a:lnTo>
                <a:lnTo>
                  <a:pt x="60123" y="1494264"/>
                </a:lnTo>
                <a:lnTo>
                  <a:pt x="76325" y="1538819"/>
                </a:lnTo>
                <a:lnTo>
                  <a:pt x="94526" y="1583054"/>
                </a:lnTo>
                <a:lnTo>
                  <a:pt x="353733" y="1470151"/>
                </a:lnTo>
                <a:lnTo>
                  <a:pt x="335146" y="1423823"/>
                </a:lnTo>
                <a:lnTo>
                  <a:pt x="319351" y="1376582"/>
                </a:lnTo>
                <a:lnTo>
                  <a:pt x="306373" y="1328556"/>
                </a:lnTo>
                <a:lnTo>
                  <a:pt x="296237" y="1279875"/>
                </a:lnTo>
                <a:lnTo>
                  <a:pt x="288967" y="1230668"/>
                </a:lnTo>
                <a:lnTo>
                  <a:pt x="284586" y="1181062"/>
                </a:lnTo>
                <a:lnTo>
                  <a:pt x="283121" y="1131188"/>
                </a:lnTo>
                <a:lnTo>
                  <a:pt x="284464" y="1083051"/>
                </a:lnTo>
                <a:lnTo>
                  <a:pt x="288445" y="1035617"/>
                </a:lnTo>
                <a:lnTo>
                  <a:pt x="294994" y="988959"/>
                </a:lnTo>
                <a:lnTo>
                  <a:pt x="304037" y="943149"/>
                </a:lnTo>
                <a:lnTo>
                  <a:pt x="315504" y="898257"/>
                </a:lnTo>
                <a:lnTo>
                  <a:pt x="329323" y="854356"/>
                </a:lnTo>
                <a:lnTo>
                  <a:pt x="345421" y="811518"/>
                </a:lnTo>
                <a:lnTo>
                  <a:pt x="363729" y="769813"/>
                </a:lnTo>
                <a:lnTo>
                  <a:pt x="384173" y="729314"/>
                </a:lnTo>
                <a:lnTo>
                  <a:pt x="406683" y="690092"/>
                </a:lnTo>
                <a:lnTo>
                  <a:pt x="431186" y="652219"/>
                </a:lnTo>
                <a:lnTo>
                  <a:pt x="457611" y="615767"/>
                </a:lnTo>
                <a:lnTo>
                  <a:pt x="485886" y="580806"/>
                </a:lnTo>
                <a:lnTo>
                  <a:pt x="515941" y="547409"/>
                </a:lnTo>
                <a:lnTo>
                  <a:pt x="547702" y="515648"/>
                </a:lnTo>
                <a:lnTo>
                  <a:pt x="581098" y="485594"/>
                </a:lnTo>
                <a:lnTo>
                  <a:pt x="616059" y="457318"/>
                </a:lnTo>
                <a:lnTo>
                  <a:pt x="652511" y="430893"/>
                </a:lnTo>
                <a:lnTo>
                  <a:pt x="690385" y="406390"/>
                </a:lnTo>
                <a:lnTo>
                  <a:pt x="729606" y="383881"/>
                </a:lnTo>
                <a:lnTo>
                  <a:pt x="770106" y="363436"/>
                </a:lnTo>
                <a:lnTo>
                  <a:pt x="811810" y="345129"/>
                </a:lnTo>
                <a:lnTo>
                  <a:pt x="854649" y="329030"/>
                </a:lnTo>
                <a:lnTo>
                  <a:pt x="898550" y="315211"/>
                </a:lnTo>
                <a:lnTo>
                  <a:pt x="943441" y="303745"/>
                </a:lnTo>
                <a:lnTo>
                  <a:pt x="989252" y="294701"/>
                </a:lnTo>
                <a:lnTo>
                  <a:pt x="1035910" y="288153"/>
                </a:lnTo>
                <a:lnTo>
                  <a:pt x="1083343" y="284172"/>
                </a:lnTo>
                <a:lnTo>
                  <a:pt x="1131481" y="282828"/>
                </a:lnTo>
                <a:lnTo>
                  <a:pt x="1131481" y="0"/>
                </a:lnTo>
                <a:close/>
              </a:path>
            </a:pathLst>
          </a:custGeom>
          <a:solidFill>
            <a:srgbClr val="5B9BD4"/>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1" name="object 101"/>
          <p:cNvSpPr/>
          <p:nvPr/>
        </p:nvSpPr>
        <p:spPr>
          <a:xfrm>
            <a:off x="8139137" y="1698879"/>
            <a:ext cx="1131570" cy="1583055"/>
          </a:xfrm>
          <a:custGeom>
            <a:rect l="l" t="t" r="r" b="b"/>
            <a:pathLst>
              <a:path w="1131570" h="1583054">
                <a:moveTo>
                  <a:pt x="94526" y="1583054"/>
                </a:moveTo>
                <a:lnTo>
                  <a:pt x="76325" y="1538819"/>
                </a:lnTo>
                <a:lnTo>
                  <a:pt x="60123" y="1494264"/>
                </a:lnTo>
                <a:lnTo>
                  <a:pt x="45899" y="1449443"/>
                </a:lnTo>
                <a:lnTo>
                  <a:pt x="33632" y="1404407"/>
                </a:lnTo>
                <a:lnTo>
                  <a:pt x="23302" y="1359207"/>
                </a:lnTo>
                <a:lnTo>
                  <a:pt x="14889" y="1313895"/>
                </a:lnTo>
                <a:lnTo>
                  <a:pt x="8373" y="1268524"/>
                </a:lnTo>
                <a:lnTo>
                  <a:pt x="3732" y="1223143"/>
                </a:lnTo>
                <a:lnTo>
                  <a:pt x="948" y="1177806"/>
                </a:lnTo>
                <a:lnTo>
                  <a:pt x="0" y="1132564"/>
                </a:lnTo>
                <a:lnTo>
                  <a:pt x="866" y="1087468"/>
                </a:lnTo>
                <a:lnTo>
                  <a:pt x="3528" y="1042571"/>
                </a:lnTo>
                <a:lnTo>
                  <a:pt x="7964" y="997923"/>
                </a:lnTo>
                <a:lnTo>
                  <a:pt x="14154" y="953577"/>
                </a:lnTo>
                <a:lnTo>
                  <a:pt x="22078" y="909585"/>
                </a:lnTo>
                <a:lnTo>
                  <a:pt x="31716" y="865997"/>
                </a:lnTo>
                <a:lnTo>
                  <a:pt x="43048" y="822866"/>
                </a:lnTo>
                <a:lnTo>
                  <a:pt x="56052" y="780243"/>
                </a:lnTo>
                <a:lnTo>
                  <a:pt x="70709" y="738180"/>
                </a:lnTo>
                <a:lnTo>
                  <a:pt x="86998" y="696729"/>
                </a:lnTo>
                <a:lnTo>
                  <a:pt x="104900" y="655941"/>
                </a:lnTo>
                <a:lnTo>
                  <a:pt x="124393" y="615868"/>
                </a:lnTo>
                <a:lnTo>
                  <a:pt x="145457" y="576562"/>
                </a:lnTo>
                <a:lnTo>
                  <a:pt x="168073" y="538075"/>
                </a:lnTo>
                <a:lnTo>
                  <a:pt x="192219" y="500457"/>
                </a:lnTo>
                <a:lnTo>
                  <a:pt x="217876" y="463761"/>
                </a:lnTo>
                <a:lnTo>
                  <a:pt x="245023" y="428039"/>
                </a:lnTo>
                <a:lnTo>
                  <a:pt x="273639" y="393341"/>
                </a:lnTo>
                <a:lnTo>
                  <a:pt x="303705" y="359721"/>
                </a:lnTo>
                <a:lnTo>
                  <a:pt x="335200" y="327229"/>
                </a:lnTo>
                <a:lnTo>
                  <a:pt x="368104" y="295917"/>
                </a:lnTo>
                <a:lnTo>
                  <a:pt x="402397" y="265836"/>
                </a:lnTo>
                <a:lnTo>
                  <a:pt x="438058" y="237040"/>
                </a:lnTo>
                <a:lnTo>
                  <a:pt x="475066" y="209578"/>
                </a:lnTo>
                <a:lnTo>
                  <a:pt x="513402" y="183503"/>
                </a:lnTo>
                <a:lnTo>
                  <a:pt x="553045" y="158867"/>
                </a:lnTo>
                <a:lnTo>
                  <a:pt x="593975" y="135721"/>
                </a:lnTo>
                <a:lnTo>
                  <a:pt x="636172" y="114117"/>
                </a:lnTo>
                <a:lnTo>
                  <a:pt x="679615" y="94106"/>
                </a:lnTo>
                <a:lnTo>
                  <a:pt x="727556" y="74523"/>
                </a:lnTo>
                <a:lnTo>
                  <a:pt x="776247" y="57185"/>
                </a:lnTo>
                <a:lnTo>
                  <a:pt x="825608" y="42107"/>
                </a:lnTo>
                <a:lnTo>
                  <a:pt x="875563" y="29306"/>
                </a:lnTo>
                <a:lnTo>
                  <a:pt x="926032" y="18798"/>
                </a:lnTo>
                <a:lnTo>
                  <a:pt x="976936" y="10597"/>
                </a:lnTo>
                <a:lnTo>
                  <a:pt x="1028198" y="4720"/>
                </a:lnTo>
                <a:lnTo>
                  <a:pt x="1079739" y="1182"/>
                </a:lnTo>
                <a:lnTo>
                  <a:pt x="1131481" y="0"/>
                </a:lnTo>
                <a:lnTo>
                  <a:pt x="1131481" y="282828"/>
                </a:lnTo>
                <a:lnTo>
                  <a:pt x="1083343" y="284172"/>
                </a:lnTo>
                <a:lnTo>
                  <a:pt x="1035910" y="288153"/>
                </a:lnTo>
                <a:lnTo>
                  <a:pt x="989252" y="294701"/>
                </a:lnTo>
                <a:lnTo>
                  <a:pt x="943441" y="303745"/>
                </a:lnTo>
                <a:lnTo>
                  <a:pt x="898550" y="315211"/>
                </a:lnTo>
                <a:lnTo>
                  <a:pt x="854649" y="329030"/>
                </a:lnTo>
                <a:lnTo>
                  <a:pt x="811810" y="345129"/>
                </a:lnTo>
                <a:lnTo>
                  <a:pt x="770106" y="363436"/>
                </a:lnTo>
                <a:lnTo>
                  <a:pt x="729606" y="383881"/>
                </a:lnTo>
                <a:lnTo>
                  <a:pt x="690385" y="406390"/>
                </a:lnTo>
                <a:lnTo>
                  <a:pt x="652511" y="430893"/>
                </a:lnTo>
                <a:lnTo>
                  <a:pt x="616059" y="457318"/>
                </a:lnTo>
                <a:lnTo>
                  <a:pt x="581098" y="485594"/>
                </a:lnTo>
                <a:lnTo>
                  <a:pt x="547702" y="515648"/>
                </a:lnTo>
                <a:lnTo>
                  <a:pt x="515941" y="547409"/>
                </a:lnTo>
                <a:lnTo>
                  <a:pt x="485886" y="580806"/>
                </a:lnTo>
                <a:lnTo>
                  <a:pt x="457611" y="615767"/>
                </a:lnTo>
                <a:lnTo>
                  <a:pt x="431186" y="652219"/>
                </a:lnTo>
                <a:lnTo>
                  <a:pt x="406683" y="690092"/>
                </a:lnTo>
                <a:lnTo>
                  <a:pt x="384173" y="729314"/>
                </a:lnTo>
                <a:lnTo>
                  <a:pt x="363729" y="769813"/>
                </a:lnTo>
                <a:lnTo>
                  <a:pt x="345421" y="811518"/>
                </a:lnTo>
                <a:lnTo>
                  <a:pt x="329323" y="854356"/>
                </a:lnTo>
                <a:lnTo>
                  <a:pt x="315504" y="898257"/>
                </a:lnTo>
                <a:lnTo>
                  <a:pt x="304037" y="943149"/>
                </a:lnTo>
                <a:lnTo>
                  <a:pt x="294994" y="988959"/>
                </a:lnTo>
                <a:lnTo>
                  <a:pt x="288445" y="1035617"/>
                </a:lnTo>
                <a:lnTo>
                  <a:pt x="284464" y="1083051"/>
                </a:lnTo>
                <a:lnTo>
                  <a:pt x="283121" y="1131188"/>
                </a:lnTo>
                <a:lnTo>
                  <a:pt x="284586" y="1181062"/>
                </a:lnTo>
                <a:lnTo>
                  <a:pt x="288967" y="1230668"/>
                </a:lnTo>
                <a:lnTo>
                  <a:pt x="296237" y="1279875"/>
                </a:lnTo>
                <a:lnTo>
                  <a:pt x="306373" y="1328556"/>
                </a:lnTo>
                <a:lnTo>
                  <a:pt x="319351" y="1376582"/>
                </a:lnTo>
                <a:lnTo>
                  <a:pt x="335146" y="1423823"/>
                </a:lnTo>
                <a:lnTo>
                  <a:pt x="353733" y="1470151"/>
                </a:lnTo>
                <a:lnTo>
                  <a:pt x="94526" y="1583054"/>
                </a:lnTo>
                <a:close/>
              </a:path>
            </a:pathLst>
          </a:custGeom>
          <a:ln w="19049">
            <a:solidFill>
              <a:srgbClr val="FFFFFF"/>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2" name="object 102"/>
          <p:cNvSpPr/>
          <p:nvPr/>
        </p:nvSpPr>
        <p:spPr>
          <a:xfrm>
            <a:off x="10119359" y="2068068"/>
            <a:ext cx="558165" cy="253365"/>
          </a:xfrm>
          <a:custGeom>
            <a:rect l="l" t="t" r="r" b="b"/>
            <a:pathLst>
              <a:path w="558165" h="253364">
                <a:moveTo>
                  <a:pt x="0" y="252984"/>
                </a:moveTo>
                <a:lnTo>
                  <a:pt x="501395" y="0"/>
                </a:lnTo>
                <a:lnTo>
                  <a:pt x="557784" y="0"/>
                </a:lnTo>
              </a:path>
            </a:pathLst>
          </a:custGeom>
          <a:ln w="9525">
            <a:solidFill>
              <a:srgbClr val="A6A6A6"/>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3" name="object 103"/>
          <p:cNvSpPr/>
          <p:nvPr/>
        </p:nvSpPr>
        <p:spPr>
          <a:xfrm>
            <a:off x="9230868" y="3819144"/>
            <a:ext cx="826135" cy="193675"/>
          </a:xfrm>
          <a:custGeom>
            <a:rect l="l" t="t" r="r" b="b"/>
            <a:pathLst>
              <a:path w="826134" h="193675">
                <a:moveTo>
                  <a:pt x="0" y="0"/>
                </a:moveTo>
                <a:lnTo>
                  <a:pt x="768096" y="193548"/>
                </a:lnTo>
                <a:lnTo>
                  <a:pt x="826008" y="193548"/>
                </a:lnTo>
              </a:path>
            </a:pathLst>
          </a:custGeom>
          <a:ln w="9525">
            <a:solidFill>
              <a:srgbClr val="A6A6A6"/>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4" name="object 104"/>
          <p:cNvSpPr/>
          <p:nvPr/>
        </p:nvSpPr>
        <p:spPr>
          <a:xfrm>
            <a:off x="8212835" y="2034540"/>
            <a:ext cx="230504" cy="253365"/>
          </a:xfrm>
          <a:custGeom>
            <a:rect l="l" t="t" r="r" b="b"/>
            <a:pathLst>
              <a:path w="230502" h="253364">
                <a:moveTo>
                  <a:pt x="230124" y="252984"/>
                </a:moveTo>
                <a:lnTo>
                  <a:pt x="56388" y="0"/>
                </a:lnTo>
                <a:lnTo>
                  <a:pt x="0" y="0"/>
                </a:lnTo>
              </a:path>
            </a:pathLst>
          </a:custGeom>
          <a:ln w="9524">
            <a:solidFill>
              <a:srgbClr val="A6A6A6"/>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5" name="object 105"/>
          <p:cNvSpPr txBox="1"/>
          <p:nvPr/>
        </p:nvSpPr>
        <p:spPr>
          <a:xfrm>
            <a:off x="10704321" y="1704931"/>
            <a:ext cx="680720" cy="636270"/>
          </a:xfrm>
          <a:prstGeom prst="rect">
            <a:avLst/>
          </a:prstGeom>
        </p:spPr>
        <p:txBody>
          <a:bodyPr vert="horz" wrap="square" lIns="0" tIns="10477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7625">
              <a:lnSpc>
                <a:spcPct val="100000"/>
              </a:lnSpc>
              <a:spcBef>
                <a:spcPts val="825"/>
              </a:spcBef>
            </a:pPr>
            <a:r>
              <a:rPr sz="1400" b="1">
                <a:solidFill>
                  <a:srgbClr val="404040"/>
                </a:solidFill>
                <a:latin typeface="微软雅黑"/>
                <a:cs typeface="微软雅黑"/>
              </a:rPr>
              <a:t>集中式,</a:t>
            </a:r>
            <a:endParaRPr sz="1400">
              <a:latin typeface="微软雅黑"/>
              <a:cs typeface="微软雅黑"/>
            </a:endParaRPr>
          </a:p>
          <a:p>
            <a:pPr marL="12700">
              <a:lnSpc>
                <a:spcPct val="100000"/>
              </a:lnSpc>
              <a:spcBef>
                <a:spcPts val="720"/>
              </a:spcBef>
            </a:pPr>
            <a:r>
              <a:rPr sz="1400" b="1">
                <a:solidFill>
                  <a:srgbClr val="404040"/>
                </a:solidFill>
                <a:latin typeface="微软雅黑"/>
                <a:cs typeface="微软雅黑"/>
              </a:rPr>
              <a:t>3</a:t>
            </a:r>
            <a:r>
              <a:rPr sz="1400" b="1" spc="-5">
                <a:solidFill>
                  <a:srgbClr val="404040"/>
                </a:solidFill>
                <a:latin typeface="微软雅黑"/>
                <a:cs typeface="微软雅黑"/>
              </a:rPr>
              <a:t>2</a:t>
            </a:r>
            <a:r>
              <a:rPr sz="1400" b="1" spc="-10">
                <a:solidFill>
                  <a:srgbClr val="404040"/>
                </a:solidFill>
                <a:latin typeface="微软雅黑"/>
                <a:cs typeface="微软雅黑"/>
              </a:rPr>
              <a:t>.</a:t>
            </a:r>
            <a:r>
              <a:rPr sz="1400" b="1">
                <a:solidFill>
                  <a:srgbClr val="404040"/>
                </a:solidFill>
                <a:latin typeface="微软雅黑"/>
                <a:cs typeface="微软雅黑"/>
              </a:rPr>
              <a:t>8</a:t>
            </a:r>
            <a:r>
              <a:rPr sz="1400" b="1" spc="-5">
                <a:solidFill>
                  <a:srgbClr val="404040"/>
                </a:solidFill>
                <a:latin typeface="微软雅黑"/>
                <a:cs typeface="微软雅黑"/>
              </a:rPr>
              <a:t>3</a:t>
            </a:r>
            <a:r>
              <a:rPr sz="1400" b="1">
                <a:solidFill>
                  <a:srgbClr val="404040"/>
                </a:solidFill>
                <a:latin typeface="微软雅黑"/>
                <a:cs typeface="微软雅黑"/>
              </a:rPr>
              <a:t>%</a:t>
            </a:r>
            <a:endParaRPr sz="1400">
              <a:latin typeface="微软雅黑"/>
              <a:cs typeface="微软雅黑"/>
            </a:endParaRPr>
          </a:p>
        </p:txBody>
      </p:sp>
      <p:sp>
        <p:nvSpPr>
          <p:cNvPr id="106" name="object 106"/>
          <p:cNvSpPr txBox="1"/>
          <p:nvPr/>
        </p:nvSpPr>
        <p:spPr>
          <a:xfrm>
            <a:off x="7507985" y="1671929"/>
            <a:ext cx="680720" cy="63500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5080" indent="123189">
              <a:lnSpc>
                <a:spcPct val="142900"/>
              </a:lnSpc>
              <a:spcBef>
                <a:spcPts val="95"/>
              </a:spcBef>
            </a:pPr>
            <a:r>
              <a:rPr sz="1400" b="1">
                <a:solidFill>
                  <a:srgbClr val="404040"/>
                </a:solidFill>
                <a:latin typeface="微软雅黑"/>
                <a:cs typeface="微软雅黑"/>
              </a:rPr>
              <a:t>户 用 ,  3</a:t>
            </a:r>
            <a:r>
              <a:rPr sz="1400" b="1" spc="-5">
                <a:solidFill>
                  <a:srgbClr val="404040"/>
                </a:solidFill>
                <a:latin typeface="微软雅黑"/>
                <a:cs typeface="微软雅黑"/>
              </a:rPr>
              <a:t>1</a:t>
            </a:r>
            <a:r>
              <a:rPr sz="1400" b="1" spc="-10">
                <a:solidFill>
                  <a:srgbClr val="404040"/>
                </a:solidFill>
                <a:latin typeface="微软雅黑"/>
                <a:cs typeface="微软雅黑"/>
              </a:rPr>
              <a:t>.</a:t>
            </a:r>
            <a:r>
              <a:rPr sz="1400" b="1">
                <a:solidFill>
                  <a:srgbClr val="404040"/>
                </a:solidFill>
                <a:latin typeface="微软雅黑"/>
                <a:cs typeface="微软雅黑"/>
              </a:rPr>
              <a:t>5</a:t>
            </a:r>
            <a:r>
              <a:rPr sz="1400" b="1" spc="-5">
                <a:solidFill>
                  <a:srgbClr val="404040"/>
                </a:solidFill>
                <a:latin typeface="微软雅黑"/>
                <a:cs typeface="微软雅黑"/>
              </a:rPr>
              <a:t>4</a:t>
            </a:r>
            <a:r>
              <a:rPr sz="1400" b="1">
                <a:solidFill>
                  <a:srgbClr val="404040"/>
                </a:solidFill>
                <a:latin typeface="微软雅黑"/>
                <a:cs typeface="微软雅黑"/>
              </a:rPr>
              <a:t>%</a:t>
            </a:r>
            <a:endParaRPr sz="1400">
              <a:latin typeface="微软雅黑"/>
              <a:cs typeface="微软雅黑"/>
            </a:endParaRPr>
          </a:p>
        </p:txBody>
      </p:sp>
      <p:sp>
        <p:nvSpPr>
          <p:cNvPr id="107" name="object 107"/>
          <p:cNvSpPr/>
          <p:nvPr/>
        </p:nvSpPr>
        <p:spPr>
          <a:xfrm>
            <a:off x="8195564" y="4839716"/>
            <a:ext cx="386715" cy="767715"/>
          </a:xfrm>
          <a:custGeom>
            <a:rect l="l" t="t" r="r" b="b"/>
            <a:pathLst>
              <a:path w="386715" h="767714">
                <a:moveTo>
                  <a:pt x="0" y="0"/>
                </a:moveTo>
                <a:lnTo>
                  <a:pt x="0" y="96520"/>
                </a:lnTo>
                <a:lnTo>
                  <a:pt x="46409" y="100235"/>
                </a:lnTo>
                <a:lnTo>
                  <a:pt x="90641" y="111022"/>
                </a:lnTo>
                <a:lnTo>
                  <a:pt x="132061" y="128340"/>
                </a:lnTo>
                <a:lnTo>
                  <a:pt x="170035" y="151651"/>
                </a:lnTo>
                <a:lnTo>
                  <a:pt x="203928" y="180415"/>
                </a:lnTo>
                <a:lnTo>
                  <a:pt x="233106" y="214093"/>
                </a:lnTo>
                <a:lnTo>
                  <a:pt x="256934" y="252146"/>
                </a:lnTo>
                <a:lnTo>
                  <a:pt x="274778" y="294033"/>
                </a:lnTo>
                <a:lnTo>
                  <a:pt x="286004" y="339217"/>
                </a:lnTo>
                <a:lnTo>
                  <a:pt x="289907" y="386232"/>
                </a:lnTo>
                <a:lnTo>
                  <a:pt x="286324" y="432029"/>
                </a:lnTo>
                <a:lnTo>
                  <a:pt x="275745" y="475923"/>
                </a:lnTo>
                <a:lnTo>
                  <a:pt x="258663" y="517228"/>
                </a:lnTo>
                <a:lnTo>
                  <a:pt x="235569" y="555259"/>
                </a:lnTo>
                <a:lnTo>
                  <a:pt x="206954" y="589332"/>
                </a:lnTo>
                <a:lnTo>
                  <a:pt x="173309" y="618762"/>
                </a:lnTo>
                <a:lnTo>
                  <a:pt x="135127" y="642862"/>
                </a:lnTo>
                <a:lnTo>
                  <a:pt x="92899" y="660949"/>
                </a:lnTo>
                <a:lnTo>
                  <a:pt x="47117" y="672338"/>
                </a:lnTo>
                <a:lnTo>
                  <a:pt x="62865" y="767588"/>
                </a:lnTo>
                <a:lnTo>
                  <a:pt x="108449" y="757243"/>
                </a:lnTo>
                <a:lnTo>
                  <a:pt x="151657" y="741816"/>
                </a:lnTo>
                <a:lnTo>
                  <a:pt x="192186" y="721661"/>
                </a:lnTo>
                <a:lnTo>
                  <a:pt x="229733" y="697135"/>
                </a:lnTo>
                <a:lnTo>
                  <a:pt x="263996" y="668595"/>
                </a:lnTo>
                <a:lnTo>
                  <a:pt x="294671" y="636396"/>
                </a:lnTo>
                <a:lnTo>
                  <a:pt x="321458" y="600896"/>
                </a:lnTo>
                <a:lnTo>
                  <a:pt x="344052" y="562450"/>
                </a:lnTo>
                <a:lnTo>
                  <a:pt x="362152" y="521414"/>
                </a:lnTo>
                <a:lnTo>
                  <a:pt x="375455" y="478145"/>
                </a:lnTo>
                <a:lnTo>
                  <a:pt x="383659" y="433000"/>
                </a:lnTo>
                <a:lnTo>
                  <a:pt x="386454" y="386232"/>
                </a:lnTo>
                <a:lnTo>
                  <a:pt x="383450" y="337874"/>
                </a:lnTo>
                <a:lnTo>
                  <a:pt x="374661" y="291210"/>
                </a:lnTo>
                <a:lnTo>
                  <a:pt x="360453" y="246704"/>
                </a:lnTo>
                <a:lnTo>
                  <a:pt x="341190" y="204719"/>
                </a:lnTo>
                <a:lnTo>
                  <a:pt x="317233" y="165615"/>
                </a:lnTo>
                <a:lnTo>
                  <a:pt x="288944" y="129756"/>
                </a:lnTo>
                <a:lnTo>
                  <a:pt x="256684" y="97504"/>
                </a:lnTo>
                <a:lnTo>
                  <a:pt x="220815" y="69219"/>
                </a:lnTo>
                <a:lnTo>
                  <a:pt x="181699" y="45266"/>
                </a:lnTo>
                <a:lnTo>
                  <a:pt x="139698" y="26005"/>
                </a:lnTo>
                <a:lnTo>
                  <a:pt x="95173" y="11799"/>
                </a:lnTo>
                <a:lnTo>
                  <a:pt x="48486" y="3010"/>
                </a:lnTo>
                <a:lnTo>
                  <a:pt x="0" y="0"/>
                </a:lnTo>
                <a:close/>
              </a:path>
            </a:pathLst>
          </a:custGeom>
          <a:solidFill>
            <a:srgbClr val="EC7C3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8" name="object 108"/>
          <p:cNvSpPr/>
          <p:nvPr/>
        </p:nvSpPr>
        <p:spPr>
          <a:xfrm>
            <a:off x="7809406" y="4839716"/>
            <a:ext cx="449022" cy="772518"/>
          </a:xfrm>
          <a:prstGeom prst="rect">
            <a:avLst/>
          </a:prstGeom>
          <a:blipFill>
            <a:blip r:embed="rId13">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9" name="object 109"/>
          <p:cNvSpPr/>
          <p:nvPr/>
        </p:nvSpPr>
        <p:spPr>
          <a:xfrm>
            <a:off x="9869805" y="4843780"/>
            <a:ext cx="386715" cy="699135"/>
          </a:xfrm>
          <a:custGeom>
            <a:rect l="l" t="t" r="r" b="b"/>
            <a:pathLst>
              <a:path w="386715" h="699135">
                <a:moveTo>
                  <a:pt x="0" y="0"/>
                </a:moveTo>
                <a:lnTo>
                  <a:pt x="0" y="96520"/>
                </a:lnTo>
                <a:lnTo>
                  <a:pt x="45764" y="100160"/>
                </a:lnTo>
                <a:lnTo>
                  <a:pt x="89850" y="110823"/>
                </a:lnTo>
                <a:lnTo>
                  <a:pt x="131508" y="128127"/>
                </a:lnTo>
                <a:lnTo>
                  <a:pt x="169991" y="151685"/>
                </a:lnTo>
                <a:lnTo>
                  <a:pt x="204552" y="181113"/>
                </a:lnTo>
                <a:lnTo>
                  <a:pt x="234442" y="216027"/>
                </a:lnTo>
                <a:lnTo>
                  <a:pt x="258977" y="256266"/>
                </a:lnTo>
                <a:lnTo>
                  <a:pt x="276283" y="298781"/>
                </a:lnTo>
                <a:lnTo>
                  <a:pt x="286493" y="342737"/>
                </a:lnTo>
                <a:lnTo>
                  <a:pt x="289736" y="387302"/>
                </a:lnTo>
                <a:lnTo>
                  <a:pt x="286146" y="431641"/>
                </a:lnTo>
                <a:lnTo>
                  <a:pt x="275855" y="474921"/>
                </a:lnTo>
                <a:lnTo>
                  <a:pt x="258993" y="516308"/>
                </a:lnTo>
                <a:lnTo>
                  <a:pt x="235693" y="554968"/>
                </a:lnTo>
                <a:lnTo>
                  <a:pt x="206087" y="590069"/>
                </a:lnTo>
                <a:lnTo>
                  <a:pt x="170307" y="620776"/>
                </a:lnTo>
                <a:lnTo>
                  <a:pt x="227076" y="698881"/>
                </a:lnTo>
                <a:lnTo>
                  <a:pt x="267408" y="665186"/>
                </a:lnTo>
                <a:lnTo>
                  <a:pt x="302414" y="626787"/>
                </a:lnTo>
                <a:lnTo>
                  <a:pt x="331772" y="584317"/>
                </a:lnTo>
                <a:lnTo>
                  <a:pt x="355163" y="538406"/>
                </a:lnTo>
                <a:lnTo>
                  <a:pt x="372266" y="489684"/>
                </a:lnTo>
                <a:lnTo>
                  <a:pt x="382763" y="438783"/>
                </a:lnTo>
                <a:lnTo>
                  <a:pt x="386334" y="386334"/>
                </a:lnTo>
                <a:lnTo>
                  <a:pt x="383323" y="337874"/>
                </a:lnTo>
                <a:lnTo>
                  <a:pt x="374534" y="291210"/>
                </a:lnTo>
                <a:lnTo>
                  <a:pt x="360328" y="246704"/>
                </a:lnTo>
                <a:lnTo>
                  <a:pt x="341067" y="204719"/>
                </a:lnTo>
                <a:lnTo>
                  <a:pt x="317114" y="165615"/>
                </a:lnTo>
                <a:lnTo>
                  <a:pt x="288829" y="129756"/>
                </a:lnTo>
                <a:lnTo>
                  <a:pt x="256577" y="97504"/>
                </a:lnTo>
                <a:lnTo>
                  <a:pt x="220718" y="69219"/>
                </a:lnTo>
                <a:lnTo>
                  <a:pt x="181614" y="45266"/>
                </a:lnTo>
                <a:lnTo>
                  <a:pt x="139629" y="26005"/>
                </a:lnTo>
                <a:lnTo>
                  <a:pt x="95123" y="11799"/>
                </a:lnTo>
                <a:lnTo>
                  <a:pt x="48459" y="3010"/>
                </a:lnTo>
                <a:lnTo>
                  <a:pt x="0" y="0"/>
                </a:lnTo>
                <a:close/>
              </a:path>
            </a:pathLst>
          </a:custGeom>
          <a:solidFill>
            <a:srgbClr val="C0000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0" name="object 110"/>
          <p:cNvSpPr/>
          <p:nvPr/>
        </p:nvSpPr>
        <p:spPr>
          <a:xfrm>
            <a:off x="9483373" y="4843780"/>
            <a:ext cx="613507" cy="772673"/>
          </a:xfrm>
          <a:prstGeom prst="rect">
            <a:avLst/>
          </a:prstGeom>
          <a:blipFill>
            <a:blip r:embed="rId14">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1" name="object 111"/>
          <p:cNvSpPr/>
          <p:nvPr/>
        </p:nvSpPr>
        <p:spPr>
          <a:xfrm>
            <a:off x="9894189" y="6041745"/>
            <a:ext cx="468630" cy="773430"/>
          </a:xfrm>
          <a:custGeom>
            <a:rect l="l" t="t" r="r" b="b"/>
            <a:pathLst>
              <a:path w="468629" h="773429">
                <a:moveTo>
                  <a:pt x="20447" y="669620"/>
                </a:moveTo>
                <a:lnTo>
                  <a:pt x="0" y="764019"/>
                </a:lnTo>
                <a:lnTo>
                  <a:pt x="20282" y="767857"/>
                </a:lnTo>
                <a:lnTo>
                  <a:pt x="40719" y="770604"/>
                </a:lnTo>
                <a:lnTo>
                  <a:pt x="61275" y="772256"/>
                </a:lnTo>
                <a:lnTo>
                  <a:pt x="81915" y="772807"/>
                </a:lnTo>
                <a:lnTo>
                  <a:pt x="130376" y="769797"/>
                </a:lnTo>
                <a:lnTo>
                  <a:pt x="177046" y="761006"/>
                </a:lnTo>
                <a:lnTo>
                  <a:pt x="221561" y="746798"/>
                </a:lnTo>
                <a:lnTo>
                  <a:pt x="263558" y="727534"/>
                </a:lnTo>
                <a:lnTo>
                  <a:pt x="302675" y="703576"/>
                </a:lnTo>
                <a:lnTo>
                  <a:pt x="337801" y="675876"/>
                </a:lnTo>
                <a:lnTo>
                  <a:pt x="67203" y="675876"/>
                </a:lnTo>
                <a:lnTo>
                  <a:pt x="20447" y="669620"/>
                </a:lnTo>
                <a:close/>
              </a:path>
              <a:path w="468629" h="773429">
                <a:moveTo>
                  <a:pt x="81915" y="0"/>
                </a:moveTo>
                <a:lnTo>
                  <a:pt x="81915" y="96596"/>
                </a:lnTo>
                <a:lnTo>
                  <a:pt x="97412" y="97009"/>
                </a:lnTo>
                <a:lnTo>
                  <a:pt x="112839" y="98248"/>
                </a:lnTo>
                <a:lnTo>
                  <a:pt x="188528" y="116860"/>
                </a:lnTo>
                <a:lnTo>
                  <a:pt x="229781" y="137046"/>
                </a:lnTo>
                <a:lnTo>
                  <a:pt x="266688" y="163035"/>
                </a:lnTo>
                <a:lnTo>
                  <a:pt x="298794" y="194117"/>
                </a:lnTo>
                <a:lnTo>
                  <a:pt x="325643" y="229584"/>
                </a:lnTo>
                <a:lnTo>
                  <a:pt x="346782" y="268724"/>
                </a:lnTo>
                <a:lnTo>
                  <a:pt x="361754" y="310830"/>
                </a:lnTo>
                <a:lnTo>
                  <a:pt x="370105" y="355191"/>
                </a:lnTo>
                <a:lnTo>
                  <a:pt x="371380" y="401097"/>
                </a:lnTo>
                <a:lnTo>
                  <a:pt x="365125" y="447840"/>
                </a:lnTo>
                <a:lnTo>
                  <a:pt x="351458" y="492974"/>
                </a:lnTo>
                <a:lnTo>
                  <a:pt x="331277" y="534224"/>
                </a:lnTo>
                <a:lnTo>
                  <a:pt x="305292" y="571134"/>
                </a:lnTo>
                <a:lnTo>
                  <a:pt x="274211" y="603246"/>
                </a:lnTo>
                <a:lnTo>
                  <a:pt x="238744" y="630105"/>
                </a:lnTo>
                <a:lnTo>
                  <a:pt x="199600" y="651254"/>
                </a:lnTo>
                <a:lnTo>
                  <a:pt x="157489" y="666237"/>
                </a:lnTo>
                <a:lnTo>
                  <a:pt x="113120" y="674596"/>
                </a:lnTo>
                <a:lnTo>
                  <a:pt x="67203" y="675876"/>
                </a:lnTo>
                <a:lnTo>
                  <a:pt x="337801" y="675876"/>
                </a:lnTo>
                <a:lnTo>
                  <a:pt x="370815" y="643028"/>
                </a:lnTo>
                <a:lnTo>
                  <a:pt x="399114" y="607162"/>
                </a:lnTo>
                <a:lnTo>
                  <a:pt x="423080" y="568051"/>
                </a:lnTo>
                <a:lnTo>
                  <a:pt x="442353" y="526057"/>
                </a:lnTo>
                <a:lnTo>
                  <a:pt x="456568" y="481542"/>
                </a:lnTo>
                <a:lnTo>
                  <a:pt x="465363" y="434868"/>
                </a:lnTo>
                <a:lnTo>
                  <a:pt x="468376" y="386397"/>
                </a:lnTo>
                <a:lnTo>
                  <a:pt x="465363" y="337929"/>
                </a:lnTo>
                <a:lnTo>
                  <a:pt x="456568" y="291257"/>
                </a:lnTo>
                <a:lnTo>
                  <a:pt x="442353" y="246744"/>
                </a:lnTo>
                <a:lnTo>
                  <a:pt x="423080" y="204751"/>
                </a:lnTo>
                <a:lnTo>
                  <a:pt x="399114" y="165641"/>
                </a:lnTo>
                <a:lnTo>
                  <a:pt x="370815" y="129776"/>
                </a:lnTo>
                <a:lnTo>
                  <a:pt x="338548" y="97519"/>
                </a:lnTo>
                <a:lnTo>
                  <a:pt x="302675" y="69230"/>
                </a:lnTo>
                <a:lnTo>
                  <a:pt x="263558" y="45273"/>
                </a:lnTo>
                <a:lnTo>
                  <a:pt x="221561" y="26009"/>
                </a:lnTo>
                <a:lnTo>
                  <a:pt x="177046" y="11801"/>
                </a:lnTo>
                <a:lnTo>
                  <a:pt x="130376" y="3010"/>
                </a:lnTo>
                <a:lnTo>
                  <a:pt x="81915" y="0"/>
                </a:lnTo>
                <a:close/>
              </a:path>
            </a:pathLst>
          </a:custGeom>
          <a:solidFill>
            <a:srgbClr val="5B9BD4"/>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2" name="object 112"/>
          <p:cNvSpPr/>
          <p:nvPr/>
        </p:nvSpPr>
        <p:spPr>
          <a:xfrm>
            <a:off x="9589903" y="6041745"/>
            <a:ext cx="386200" cy="764019"/>
          </a:xfrm>
          <a:prstGeom prst="rect">
            <a:avLst/>
          </a:prstGeom>
          <a:blipFill>
            <a:blip r:embed="rId15">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3" name="object 113"/>
          <p:cNvSpPr/>
          <p:nvPr/>
        </p:nvSpPr>
        <p:spPr>
          <a:xfrm>
            <a:off x="8249284" y="6044844"/>
            <a:ext cx="386715" cy="555625"/>
          </a:xfrm>
          <a:custGeom>
            <a:rect l="l" t="t" r="r" b="b"/>
            <a:pathLst>
              <a:path w="386715" h="555625">
                <a:moveTo>
                  <a:pt x="0" y="0"/>
                </a:moveTo>
                <a:lnTo>
                  <a:pt x="0" y="96596"/>
                </a:lnTo>
                <a:lnTo>
                  <a:pt x="32714" y="98453"/>
                </a:lnTo>
                <a:lnTo>
                  <a:pt x="64928" y="103979"/>
                </a:lnTo>
                <a:lnTo>
                  <a:pt x="126619" y="125755"/>
                </a:lnTo>
                <a:lnTo>
                  <a:pt x="167256" y="149715"/>
                </a:lnTo>
                <a:lnTo>
                  <a:pt x="202574" y="179083"/>
                </a:lnTo>
                <a:lnTo>
                  <a:pt x="232297" y="213064"/>
                </a:lnTo>
                <a:lnTo>
                  <a:pt x="256150" y="250859"/>
                </a:lnTo>
                <a:lnTo>
                  <a:pt x="273859" y="291671"/>
                </a:lnTo>
                <a:lnTo>
                  <a:pt x="285148" y="334703"/>
                </a:lnTo>
                <a:lnTo>
                  <a:pt x="289742" y="379157"/>
                </a:lnTo>
                <a:lnTo>
                  <a:pt x="287366" y="424236"/>
                </a:lnTo>
                <a:lnTo>
                  <a:pt x="277745" y="469143"/>
                </a:lnTo>
                <a:lnTo>
                  <a:pt x="260604" y="513080"/>
                </a:lnTo>
                <a:lnTo>
                  <a:pt x="347472" y="555307"/>
                </a:lnTo>
                <a:lnTo>
                  <a:pt x="364366" y="514942"/>
                </a:lnTo>
                <a:lnTo>
                  <a:pt x="376523" y="473062"/>
                </a:lnTo>
                <a:lnTo>
                  <a:pt x="383869" y="430077"/>
                </a:lnTo>
                <a:lnTo>
                  <a:pt x="386334" y="386397"/>
                </a:lnTo>
                <a:lnTo>
                  <a:pt x="383323" y="337929"/>
                </a:lnTo>
                <a:lnTo>
                  <a:pt x="374534" y="291257"/>
                </a:lnTo>
                <a:lnTo>
                  <a:pt x="360328" y="246744"/>
                </a:lnTo>
                <a:lnTo>
                  <a:pt x="341067" y="204751"/>
                </a:lnTo>
                <a:lnTo>
                  <a:pt x="317114" y="165641"/>
                </a:lnTo>
                <a:lnTo>
                  <a:pt x="288829" y="129776"/>
                </a:lnTo>
                <a:lnTo>
                  <a:pt x="256577" y="97519"/>
                </a:lnTo>
                <a:lnTo>
                  <a:pt x="220718" y="69230"/>
                </a:lnTo>
                <a:lnTo>
                  <a:pt x="181614" y="45273"/>
                </a:lnTo>
                <a:lnTo>
                  <a:pt x="139629" y="26009"/>
                </a:lnTo>
                <a:lnTo>
                  <a:pt x="95123" y="11801"/>
                </a:lnTo>
                <a:lnTo>
                  <a:pt x="48459" y="3010"/>
                </a:lnTo>
                <a:lnTo>
                  <a:pt x="0" y="0"/>
                </a:lnTo>
                <a:close/>
              </a:path>
            </a:pathLst>
          </a:custGeom>
          <a:solidFill>
            <a:srgbClr val="FFC00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4" name="object 114"/>
          <p:cNvSpPr/>
          <p:nvPr/>
        </p:nvSpPr>
        <p:spPr>
          <a:xfrm>
            <a:off x="7863027" y="6044844"/>
            <a:ext cx="733729" cy="772616"/>
          </a:xfrm>
          <a:prstGeom prst="rect">
            <a:avLst/>
          </a:prstGeom>
          <a:blipFill>
            <a:blip r:embed="rId16">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5" name="object 115"/>
          <p:cNvSpPr txBox="1"/>
          <p:nvPr/>
        </p:nvSpPr>
        <p:spPr>
          <a:xfrm>
            <a:off x="7995284" y="5141722"/>
            <a:ext cx="372745"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a:solidFill>
                  <a:srgbClr val="16375E"/>
                </a:solidFill>
                <a:latin typeface="微软雅黑"/>
                <a:cs typeface="微软雅黑"/>
              </a:rPr>
              <a:t>2018</a:t>
            </a:r>
            <a:endParaRPr sz="1100">
              <a:latin typeface="微软雅黑"/>
              <a:cs typeface="微软雅黑"/>
            </a:endParaRPr>
          </a:p>
        </p:txBody>
      </p:sp>
      <p:sp>
        <p:nvSpPr>
          <p:cNvPr id="116" name="object 116"/>
          <p:cNvSpPr txBox="1"/>
          <p:nvPr/>
        </p:nvSpPr>
        <p:spPr>
          <a:xfrm>
            <a:off x="9683622" y="5146675"/>
            <a:ext cx="372745"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a:solidFill>
                  <a:srgbClr val="16375E"/>
                </a:solidFill>
                <a:latin typeface="微软雅黑"/>
                <a:cs typeface="微软雅黑"/>
              </a:rPr>
              <a:t>2019</a:t>
            </a:r>
            <a:endParaRPr sz="1100">
              <a:latin typeface="微软雅黑"/>
              <a:cs typeface="微软雅黑"/>
            </a:endParaRPr>
          </a:p>
        </p:txBody>
      </p:sp>
      <p:sp>
        <p:nvSpPr>
          <p:cNvPr id="117" name="object 117"/>
          <p:cNvSpPr txBox="1"/>
          <p:nvPr/>
        </p:nvSpPr>
        <p:spPr>
          <a:xfrm>
            <a:off x="8062976" y="6326225"/>
            <a:ext cx="373380"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a:solidFill>
                  <a:srgbClr val="16375E"/>
                </a:solidFill>
                <a:latin typeface="微软雅黑"/>
                <a:cs typeface="微软雅黑"/>
              </a:rPr>
              <a:t>2020</a:t>
            </a:r>
            <a:endParaRPr sz="1100">
              <a:latin typeface="微软雅黑"/>
              <a:cs typeface="微软雅黑"/>
            </a:endParaRPr>
          </a:p>
        </p:txBody>
      </p:sp>
      <p:sp>
        <p:nvSpPr>
          <p:cNvPr id="118" name="object 118"/>
          <p:cNvSpPr txBox="1"/>
          <p:nvPr/>
        </p:nvSpPr>
        <p:spPr>
          <a:xfrm>
            <a:off x="9809226" y="6339941"/>
            <a:ext cx="373380"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spc="0">
                <a:solidFill>
                  <a:srgbClr val="16375E"/>
                </a:solidFill>
                <a:latin typeface="微软雅黑"/>
                <a:cs typeface="微软雅黑"/>
              </a:rPr>
              <a:t>2</a:t>
            </a:r>
            <a:r>
              <a:rPr sz="1100" b="1">
                <a:solidFill>
                  <a:srgbClr val="16375E"/>
                </a:solidFill>
                <a:latin typeface="微软雅黑"/>
                <a:cs typeface="微软雅黑"/>
              </a:rPr>
              <a:t>021</a:t>
            </a:r>
            <a:endParaRPr sz="1100">
              <a:latin typeface="微软雅黑"/>
              <a:cs typeface="微软雅黑"/>
            </a:endParaRPr>
          </a:p>
        </p:txBody>
      </p:sp>
      <p:sp>
        <p:nvSpPr>
          <p:cNvPr id="119" name="object 119"/>
          <p:cNvSpPr/>
          <p:nvPr/>
        </p:nvSpPr>
        <p:spPr>
          <a:xfrm>
            <a:off x="7687056" y="5777484"/>
            <a:ext cx="344805" cy="0"/>
          </a:xfrm>
          <a:custGeom>
            <a:rect l="l" t="t" r="r" b="b"/>
            <a:pathLst>
              <a:path w="344804">
                <a:moveTo>
                  <a:pt x="0" y="0"/>
                </a:moveTo>
                <a:lnTo>
                  <a:pt x="344551" y="0"/>
                </a:lnTo>
              </a:path>
            </a:pathLst>
          </a:custGeom>
          <a:ln w="76200">
            <a:solidFill>
              <a:srgbClr val="EC7C30"/>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0" name="object 120"/>
          <p:cNvSpPr/>
          <p:nvPr/>
        </p:nvSpPr>
        <p:spPr>
          <a:xfrm>
            <a:off x="8394192" y="5777484"/>
            <a:ext cx="344805" cy="0"/>
          </a:xfrm>
          <a:custGeom>
            <a:rect l="l" t="t" r="r" b="b"/>
            <a:pathLst>
              <a:path w="344804">
                <a:moveTo>
                  <a:pt x="0" y="0"/>
                </a:moveTo>
                <a:lnTo>
                  <a:pt x="344551" y="0"/>
                </a:lnTo>
              </a:path>
            </a:pathLst>
          </a:custGeom>
          <a:ln w="76200">
            <a:solidFill>
              <a:srgbClr val="EC7C30"/>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1" name="object 121"/>
          <p:cNvSpPr/>
          <p:nvPr/>
        </p:nvSpPr>
        <p:spPr>
          <a:xfrm>
            <a:off x="8040623" y="5777484"/>
            <a:ext cx="344805" cy="0"/>
          </a:xfrm>
          <a:custGeom>
            <a:rect l="l" t="t" r="r" b="b"/>
            <a:pathLst>
              <a:path w="344804">
                <a:moveTo>
                  <a:pt x="0" y="0"/>
                </a:moveTo>
                <a:lnTo>
                  <a:pt x="344551" y="0"/>
                </a:lnTo>
              </a:path>
            </a:pathLst>
          </a:custGeom>
          <a:ln w="76200">
            <a:solidFill>
              <a:srgbClr val="C55A11"/>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2" name="object 122"/>
          <p:cNvSpPr/>
          <p:nvPr/>
        </p:nvSpPr>
        <p:spPr>
          <a:xfrm>
            <a:off x="8180831" y="5795772"/>
            <a:ext cx="64135" cy="29209"/>
          </a:xfrm>
          <a:custGeom>
            <a:rect l="l" t="t" r="r" b="b"/>
            <a:pathLst>
              <a:path w="64132" h="29209">
                <a:moveTo>
                  <a:pt x="64008" y="0"/>
                </a:moveTo>
                <a:lnTo>
                  <a:pt x="0" y="0"/>
                </a:lnTo>
                <a:lnTo>
                  <a:pt x="32004" y="28955"/>
                </a:lnTo>
                <a:lnTo>
                  <a:pt x="64008" y="0"/>
                </a:lnTo>
                <a:close/>
              </a:path>
            </a:pathLst>
          </a:custGeom>
          <a:solidFill>
            <a:srgbClr val="C55A11">
              <a:alpha val="79998"/>
            </a:srgbClr>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3" name="object 123"/>
          <p:cNvSpPr/>
          <p:nvPr/>
        </p:nvSpPr>
        <p:spPr>
          <a:xfrm>
            <a:off x="9343643" y="5780532"/>
            <a:ext cx="344805" cy="0"/>
          </a:xfrm>
          <a:custGeom>
            <a:rect l="l" t="t" r="r" b="b"/>
            <a:pathLst>
              <a:path w="344804">
                <a:moveTo>
                  <a:pt x="0" y="0"/>
                </a:moveTo>
                <a:lnTo>
                  <a:pt x="344551" y="0"/>
                </a:lnTo>
              </a:path>
            </a:pathLst>
          </a:custGeom>
          <a:ln w="76200">
            <a:solidFill>
              <a:srgbClr val="C00000"/>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4" name="object 124"/>
          <p:cNvSpPr/>
          <p:nvPr/>
        </p:nvSpPr>
        <p:spPr>
          <a:xfrm>
            <a:off x="10050780" y="5780532"/>
            <a:ext cx="344805" cy="0"/>
          </a:xfrm>
          <a:custGeom>
            <a:rect l="l" t="t" r="r" b="b"/>
            <a:pathLst>
              <a:path w="344804">
                <a:moveTo>
                  <a:pt x="0" y="0"/>
                </a:moveTo>
                <a:lnTo>
                  <a:pt x="344551" y="0"/>
                </a:lnTo>
              </a:path>
            </a:pathLst>
          </a:custGeom>
          <a:ln w="76200">
            <a:solidFill>
              <a:srgbClr val="C00000"/>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5" name="object 125"/>
          <p:cNvSpPr/>
          <p:nvPr/>
        </p:nvSpPr>
        <p:spPr>
          <a:xfrm>
            <a:off x="9697211" y="5780532"/>
            <a:ext cx="344805" cy="0"/>
          </a:xfrm>
          <a:custGeom>
            <a:rect l="l" t="t" r="r" b="b"/>
            <a:pathLst>
              <a:path w="344804">
                <a:moveTo>
                  <a:pt x="0" y="0"/>
                </a:moveTo>
                <a:lnTo>
                  <a:pt x="344551" y="0"/>
                </a:lnTo>
              </a:path>
            </a:pathLst>
          </a:custGeom>
          <a:ln w="76200">
            <a:solidFill>
              <a:srgbClr val="C00000"/>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6" name="object 126"/>
          <p:cNvSpPr/>
          <p:nvPr/>
        </p:nvSpPr>
        <p:spPr>
          <a:xfrm>
            <a:off x="9837419" y="5800344"/>
            <a:ext cx="64135" cy="27940"/>
          </a:xfrm>
          <a:custGeom>
            <a:rect l="l" t="t" r="r" b="b"/>
            <a:pathLst>
              <a:path w="64132" h="27939">
                <a:moveTo>
                  <a:pt x="64008" y="0"/>
                </a:moveTo>
                <a:lnTo>
                  <a:pt x="0" y="0"/>
                </a:lnTo>
                <a:lnTo>
                  <a:pt x="32004" y="27432"/>
                </a:lnTo>
                <a:lnTo>
                  <a:pt x="64008" y="0"/>
                </a:lnTo>
                <a:close/>
              </a:path>
            </a:pathLst>
          </a:custGeom>
          <a:solidFill>
            <a:srgbClr val="C0000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7" name="object 127"/>
          <p:cNvSpPr/>
          <p:nvPr/>
        </p:nvSpPr>
        <p:spPr>
          <a:xfrm>
            <a:off x="7738871" y="7007352"/>
            <a:ext cx="344805" cy="0"/>
          </a:xfrm>
          <a:custGeom>
            <a:rect l="l" t="t" r="r" b="b"/>
            <a:pathLst>
              <a:path w="344804">
                <a:moveTo>
                  <a:pt x="0" y="0"/>
                </a:moveTo>
                <a:lnTo>
                  <a:pt x="344551" y="0"/>
                </a:lnTo>
              </a:path>
            </a:pathLst>
          </a:custGeom>
          <a:ln w="76200">
            <a:solidFill>
              <a:srgbClr val="FFC000"/>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8" name="object 128"/>
          <p:cNvSpPr/>
          <p:nvPr/>
        </p:nvSpPr>
        <p:spPr>
          <a:xfrm>
            <a:off x="8446007" y="7007352"/>
            <a:ext cx="344805" cy="0"/>
          </a:xfrm>
          <a:custGeom>
            <a:rect l="l" t="t" r="r" b="b"/>
            <a:pathLst>
              <a:path w="344804">
                <a:moveTo>
                  <a:pt x="0" y="0"/>
                </a:moveTo>
                <a:lnTo>
                  <a:pt x="344551" y="0"/>
                </a:lnTo>
              </a:path>
            </a:pathLst>
          </a:custGeom>
          <a:ln w="76200">
            <a:solidFill>
              <a:srgbClr val="FFC000"/>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9" name="object 129"/>
          <p:cNvSpPr/>
          <p:nvPr/>
        </p:nvSpPr>
        <p:spPr>
          <a:xfrm>
            <a:off x="8092440" y="7007352"/>
            <a:ext cx="344805" cy="0"/>
          </a:xfrm>
          <a:custGeom>
            <a:rect l="l" t="t" r="r" b="b"/>
            <a:pathLst>
              <a:path w="344804">
                <a:moveTo>
                  <a:pt x="0" y="0"/>
                </a:moveTo>
                <a:lnTo>
                  <a:pt x="344551" y="0"/>
                </a:lnTo>
              </a:path>
            </a:pathLst>
          </a:custGeom>
          <a:ln w="76200">
            <a:solidFill>
              <a:srgbClr val="BE9000"/>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0" name="object 130"/>
          <p:cNvSpPr/>
          <p:nvPr/>
        </p:nvSpPr>
        <p:spPr>
          <a:xfrm>
            <a:off x="8232647" y="7025640"/>
            <a:ext cx="64135" cy="29209"/>
          </a:xfrm>
          <a:custGeom>
            <a:rect l="l" t="t" r="r" b="b"/>
            <a:pathLst>
              <a:path w="64132" h="29209">
                <a:moveTo>
                  <a:pt x="64008" y="0"/>
                </a:moveTo>
                <a:lnTo>
                  <a:pt x="0" y="0"/>
                </a:lnTo>
                <a:lnTo>
                  <a:pt x="32004" y="28956"/>
                </a:lnTo>
                <a:lnTo>
                  <a:pt x="64008" y="0"/>
                </a:lnTo>
                <a:close/>
              </a:path>
            </a:pathLst>
          </a:custGeom>
          <a:solidFill>
            <a:srgbClr val="BE9000">
              <a:alpha val="79998"/>
            </a:srgbClr>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1" name="object 131"/>
          <p:cNvSpPr/>
          <p:nvPr/>
        </p:nvSpPr>
        <p:spPr>
          <a:xfrm>
            <a:off x="9464040" y="7011923"/>
            <a:ext cx="344805" cy="0"/>
          </a:xfrm>
          <a:custGeom>
            <a:rect l="l" t="t" r="r" b="b"/>
            <a:pathLst>
              <a:path w="344804">
                <a:moveTo>
                  <a:pt x="0" y="0"/>
                </a:moveTo>
                <a:lnTo>
                  <a:pt x="344551" y="0"/>
                </a:lnTo>
              </a:path>
            </a:pathLst>
          </a:custGeom>
          <a:ln w="76200">
            <a:solidFill>
              <a:srgbClr val="5B9BD4"/>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2" name="object 132"/>
          <p:cNvSpPr/>
          <p:nvPr/>
        </p:nvSpPr>
        <p:spPr>
          <a:xfrm>
            <a:off x="10171176" y="7011923"/>
            <a:ext cx="344805" cy="0"/>
          </a:xfrm>
          <a:custGeom>
            <a:rect l="l" t="t" r="r" b="b"/>
            <a:pathLst>
              <a:path w="344804">
                <a:moveTo>
                  <a:pt x="0" y="0"/>
                </a:moveTo>
                <a:lnTo>
                  <a:pt x="344551" y="0"/>
                </a:lnTo>
              </a:path>
            </a:pathLst>
          </a:custGeom>
          <a:ln w="76200">
            <a:solidFill>
              <a:srgbClr val="5B9BD4"/>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3" name="object 133"/>
          <p:cNvSpPr/>
          <p:nvPr/>
        </p:nvSpPr>
        <p:spPr>
          <a:xfrm>
            <a:off x="9817607" y="7011923"/>
            <a:ext cx="344805" cy="0"/>
          </a:xfrm>
          <a:custGeom>
            <a:rect l="l" t="t" r="r" b="b"/>
            <a:pathLst>
              <a:path w="344804">
                <a:moveTo>
                  <a:pt x="0" y="0"/>
                </a:moveTo>
                <a:lnTo>
                  <a:pt x="344551" y="0"/>
                </a:lnTo>
              </a:path>
            </a:pathLst>
          </a:custGeom>
          <a:ln w="76200">
            <a:solidFill>
              <a:srgbClr val="2D75B6"/>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4" name="object 134"/>
          <p:cNvSpPr/>
          <p:nvPr/>
        </p:nvSpPr>
        <p:spPr>
          <a:xfrm>
            <a:off x="9957816" y="7031735"/>
            <a:ext cx="64135" cy="27940"/>
          </a:xfrm>
          <a:custGeom>
            <a:rect l="l" t="t" r="r" b="b"/>
            <a:pathLst>
              <a:path w="64132" h="27940">
                <a:moveTo>
                  <a:pt x="64008" y="0"/>
                </a:moveTo>
                <a:lnTo>
                  <a:pt x="0" y="0"/>
                </a:lnTo>
                <a:lnTo>
                  <a:pt x="32004" y="27432"/>
                </a:lnTo>
                <a:lnTo>
                  <a:pt x="64008" y="0"/>
                </a:lnTo>
                <a:close/>
              </a:path>
            </a:pathLst>
          </a:custGeom>
          <a:solidFill>
            <a:srgbClr val="2D75B6">
              <a:alpha val="79998"/>
            </a:srgbClr>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5" name="object 135"/>
          <p:cNvSpPr/>
          <p:nvPr/>
        </p:nvSpPr>
        <p:spPr>
          <a:xfrm>
            <a:off x="8501633" y="4652010"/>
            <a:ext cx="847725" cy="231775"/>
          </a:xfrm>
          <a:custGeom>
            <a:rect l="l" t="t" r="r" b="b"/>
            <a:pathLst>
              <a:path w="847725" h="231775">
                <a:moveTo>
                  <a:pt x="423672" y="0"/>
                </a:moveTo>
                <a:lnTo>
                  <a:pt x="354963" y="1514"/>
                </a:lnTo>
                <a:lnTo>
                  <a:pt x="289779" y="5900"/>
                </a:lnTo>
                <a:lnTo>
                  <a:pt x="228993" y="12920"/>
                </a:lnTo>
                <a:lnTo>
                  <a:pt x="173479" y="22335"/>
                </a:lnTo>
                <a:lnTo>
                  <a:pt x="124110" y="33909"/>
                </a:lnTo>
                <a:lnTo>
                  <a:pt x="81759" y="47402"/>
                </a:lnTo>
                <a:lnTo>
                  <a:pt x="21604" y="79199"/>
                </a:lnTo>
                <a:lnTo>
                  <a:pt x="0" y="115824"/>
                </a:lnTo>
                <a:lnTo>
                  <a:pt x="5546" y="134621"/>
                </a:lnTo>
                <a:lnTo>
                  <a:pt x="47299" y="169069"/>
                </a:lnTo>
                <a:lnTo>
                  <a:pt x="124110" y="197739"/>
                </a:lnTo>
                <a:lnTo>
                  <a:pt x="173479" y="209312"/>
                </a:lnTo>
                <a:lnTo>
                  <a:pt x="228993" y="218727"/>
                </a:lnTo>
                <a:lnTo>
                  <a:pt x="289779" y="225747"/>
                </a:lnTo>
                <a:lnTo>
                  <a:pt x="354963" y="230133"/>
                </a:lnTo>
                <a:lnTo>
                  <a:pt x="423672" y="231648"/>
                </a:lnTo>
                <a:lnTo>
                  <a:pt x="492380" y="230133"/>
                </a:lnTo>
                <a:lnTo>
                  <a:pt x="557564" y="225747"/>
                </a:lnTo>
                <a:lnTo>
                  <a:pt x="618350" y="218727"/>
                </a:lnTo>
                <a:lnTo>
                  <a:pt x="673864" y="209312"/>
                </a:lnTo>
                <a:lnTo>
                  <a:pt x="723233" y="197739"/>
                </a:lnTo>
                <a:lnTo>
                  <a:pt x="765584" y="184245"/>
                </a:lnTo>
                <a:lnTo>
                  <a:pt x="825739" y="152448"/>
                </a:lnTo>
                <a:lnTo>
                  <a:pt x="847344" y="115824"/>
                </a:lnTo>
                <a:lnTo>
                  <a:pt x="841797" y="97026"/>
                </a:lnTo>
                <a:lnTo>
                  <a:pt x="800044" y="62578"/>
                </a:lnTo>
                <a:lnTo>
                  <a:pt x="723233" y="33909"/>
                </a:lnTo>
                <a:lnTo>
                  <a:pt x="673864" y="22335"/>
                </a:lnTo>
                <a:lnTo>
                  <a:pt x="618350" y="12920"/>
                </a:lnTo>
                <a:lnTo>
                  <a:pt x="557564" y="5900"/>
                </a:lnTo>
                <a:lnTo>
                  <a:pt x="492380" y="1514"/>
                </a:lnTo>
                <a:lnTo>
                  <a:pt x="423672" y="0"/>
                </a:lnTo>
                <a:close/>
              </a:path>
            </a:pathLst>
          </a:custGeom>
          <a:solidFill>
            <a:srgbClr val="EC7C3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6" name="object 136"/>
          <p:cNvSpPr/>
          <p:nvPr/>
        </p:nvSpPr>
        <p:spPr>
          <a:xfrm>
            <a:off x="8501633" y="4652010"/>
            <a:ext cx="847725" cy="231775"/>
          </a:xfrm>
          <a:custGeom>
            <a:rect l="l" t="t" r="r" b="b"/>
            <a:pathLst>
              <a:path w="847725" h="231775">
                <a:moveTo>
                  <a:pt x="0" y="115824"/>
                </a:moveTo>
                <a:lnTo>
                  <a:pt x="21604" y="79199"/>
                </a:lnTo>
                <a:lnTo>
                  <a:pt x="81759" y="47402"/>
                </a:lnTo>
                <a:lnTo>
                  <a:pt x="124110" y="33909"/>
                </a:lnTo>
                <a:lnTo>
                  <a:pt x="173479" y="22335"/>
                </a:lnTo>
                <a:lnTo>
                  <a:pt x="228993" y="12920"/>
                </a:lnTo>
                <a:lnTo>
                  <a:pt x="289779" y="5900"/>
                </a:lnTo>
                <a:lnTo>
                  <a:pt x="354963" y="1514"/>
                </a:lnTo>
                <a:lnTo>
                  <a:pt x="423672" y="0"/>
                </a:lnTo>
                <a:lnTo>
                  <a:pt x="492380" y="1514"/>
                </a:lnTo>
                <a:lnTo>
                  <a:pt x="557564" y="5900"/>
                </a:lnTo>
                <a:lnTo>
                  <a:pt x="618350" y="12920"/>
                </a:lnTo>
                <a:lnTo>
                  <a:pt x="673864" y="22335"/>
                </a:lnTo>
                <a:lnTo>
                  <a:pt x="723233" y="33909"/>
                </a:lnTo>
                <a:lnTo>
                  <a:pt x="765584" y="47402"/>
                </a:lnTo>
                <a:lnTo>
                  <a:pt x="825739" y="79199"/>
                </a:lnTo>
                <a:lnTo>
                  <a:pt x="847344" y="115824"/>
                </a:lnTo>
                <a:lnTo>
                  <a:pt x="841797" y="134621"/>
                </a:lnTo>
                <a:lnTo>
                  <a:pt x="800044" y="169069"/>
                </a:lnTo>
                <a:lnTo>
                  <a:pt x="723233" y="197739"/>
                </a:lnTo>
                <a:lnTo>
                  <a:pt x="673864" y="209312"/>
                </a:lnTo>
                <a:lnTo>
                  <a:pt x="618350" y="218727"/>
                </a:lnTo>
                <a:lnTo>
                  <a:pt x="557564" y="225747"/>
                </a:lnTo>
                <a:lnTo>
                  <a:pt x="492380" y="230133"/>
                </a:lnTo>
                <a:lnTo>
                  <a:pt x="423672" y="231648"/>
                </a:lnTo>
                <a:lnTo>
                  <a:pt x="354963" y="230133"/>
                </a:lnTo>
                <a:lnTo>
                  <a:pt x="289779" y="225747"/>
                </a:lnTo>
                <a:lnTo>
                  <a:pt x="228993" y="218727"/>
                </a:lnTo>
                <a:lnTo>
                  <a:pt x="173479" y="209312"/>
                </a:lnTo>
                <a:lnTo>
                  <a:pt x="124110" y="197739"/>
                </a:lnTo>
                <a:lnTo>
                  <a:pt x="81759" y="184245"/>
                </a:lnTo>
                <a:lnTo>
                  <a:pt x="21604" y="152448"/>
                </a:lnTo>
                <a:lnTo>
                  <a:pt x="0" y="115824"/>
                </a:lnTo>
                <a:close/>
              </a:path>
            </a:pathLst>
          </a:custGeom>
          <a:ln w="50800">
            <a:solidFill>
              <a:srgbClr val="EC7C30"/>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7" name="object 137"/>
          <p:cNvSpPr txBox="1"/>
          <p:nvPr/>
        </p:nvSpPr>
        <p:spPr>
          <a:xfrm>
            <a:off x="8719184" y="4674870"/>
            <a:ext cx="413384" cy="17780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000" b="1" spc="-5">
                <a:solidFill>
                  <a:srgbClr val="FFFFFF"/>
                </a:solidFill>
                <a:latin typeface="微软雅黑"/>
                <a:cs typeface="微软雅黑"/>
              </a:rPr>
              <a:t>4</a:t>
            </a:r>
            <a:r>
              <a:rPr sz="1000" b="1" spc="-10">
                <a:solidFill>
                  <a:srgbClr val="FFFFFF"/>
                </a:solidFill>
                <a:latin typeface="微软雅黑"/>
                <a:cs typeface="微软雅黑"/>
              </a:rPr>
              <a:t>7</a:t>
            </a:r>
            <a:r>
              <a:rPr sz="1000" b="1" spc="-5">
                <a:solidFill>
                  <a:srgbClr val="FFFFFF"/>
                </a:solidFill>
                <a:latin typeface="微软雅黑"/>
                <a:cs typeface="微软雅黑"/>
              </a:rPr>
              <a:t>.4%</a:t>
            </a:r>
            <a:endParaRPr sz="1000">
              <a:latin typeface="微软雅黑"/>
              <a:cs typeface="微软雅黑"/>
            </a:endParaRPr>
          </a:p>
        </p:txBody>
      </p:sp>
      <p:sp>
        <p:nvSpPr>
          <p:cNvPr id="138" name="object 138"/>
          <p:cNvSpPr/>
          <p:nvPr/>
        </p:nvSpPr>
        <p:spPr>
          <a:xfrm>
            <a:off x="10203942" y="4671822"/>
            <a:ext cx="847725" cy="233679"/>
          </a:xfrm>
          <a:custGeom>
            <a:rect l="l" t="t" r="r" b="b"/>
            <a:pathLst>
              <a:path w="847725" h="233677">
                <a:moveTo>
                  <a:pt x="423672" y="0"/>
                </a:moveTo>
                <a:lnTo>
                  <a:pt x="354963" y="1525"/>
                </a:lnTo>
                <a:lnTo>
                  <a:pt x="289779" y="5943"/>
                </a:lnTo>
                <a:lnTo>
                  <a:pt x="228993" y="13013"/>
                </a:lnTo>
                <a:lnTo>
                  <a:pt x="173479" y="22494"/>
                </a:lnTo>
                <a:lnTo>
                  <a:pt x="124110" y="34147"/>
                </a:lnTo>
                <a:lnTo>
                  <a:pt x="81759" y="47731"/>
                </a:lnTo>
                <a:lnTo>
                  <a:pt x="21604" y="79735"/>
                </a:lnTo>
                <a:lnTo>
                  <a:pt x="0" y="116585"/>
                </a:lnTo>
                <a:lnTo>
                  <a:pt x="5546" y="135496"/>
                </a:lnTo>
                <a:lnTo>
                  <a:pt x="47299" y="170164"/>
                </a:lnTo>
                <a:lnTo>
                  <a:pt x="124110" y="199024"/>
                </a:lnTo>
                <a:lnTo>
                  <a:pt x="173479" y="210677"/>
                </a:lnTo>
                <a:lnTo>
                  <a:pt x="228993" y="220158"/>
                </a:lnTo>
                <a:lnTo>
                  <a:pt x="289779" y="227228"/>
                </a:lnTo>
                <a:lnTo>
                  <a:pt x="354963" y="231646"/>
                </a:lnTo>
                <a:lnTo>
                  <a:pt x="423672" y="233171"/>
                </a:lnTo>
                <a:lnTo>
                  <a:pt x="492380" y="231646"/>
                </a:lnTo>
                <a:lnTo>
                  <a:pt x="557564" y="227228"/>
                </a:lnTo>
                <a:lnTo>
                  <a:pt x="618350" y="220158"/>
                </a:lnTo>
                <a:lnTo>
                  <a:pt x="673864" y="210677"/>
                </a:lnTo>
                <a:lnTo>
                  <a:pt x="723233" y="199024"/>
                </a:lnTo>
                <a:lnTo>
                  <a:pt x="765584" y="185440"/>
                </a:lnTo>
                <a:lnTo>
                  <a:pt x="825739" y="153436"/>
                </a:lnTo>
                <a:lnTo>
                  <a:pt x="847344" y="116585"/>
                </a:lnTo>
                <a:lnTo>
                  <a:pt x="841797" y="97675"/>
                </a:lnTo>
                <a:lnTo>
                  <a:pt x="800044" y="63007"/>
                </a:lnTo>
                <a:lnTo>
                  <a:pt x="723233" y="34147"/>
                </a:lnTo>
                <a:lnTo>
                  <a:pt x="673864" y="22494"/>
                </a:lnTo>
                <a:lnTo>
                  <a:pt x="618350" y="13013"/>
                </a:lnTo>
                <a:lnTo>
                  <a:pt x="557564" y="5943"/>
                </a:lnTo>
                <a:lnTo>
                  <a:pt x="492380" y="1525"/>
                </a:lnTo>
                <a:lnTo>
                  <a:pt x="423672" y="0"/>
                </a:lnTo>
                <a:close/>
              </a:path>
            </a:pathLst>
          </a:custGeom>
          <a:solidFill>
            <a:srgbClr val="C0000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9" name="object 139"/>
          <p:cNvSpPr/>
          <p:nvPr/>
        </p:nvSpPr>
        <p:spPr>
          <a:xfrm>
            <a:off x="10203942" y="4671822"/>
            <a:ext cx="847725" cy="233679"/>
          </a:xfrm>
          <a:custGeom>
            <a:rect l="l" t="t" r="r" b="b"/>
            <a:pathLst>
              <a:path w="847725" h="233677">
                <a:moveTo>
                  <a:pt x="0" y="116585"/>
                </a:moveTo>
                <a:lnTo>
                  <a:pt x="21604" y="79735"/>
                </a:lnTo>
                <a:lnTo>
                  <a:pt x="81759" y="47731"/>
                </a:lnTo>
                <a:lnTo>
                  <a:pt x="124110" y="34147"/>
                </a:lnTo>
                <a:lnTo>
                  <a:pt x="173479" y="22494"/>
                </a:lnTo>
                <a:lnTo>
                  <a:pt x="228993" y="13013"/>
                </a:lnTo>
                <a:lnTo>
                  <a:pt x="289779" y="5943"/>
                </a:lnTo>
                <a:lnTo>
                  <a:pt x="354963" y="1525"/>
                </a:lnTo>
                <a:lnTo>
                  <a:pt x="423672" y="0"/>
                </a:lnTo>
                <a:lnTo>
                  <a:pt x="492380" y="1525"/>
                </a:lnTo>
                <a:lnTo>
                  <a:pt x="557564" y="5943"/>
                </a:lnTo>
                <a:lnTo>
                  <a:pt x="618350" y="13013"/>
                </a:lnTo>
                <a:lnTo>
                  <a:pt x="673864" y="22494"/>
                </a:lnTo>
                <a:lnTo>
                  <a:pt x="723233" y="34147"/>
                </a:lnTo>
                <a:lnTo>
                  <a:pt x="765584" y="47731"/>
                </a:lnTo>
                <a:lnTo>
                  <a:pt x="825739" y="79735"/>
                </a:lnTo>
                <a:lnTo>
                  <a:pt x="847344" y="116585"/>
                </a:lnTo>
                <a:lnTo>
                  <a:pt x="841797" y="135496"/>
                </a:lnTo>
                <a:lnTo>
                  <a:pt x="800044" y="170164"/>
                </a:lnTo>
                <a:lnTo>
                  <a:pt x="723233" y="199024"/>
                </a:lnTo>
                <a:lnTo>
                  <a:pt x="673864" y="210677"/>
                </a:lnTo>
                <a:lnTo>
                  <a:pt x="618350" y="220158"/>
                </a:lnTo>
                <a:lnTo>
                  <a:pt x="557564" y="227228"/>
                </a:lnTo>
                <a:lnTo>
                  <a:pt x="492380" y="231646"/>
                </a:lnTo>
                <a:lnTo>
                  <a:pt x="423672" y="233171"/>
                </a:lnTo>
                <a:lnTo>
                  <a:pt x="354963" y="231646"/>
                </a:lnTo>
                <a:lnTo>
                  <a:pt x="289779" y="227228"/>
                </a:lnTo>
                <a:lnTo>
                  <a:pt x="228993" y="220158"/>
                </a:lnTo>
                <a:lnTo>
                  <a:pt x="173479" y="210677"/>
                </a:lnTo>
                <a:lnTo>
                  <a:pt x="124110" y="199024"/>
                </a:lnTo>
                <a:lnTo>
                  <a:pt x="81759" y="185440"/>
                </a:lnTo>
                <a:lnTo>
                  <a:pt x="21604" y="153436"/>
                </a:lnTo>
                <a:lnTo>
                  <a:pt x="0" y="116585"/>
                </a:lnTo>
                <a:close/>
              </a:path>
            </a:pathLst>
          </a:custGeom>
          <a:ln w="50800">
            <a:solidFill>
              <a:srgbClr val="C00000"/>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0" name="object 140"/>
          <p:cNvSpPr txBox="1"/>
          <p:nvPr/>
        </p:nvSpPr>
        <p:spPr>
          <a:xfrm>
            <a:off x="10478769" y="4694936"/>
            <a:ext cx="298450" cy="17780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000" b="1" spc="-10">
                <a:solidFill>
                  <a:srgbClr val="FFFFFF"/>
                </a:solidFill>
                <a:latin typeface="微软雅黑"/>
                <a:cs typeface="微软雅黑"/>
              </a:rPr>
              <a:t>40%</a:t>
            </a:r>
            <a:endParaRPr sz="1000">
              <a:latin typeface="微软雅黑"/>
              <a:cs typeface="微软雅黑"/>
            </a:endParaRPr>
          </a:p>
        </p:txBody>
      </p:sp>
      <p:sp>
        <p:nvSpPr>
          <p:cNvPr id="141" name="object 141"/>
          <p:cNvSpPr/>
          <p:nvPr/>
        </p:nvSpPr>
        <p:spPr>
          <a:xfrm>
            <a:off x="8606790" y="5897118"/>
            <a:ext cx="847725" cy="233679"/>
          </a:xfrm>
          <a:custGeom>
            <a:rect l="l" t="t" r="r" b="b"/>
            <a:pathLst>
              <a:path w="847725" h="233677">
                <a:moveTo>
                  <a:pt x="423672" y="0"/>
                </a:moveTo>
                <a:lnTo>
                  <a:pt x="354963" y="1525"/>
                </a:lnTo>
                <a:lnTo>
                  <a:pt x="289779" y="5943"/>
                </a:lnTo>
                <a:lnTo>
                  <a:pt x="228993" y="13013"/>
                </a:lnTo>
                <a:lnTo>
                  <a:pt x="173479" y="22494"/>
                </a:lnTo>
                <a:lnTo>
                  <a:pt x="124110" y="34147"/>
                </a:lnTo>
                <a:lnTo>
                  <a:pt x="81759" y="47731"/>
                </a:lnTo>
                <a:lnTo>
                  <a:pt x="21604" y="79735"/>
                </a:lnTo>
                <a:lnTo>
                  <a:pt x="0" y="116586"/>
                </a:lnTo>
                <a:lnTo>
                  <a:pt x="5546" y="135496"/>
                </a:lnTo>
                <a:lnTo>
                  <a:pt x="47299" y="170164"/>
                </a:lnTo>
                <a:lnTo>
                  <a:pt x="124110" y="199024"/>
                </a:lnTo>
                <a:lnTo>
                  <a:pt x="173479" y="210677"/>
                </a:lnTo>
                <a:lnTo>
                  <a:pt x="228993" y="220158"/>
                </a:lnTo>
                <a:lnTo>
                  <a:pt x="289779" y="227228"/>
                </a:lnTo>
                <a:lnTo>
                  <a:pt x="354963" y="231646"/>
                </a:lnTo>
                <a:lnTo>
                  <a:pt x="423672" y="233172"/>
                </a:lnTo>
                <a:lnTo>
                  <a:pt x="492380" y="231646"/>
                </a:lnTo>
                <a:lnTo>
                  <a:pt x="557564" y="227228"/>
                </a:lnTo>
                <a:lnTo>
                  <a:pt x="618350" y="220158"/>
                </a:lnTo>
                <a:lnTo>
                  <a:pt x="673864" y="210677"/>
                </a:lnTo>
                <a:lnTo>
                  <a:pt x="723233" y="199024"/>
                </a:lnTo>
                <a:lnTo>
                  <a:pt x="765584" y="185440"/>
                </a:lnTo>
                <a:lnTo>
                  <a:pt x="825739" y="153436"/>
                </a:lnTo>
                <a:lnTo>
                  <a:pt x="847344" y="116586"/>
                </a:lnTo>
                <a:lnTo>
                  <a:pt x="841797" y="97675"/>
                </a:lnTo>
                <a:lnTo>
                  <a:pt x="800044" y="63007"/>
                </a:lnTo>
                <a:lnTo>
                  <a:pt x="723233" y="34147"/>
                </a:lnTo>
                <a:lnTo>
                  <a:pt x="673864" y="22494"/>
                </a:lnTo>
                <a:lnTo>
                  <a:pt x="618350" y="13013"/>
                </a:lnTo>
                <a:lnTo>
                  <a:pt x="557564" y="5943"/>
                </a:lnTo>
                <a:lnTo>
                  <a:pt x="492380" y="1525"/>
                </a:lnTo>
                <a:lnTo>
                  <a:pt x="423672" y="0"/>
                </a:lnTo>
                <a:close/>
              </a:path>
            </a:pathLst>
          </a:custGeom>
          <a:solidFill>
            <a:srgbClr val="FFC00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2" name="object 142"/>
          <p:cNvSpPr/>
          <p:nvPr/>
        </p:nvSpPr>
        <p:spPr>
          <a:xfrm>
            <a:off x="8606790" y="5897118"/>
            <a:ext cx="847725" cy="233679"/>
          </a:xfrm>
          <a:custGeom>
            <a:rect l="l" t="t" r="r" b="b"/>
            <a:pathLst>
              <a:path w="847725" h="233677">
                <a:moveTo>
                  <a:pt x="0" y="116586"/>
                </a:moveTo>
                <a:lnTo>
                  <a:pt x="21604" y="79735"/>
                </a:lnTo>
                <a:lnTo>
                  <a:pt x="81759" y="47731"/>
                </a:lnTo>
                <a:lnTo>
                  <a:pt x="124110" y="34147"/>
                </a:lnTo>
                <a:lnTo>
                  <a:pt x="173479" y="22494"/>
                </a:lnTo>
                <a:lnTo>
                  <a:pt x="228993" y="13013"/>
                </a:lnTo>
                <a:lnTo>
                  <a:pt x="289779" y="5943"/>
                </a:lnTo>
                <a:lnTo>
                  <a:pt x="354963" y="1525"/>
                </a:lnTo>
                <a:lnTo>
                  <a:pt x="423672" y="0"/>
                </a:lnTo>
                <a:lnTo>
                  <a:pt x="492380" y="1525"/>
                </a:lnTo>
                <a:lnTo>
                  <a:pt x="557564" y="5943"/>
                </a:lnTo>
                <a:lnTo>
                  <a:pt x="618350" y="13013"/>
                </a:lnTo>
                <a:lnTo>
                  <a:pt x="673864" y="22494"/>
                </a:lnTo>
                <a:lnTo>
                  <a:pt x="723233" y="34147"/>
                </a:lnTo>
                <a:lnTo>
                  <a:pt x="765584" y="47731"/>
                </a:lnTo>
                <a:lnTo>
                  <a:pt x="825739" y="79735"/>
                </a:lnTo>
                <a:lnTo>
                  <a:pt x="847344" y="116586"/>
                </a:lnTo>
                <a:lnTo>
                  <a:pt x="841797" y="135496"/>
                </a:lnTo>
                <a:lnTo>
                  <a:pt x="800044" y="170164"/>
                </a:lnTo>
                <a:lnTo>
                  <a:pt x="723233" y="199024"/>
                </a:lnTo>
                <a:lnTo>
                  <a:pt x="673864" y="210677"/>
                </a:lnTo>
                <a:lnTo>
                  <a:pt x="618350" y="220158"/>
                </a:lnTo>
                <a:lnTo>
                  <a:pt x="557564" y="227228"/>
                </a:lnTo>
                <a:lnTo>
                  <a:pt x="492380" y="231646"/>
                </a:lnTo>
                <a:lnTo>
                  <a:pt x="423672" y="233172"/>
                </a:lnTo>
                <a:lnTo>
                  <a:pt x="354963" y="231646"/>
                </a:lnTo>
                <a:lnTo>
                  <a:pt x="289779" y="227228"/>
                </a:lnTo>
                <a:lnTo>
                  <a:pt x="228993" y="220158"/>
                </a:lnTo>
                <a:lnTo>
                  <a:pt x="173479" y="210677"/>
                </a:lnTo>
                <a:lnTo>
                  <a:pt x="124110" y="199024"/>
                </a:lnTo>
                <a:lnTo>
                  <a:pt x="81759" y="185440"/>
                </a:lnTo>
                <a:lnTo>
                  <a:pt x="21604" y="153436"/>
                </a:lnTo>
                <a:lnTo>
                  <a:pt x="0" y="116586"/>
                </a:lnTo>
                <a:close/>
              </a:path>
            </a:pathLst>
          </a:custGeom>
          <a:ln w="50800">
            <a:solidFill>
              <a:srgbClr val="FFC000"/>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3" name="object 143"/>
          <p:cNvSpPr txBox="1"/>
          <p:nvPr/>
        </p:nvSpPr>
        <p:spPr>
          <a:xfrm>
            <a:off x="8824341" y="5920841"/>
            <a:ext cx="413384" cy="17780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000" b="1" spc="-5">
                <a:solidFill>
                  <a:srgbClr val="FFFFFF"/>
                </a:solidFill>
                <a:latin typeface="微软雅黑"/>
                <a:cs typeface="微软雅黑"/>
              </a:rPr>
              <a:t>3</a:t>
            </a:r>
            <a:r>
              <a:rPr sz="1000" b="1" spc="-10">
                <a:solidFill>
                  <a:srgbClr val="FFFFFF"/>
                </a:solidFill>
                <a:latin typeface="微软雅黑"/>
                <a:cs typeface="微软雅黑"/>
              </a:rPr>
              <a:t>2</a:t>
            </a:r>
            <a:r>
              <a:rPr sz="1000" b="1" spc="-5">
                <a:solidFill>
                  <a:srgbClr val="FFFFFF"/>
                </a:solidFill>
                <a:latin typeface="微软雅黑"/>
                <a:cs typeface="微软雅黑"/>
              </a:rPr>
              <a:t>.2%</a:t>
            </a:r>
            <a:endParaRPr sz="1000">
              <a:latin typeface="微软雅黑"/>
              <a:cs typeface="微软雅黑"/>
            </a:endParaRPr>
          </a:p>
        </p:txBody>
      </p:sp>
      <p:sp>
        <p:nvSpPr>
          <p:cNvPr id="144" name="object 144"/>
          <p:cNvSpPr/>
          <p:nvPr/>
        </p:nvSpPr>
        <p:spPr>
          <a:xfrm>
            <a:off x="10322814" y="5845302"/>
            <a:ext cx="847725" cy="233679"/>
          </a:xfrm>
          <a:custGeom>
            <a:rect l="l" t="t" r="r" b="b"/>
            <a:pathLst>
              <a:path w="847725" h="233677">
                <a:moveTo>
                  <a:pt x="423672" y="0"/>
                </a:moveTo>
                <a:lnTo>
                  <a:pt x="354963" y="1525"/>
                </a:lnTo>
                <a:lnTo>
                  <a:pt x="289779" y="5943"/>
                </a:lnTo>
                <a:lnTo>
                  <a:pt x="228993" y="13013"/>
                </a:lnTo>
                <a:lnTo>
                  <a:pt x="173479" y="22494"/>
                </a:lnTo>
                <a:lnTo>
                  <a:pt x="124110" y="34147"/>
                </a:lnTo>
                <a:lnTo>
                  <a:pt x="81759" y="47731"/>
                </a:lnTo>
                <a:lnTo>
                  <a:pt x="21604" y="79735"/>
                </a:lnTo>
                <a:lnTo>
                  <a:pt x="0" y="116585"/>
                </a:lnTo>
                <a:lnTo>
                  <a:pt x="5546" y="135496"/>
                </a:lnTo>
                <a:lnTo>
                  <a:pt x="47299" y="170164"/>
                </a:lnTo>
                <a:lnTo>
                  <a:pt x="124110" y="199024"/>
                </a:lnTo>
                <a:lnTo>
                  <a:pt x="173479" y="210677"/>
                </a:lnTo>
                <a:lnTo>
                  <a:pt x="228993" y="220158"/>
                </a:lnTo>
                <a:lnTo>
                  <a:pt x="289779" y="227228"/>
                </a:lnTo>
                <a:lnTo>
                  <a:pt x="354963" y="231646"/>
                </a:lnTo>
                <a:lnTo>
                  <a:pt x="423672" y="233171"/>
                </a:lnTo>
                <a:lnTo>
                  <a:pt x="492380" y="231646"/>
                </a:lnTo>
                <a:lnTo>
                  <a:pt x="557564" y="227228"/>
                </a:lnTo>
                <a:lnTo>
                  <a:pt x="618350" y="220158"/>
                </a:lnTo>
                <a:lnTo>
                  <a:pt x="673864" y="210677"/>
                </a:lnTo>
                <a:lnTo>
                  <a:pt x="723233" y="199024"/>
                </a:lnTo>
                <a:lnTo>
                  <a:pt x="765584" y="185440"/>
                </a:lnTo>
                <a:lnTo>
                  <a:pt x="825739" y="153436"/>
                </a:lnTo>
                <a:lnTo>
                  <a:pt x="847344" y="116585"/>
                </a:lnTo>
                <a:lnTo>
                  <a:pt x="841797" y="97675"/>
                </a:lnTo>
                <a:lnTo>
                  <a:pt x="800044" y="63007"/>
                </a:lnTo>
                <a:lnTo>
                  <a:pt x="723233" y="34147"/>
                </a:lnTo>
                <a:lnTo>
                  <a:pt x="673864" y="22494"/>
                </a:lnTo>
                <a:lnTo>
                  <a:pt x="618350" y="13013"/>
                </a:lnTo>
                <a:lnTo>
                  <a:pt x="557564" y="5943"/>
                </a:lnTo>
                <a:lnTo>
                  <a:pt x="492380" y="1525"/>
                </a:lnTo>
                <a:lnTo>
                  <a:pt x="423672" y="0"/>
                </a:lnTo>
                <a:close/>
              </a:path>
            </a:pathLst>
          </a:custGeom>
          <a:solidFill>
            <a:srgbClr val="5B9BD4"/>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5" name="object 145"/>
          <p:cNvSpPr/>
          <p:nvPr/>
        </p:nvSpPr>
        <p:spPr>
          <a:xfrm>
            <a:off x="10322814" y="5845302"/>
            <a:ext cx="847725" cy="233679"/>
          </a:xfrm>
          <a:custGeom>
            <a:rect l="l" t="t" r="r" b="b"/>
            <a:pathLst>
              <a:path w="847725" h="233677">
                <a:moveTo>
                  <a:pt x="0" y="116585"/>
                </a:moveTo>
                <a:lnTo>
                  <a:pt x="21604" y="79735"/>
                </a:lnTo>
                <a:lnTo>
                  <a:pt x="81759" y="47731"/>
                </a:lnTo>
                <a:lnTo>
                  <a:pt x="124110" y="34147"/>
                </a:lnTo>
                <a:lnTo>
                  <a:pt x="173479" y="22494"/>
                </a:lnTo>
                <a:lnTo>
                  <a:pt x="228993" y="13013"/>
                </a:lnTo>
                <a:lnTo>
                  <a:pt x="289779" y="5943"/>
                </a:lnTo>
                <a:lnTo>
                  <a:pt x="354963" y="1525"/>
                </a:lnTo>
                <a:lnTo>
                  <a:pt x="423672" y="0"/>
                </a:lnTo>
                <a:lnTo>
                  <a:pt x="492380" y="1525"/>
                </a:lnTo>
                <a:lnTo>
                  <a:pt x="557564" y="5943"/>
                </a:lnTo>
                <a:lnTo>
                  <a:pt x="618350" y="13013"/>
                </a:lnTo>
                <a:lnTo>
                  <a:pt x="673864" y="22494"/>
                </a:lnTo>
                <a:lnTo>
                  <a:pt x="723233" y="34147"/>
                </a:lnTo>
                <a:lnTo>
                  <a:pt x="765584" y="47731"/>
                </a:lnTo>
                <a:lnTo>
                  <a:pt x="825739" y="79735"/>
                </a:lnTo>
                <a:lnTo>
                  <a:pt x="847344" y="116585"/>
                </a:lnTo>
                <a:lnTo>
                  <a:pt x="841797" y="135496"/>
                </a:lnTo>
                <a:lnTo>
                  <a:pt x="800044" y="170164"/>
                </a:lnTo>
                <a:lnTo>
                  <a:pt x="723233" y="199024"/>
                </a:lnTo>
                <a:lnTo>
                  <a:pt x="673864" y="210677"/>
                </a:lnTo>
                <a:lnTo>
                  <a:pt x="618350" y="220158"/>
                </a:lnTo>
                <a:lnTo>
                  <a:pt x="557564" y="227228"/>
                </a:lnTo>
                <a:lnTo>
                  <a:pt x="492380" y="231646"/>
                </a:lnTo>
                <a:lnTo>
                  <a:pt x="423672" y="233171"/>
                </a:lnTo>
                <a:lnTo>
                  <a:pt x="354963" y="231646"/>
                </a:lnTo>
                <a:lnTo>
                  <a:pt x="289779" y="227228"/>
                </a:lnTo>
                <a:lnTo>
                  <a:pt x="228993" y="220158"/>
                </a:lnTo>
                <a:lnTo>
                  <a:pt x="173479" y="210677"/>
                </a:lnTo>
                <a:lnTo>
                  <a:pt x="124110" y="199024"/>
                </a:lnTo>
                <a:lnTo>
                  <a:pt x="81759" y="185440"/>
                </a:lnTo>
                <a:lnTo>
                  <a:pt x="21604" y="153436"/>
                </a:lnTo>
                <a:lnTo>
                  <a:pt x="0" y="116585"/>
                </a:lnTo>
                <a:close/>
              </a:path>
            </a:pathLst>
          </a:custGeom>
          <a:ln w="50800">
            <a:solidFill>
              <a:srgbClr val="5B9BD4"/>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6" name="object 146"/>
          <p:cNvSpPr txBox="1"/>
          <p:nvPr/>
        </p:nvSpPr>
        <p:spPr>
          <a:xfrm>
            <a:off x="10540110" y="5868720"/>
            <a:ext cx="413384" cy="17780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000" b="1" spc="-5">
                <a:solidFill>
                  <a:srgbClr val="FFFFFF"/>
                </a:solidFill>
                <a:latin typeface="微软雅黑"/>
                <a:cs typeface="微软雅黑"/>
              </a:rPr>
              <a:t>5</a:t>
            </a:r>
            <a:r>
              <a:rPr sz="1000" b="1" spc="-10">
                <a:solidFill>
                  <a:srgbClr val="FFFFFF"/>
                </a:solidFill>
                <a:latin typeface="微软雅黑"/>
                <a:cs typeface="微软雅黑"/>
              </a:rPr>
              <a:t>3</a:t>
            </a:r>
            <a:r>
              <a:rPr sz="1000" b="1" spc="-5">
                <a:solidFill>
                  <a:srgbClr val="FFFFFF"/>
                </a:solidFill>
                <a:latin typeface="微软雅黑"/>
                <a:cs typeface="微软雅黑"/>
              </a:rPr>
              <a:t>.4%</a:t>
            </a:r>
            <a:endParaRPr sz="1000">
              <a:latin typeface="微软雅黑"/>
              <a:cs typeface="微软雅黑"/>
            </a:endParaRPr>
          </a:p>
        </p:txBody>
      </p:sp>
      <p:sp>
        <p:nvSpPr>
          <p:cNvPr id="147" name="object 147"/>
          <p:cNvSpPr txBox="1"/>
          <p:nvPr/>
        </p:nvSpPr>
        <p:spPr>
          <a:xfrm>
            <a:off x="7199503" y="3796665"/>
            <a:ext cx="4251960" cy="705485"/>
          </a:xfrm>
          <a:prstGeom prst="rect">
            <a:avLst/>
          </a:prstGeom>
        </p:spPr>
        <p:txBody>
          <a:bodyPr vert="horz" wrap="square" lIns="0" tIns="1333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5080" algn="r">
              <a:lnSpc>
                <a:spcPct val="100000"/>
              </a:lnSpc>
              <a:spcBef>
                <a:spcPts val="105"/>
              </a:spcBef>
            </a:pPr>
            <a:r>
              <a:rPr sz="1400" b="1">
                <a:solidFill>
                  <a:srgbClr val="404040"/>
                </a:solidFill>
                <a:latin typeface="微软雅黑"/>
                <a:cs typeface="微软雅黑"/>
              </a:rPr>
              <a:t>工商业,</a:t>
            </a:r>
            <a:r>
              <a:rPr sz="1400" b="1" spc="-80">
                <a:solidFill>
                  <a:srgbClr val="404040"/>
                </a:solidFill>
                <a:latin typeface="微软雅黑"/>
                <a:cs typeface="微软雅黑"/>
              </a:rPr>
              <a:t> </a:t>
            </a:r>
            <a:r>
              <a:rPr sz="1400" b="1" spc="-5">
                <a:solidFill>
                  <a:srgbClr val="404040"/>
                </a:solidFill>
                <a:latin typeface="微软雅黑"/>
                <a:cs typeface="微软雅黑"/>
              </a:rPr>
              <a:t>35.63%</a:t>
            </a:r>
            <a:endParaRPr sz="1400">
              <a:latin typeface="微软雅黑"/>
              <a:cs typeface="微软雅黑"/>
            </a:endParaRPr>
          </a:p>
          <a:p>
            <a:pPr marL="12700">
              <a:lnSpc>
                <a:spcPct val="100000"/>
              </a:lnSpc>
              <a:spcBef>
                <a:spcPts val="1510"/>
              </a:spcBef>
            </a:pPr>
            <a:r>
              <a:rPr sz="1800" b="1" spc="-5">
                <a:latin typeface="微软雅黑"/>
                <a:cs typeface="微软雅黑"/>
              </a:rPr>
              <a:t>2018-2021</a:t>
            </a:r>
            <a:r>
              <a:rPr sz="1800" b="1">
                <a:latin typeface="微软雅黑"/>
                <a:cs typeface="微软雅黑"/>
              </a:rPr>
              <a:t>年分布式光伏装机占比情况</a:t>
            </a:r>
            <a:endParaRPr sz="1800">
              <a:latin typeface="微软雅黑"/>
              <a:cs typeface="微软雅黑"/>
            </a:endParaRPr>
          </a:p>
        </p:txBody>
      </p:sp>
      <p:sp>
        <p:nvSpPr>
          <p:cNvPr id="148" name="object 148"/>
          <p:cNvSpPr txBox="1">
            <a:spLocks noGrp="1"/>
          </p:cNvSpPr>
          <p:nvPr>
            <p:ph type="title"/>
          </p:nvPr>
        </p:nvSpPr>
        <p:spPr>
          <a:xfrm>
            <a:off x="1306449" y="54436"/>
            <a:ext cx="7552055" cy="452120"/>
          </a:xfrm>
          <a:prstGeom prst="rect">
            <a:avLst/>
          </a:prstGeom>
        </p:spPr>
        <p:txBody>
          <a:bodyPr vert="horz" wrap="square" lIns="0" tIns="12065" rIns="0" bIns="0" rtlCol="0">
            <a:spAutoFit/>
          </a:bodyPr>
          <a:lstStyle/>
          <a:p>
            <a:pPr marL="12700">
              <a:lnSpc>
                <a:spcPct val="100000"/>
              </a:lnSpc>
              <a:spcBef>
                <a:spcPts val="95"/>
              </a:spcBef>
            </a:pPr>
            <a:r>
              <a:rPr sz="4200" b="1" spc="-15" baseline="-26785" smtClean="0">
                <a:solidFill>
                  <a:srgbClr val="000000"/>
                </a:solidFill>
                <a:latin typeface="微软雅黑"/>
                <a:cs typeface="微软雅黑"/>
              </a:rPr>
              <a:t>我国光伏应用市</a:t>
            </a:r>
            <a:r>
              <a:rPr sz="4200" b="1" spc="-1732" baseline="-26785" smtClean="0">
                <a:solidFill>
                  <a:srgbClr val="000000"/>
                </a:solidFill>
                <a:latin typeface="微软雅黑"/>
                <a:cs typeface="微软雅黑"/>
              </a:rPr>
              <a:t>场</a:t>
            </a:r>
            <a:r>
              <a:rPr sz="1100" smtClean="0"/>
              <a:t>更</a:t>
            </a:r>
            <a:r>
              <a:rPr sz="1100" spc="-1060" smtClean="0"/>
              <a:t>多</a:t>
            </a:r>
            <a:r>
              <a:rPr sz="4200" b="1" spc="-2625" baseline="-26785" smtClean="0">
                <a:solidFill>
                  <a:srgbClr val="000000"/>
                </a:solidFill>
                <a:latin typeface="微软雅黑"/>
                <a:cs typeface="微软雅黑"/>
              </a:rPr>
              <a:t>增</a:t>
            </a:r>
            <a:r>
              <a:rPr sz="1100" smtClean="0"/>
              <a:t>细</a:t>
            </a:r>
            <a:r>
              <a:rPr sz="1100" spc="-465" smtClean="0"/>
              <a:t>分</a:t>
            </a:r>
            <a:r>
              <a:rPr sz="4200" b="1" spc="-3517" baseline="-26785" smtClean="0">
                <a:solidFill>
                  <a:srgbClr val="000000"/>
                </a:solidFill>
                <a:latin typeface="微软雅黑"/>
                <a:cs typeface="微软雅黑"/>
              </a:rPr>
              <a:t>长</a:t>
            </a:r>
            <a:r>
              <a:rPr sz="1100" smtClean="0"/>
              <a:t>领域</a:t>
            </a:r>
            <a:r>
              <a:rPr sz="1100" spc="-965" smtClean="0"/>
              <a:t>报</a:t>
            </a:r>
            <a:r>
              <a:rPr sz="4200" b="1" spc="-2760" baseline="-26785" smtClean="0">
                <a:solidFill>
                  <a:srgbClr val="000000"/>
                </a:solidFill>
                <a:latin typeface="微软雅黑"/>
                <a:cs typeface="微软雅黑"/>
              </a:rPr>
              <a:t>情</a:t>
            </a:r>
            <a:r>
              <a:rPr sz="1100" smtClean="0"/>
              <a:t>告</a:t>
            </a:r>
            <a:r>
              <a:rPr sz="1100" spc="-370" smtClean="0"/>
              <a:t>请</a:t>
            </a:r>
            <a:r>
              <a:rPr sz="4200" b="1" spc="-3652" baseline="-26785" smtClean="0">
                <a:solidFill>
                  <a:srgbClr val="000000"/>
                </a:solidFill>
                <a:latin typeface="微软雅黑"/>
                <a:cs typeface="微软雅黑"/>
              </a:rPr>
              <a:t>况</a:t>
            </a:r>
            <a:r>
              <a:rPr sz="1100" smtClean="0"/>
              <a:t>关注搜</a:t>
            </a:r>
            <a:endParaRPr sz="1100">
              <a:latin typeface="微软雅黑"/>
              <a:cs typeface="微软雅黑"/>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2416408" y="6693205"/>
            <a:ext cx="124460" cy="23939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400" b="1">
                <a:solidFill>
                  <a:srgbClr val="888888"/>
                </a:solidFill>
                <a:latin typeface="等线"/>
                <a:cs typeface="等线"/>
              </a:rPr>
              <a:t>6</a:t>
            </a:r>
            <a:endParaRPr sz="1400">
              <a:latin typeface="等线"/>
              <a:cs typeface="等线"/>
            </a:endParaRPr>
          </a:p>
        </p:txBody>
      </p:sp>
      <p:sp>
        <p:nvSpPr>
          <p:cNvPr id="3" name="object 3"/>
          <p:cNvSpPr/>
          <p:nvPr/>
        </p:nvSpPr>
        <p:spPr>
          <a:xfrm flipH="1">
            <a:off x="2401823" y="1891284"/>
            <a:ext cx="0" cy="85725"/>
          </a:xfrm>
          <a:custGeom>
            <a:rect l="l" t="t" r="r" b="b"/>
            <a:pathLst>
              <a:path h="85725">
                <a:moveTo>
                  <a:pt x="0" y="0"/>
                </a:moveTo>
                <a:lnTo>
                  <a:pt x="0" y="85344"/>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object 4"/>
          <p:cNvSpPr/>
          <p:nvPr/>
        </p:nvSpPr>
        <p:spPr>
          <a:xfrm flipH="1">
            <a:off x="2401823" y="2090928"/>
            <a:ext cx="0" cy="172720"/>
          </a:xfrm>
          <a:custGeom>
            <a:rect l="l" t="t" r="r" b="b"/>
            <a:pathLst>
              <a:path h="172719">
                <a:moveTo>
                  <a:pt x="0" y="0"/>
                </a:moveTo>
                <a:lnTo>
                  <a:pt x="0" y="172212"/>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object 5"/>
          <p:cNvSpPr/>
          <p:nvPr/>
        </p:nvSpPr>
        <p:spPr>
          <a:xfrm flipH="1">
            <a:off x="2401823" y="2377440"/>
            <a:ext cx="0" cy="172720"/>
          </a:xfrm>
          <a:custGeom>
            <a:rect l="l" t="t" r="r" b="b"/>
            <a:pathLst>
              <a:path h="172719">
                <a:moveTo>
                  <a:pt x="0" y="0"/>
                </a:moveTo>
                <a:lnTo>
                  <a:pt x="0" y="172212"/>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object 6"/>
          <p:cNvSpPr/>
          <p:nvPr/>
        </p:nvSpPr>
        <p:spPr>
          <a:xfrm flipH="1">
            <a:off x="2401823" y="2663952"/>
            <a:ext cx="0" cy="170815"/>
          </a:xfrm>
          <a:custGeom>
            <a:rect l="l" t="t" r="r" b="b"/>
            <a:pathLst>
              <a:path h="170814">
                <a:moveTo>
                  <a:pt x="0" y="0"/>
                </a:moveTo>
                <a:lnTo>
                  <a:pt x="0" y="170687"/>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object 7"/>
          <p:cNvSpPr/>
          <p:nvPr/>
        </p:nvSpPr>
        <p:spPr>
          <a:xfrm flipH="1">
            <a:off x="2401823" y="2948940"/>
            <a:ext cx="0" cy="172720"/>
          </a:xfrm>
          <a:custGeom>
            <a:rect l="l" t="t" r="r" b="b"/>
            <a:pathLst>
              <a:path h="172719">
                <a:moveTo>
                  <a:pt x="0" y="0"/>
                </a:moveTo>
                <a:lnTo>
                  <a:pt x="0" y="172212"/>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object 8"/>
          <p:cNvSpPr/>
          <p:nvPr/>
        </p:nvSpPr>
        <p:spPr>
          <a:xfrm flipH="1">
            <a:off x="2401823" y="3235452"/>
            <a:ext cx="0" cy="172720"/>
          </a:xfrm>
          <a:custGeom>
            <a:rect l="l" t="t" r="r" b="b"/>
            <a:pathLst>
              <a:path h="172720">
                <a:moveTo>
                  <a:pt x="0" y="0"/>
                </a:moveTo>
                <a:lnTo>
                  <a:pt x="0" y="172212"/>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object 9"/>
          <p:cNvSpPr/>
          <p:nvPr/>
        </p:nvSpPr>
        <p:spPr>
          <a:xfrm flipH="1">
            <a:off x="2401823" y="3521964"/>
            <a:ext cx="0" cy="170815"/>
          </a:xfrm>
          <a:custGeom>
            <a:rect l="l" t="t" r="r" b="b"/>
            <a:pathLst>
              <a:path h="170814">
                <a:moveTo>
                  <a:pt x="0" y="0"/>
                </a:moveTo>
                <a:lnTo>
                  <a:pt x="0" y="170687"/>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object 10"/>
          <p:cNvSpPr/>
          <p:nvPr/>
        </p:nvSpPr>
        <p:spPr>
          <a:xfrm flipH="1">
            <a:off x="2401823" y="3806952"/>
            <a:ext cx="0" cy="172720"/>
          </a:xfrm>
          <a:custGeom>
            <a:rect l="l" t="t" r="r" b="b"/>
            <a:pathLst>
              <a:path h="172720">
                <a:moveTo>
                  <a:pt x="0" y="0"/>
                </a:moveTo>
                <a:lnTo>
                  <a:pt x="0" y="172212"/>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object 11"/>
          <p:cNvSpPr/>
          <p:nvPr/>
        </p:nvSpPr>
        <p:spPr>
          <a:xfrm flipH="1">
            <a:off x="2401823" y="4093464"/>
            <a:ext cx="0" cy="657225"/>
          </a:xfrm>
          <a:custGeom>
            <a:rect l="l" t="t" r="r" b="b"/>
            <a:pathLst>
              <a:path h="657225">
                <a:moveTo>
                  <a:pt x="0" y="0"/>
                </a:moveTo>
                <a:lnTo>
                  <a:pt x="0" y="656843"/>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object 12"/>
          <p:cNvSpPr/>
          <p:nvPr/>
        </p:nvSpPr>
        <p:spPr>
          <a:xfrm flipH="1">
            <a:off x="3233927" y="1891284"/>
            <a:ext cx="0" cy="85725"/>
          </a:xfrm>
          <a:custGeom>
            <a:rect l="l" t="t" r="r" b="b"/>
            <a:pathLst>
              <a:path h="85725">
                <a:moveTo>
                  <a:pt x="0" y="0"/>
                </a:moveTo>
                <a:lnTo>
                  <a:pt x="0" y="85344"/>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object 13"/>
          <p:cNvSpPr/>
          <p:nvPr/>
        </p:nvSpPr>
        <p:spPr>
          <a:xfrm flipH="1">
            <a:off x="3233927" y="2090928"/>
            <a:ext cx="0" cy="172720"/>
          </a:xfrm>
          <a:custGeom>
            <a:rect l="l" t="t" r="r" b="b"/>
            <a:pathLst>
              <a:path h="172719">
                <a:moveTo>
                  <a:pt x="0" y="0"/>
                </a:moveTo>
                <a:lnTo>
                  <a:pt x="0" y="172212"/>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object 14"/>
          <p:cNvSpPr/>
          <p:nvPr/>
        </p:nvSpPr>
        <p:spPr>
          <a:xfrm flipH="1">
            <a:off x="3233927" y="2377440"/>
            <a:ext cx="0" cy="172720"/>
          </a:xfrm>
          <a:custGeom>
            <a:rect l="l" t="t" r="r" b="b"/>
            <a:pathLst>
              <a:path h="172719">
                <a:moveTo>
                  <a:pt x="0" y="0"/>
                </a:moveTo>
                <a:lnTo>
                  <a:pt x="0" y="172212"/>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object 15"/>
          <p:cNvSpPr/>
          <p:nvPr/>
        </p:nvSpPr>
        <p:spPr>
          <a:xfrm flipH="1">
            <a:off x="3233927" y="2663952"/>
            <a:ext cx="0" cy="170815"/>
          </a:xfrm>
          <a:custGeom>
            <a:rect l="l" t="t" r="r" b="b"/>
            <a:pathLst>
              <a:path h="170814">
                <a:moveTo>
                  <a:pt x="0" y="0"/>
                </a:moveTo>
                <a:lnTo>
                  <a:pt x="0" y="170687"/>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object 16"/>
          <p:cNvSpPr/>
          <p:nvPr/>
        </p:nvSpPr>
        <p:spPr>
          <a:xfrm flipH="1">
            <a:off x="3233927" y="2948940"/>
            <a:ext cx="0" cy="172720"/>
          </a:xfrm>
          <a:custGeom>
            <a:rect l="l" t="t" r="r" b="b"/>
            <a:pathLst>
              <a:path h="172719">
                <a:moveTo>
                  <a:pt x="0" y="0"/>
                </a:moveTo>
                <a:lnTo>
                  <a:pt x="0" y="172212"/>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object 17"/>
          <p:cNvSpPr/>
          <p:nvPr/>
        </p:nvSpPr>
        <p:spPr>
          <a:xfrm flipH="1">
            <a:off x="3233927" y="3235452"/>
            <a:ext cx="0" cy="172720"/>
          </a:xfrm>
          <a:custGeom>
            <a:rect l="l" t="t" r="r" b="b"/>
            <a:pathLst>
              <a:path h="172720">
                <a:moveTo>
                  <a:pt x="0" y="0"/>
                </a:moveTo>
                <a:lnTo>
                  <a:pt x="0" y="172212"/>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object 18"/>
          <p:cNvSpPr/>
          <p:nvPr/>
        </p:nvSpPr>
        <p:spPr>
          <a:xfrm flipH="1">
            <a:off x="3233927" y="3521964"/>
            <a:ext cx="0" cy="170815"/>
          </a:xfrm>
          <a:custGeom>
            <a:rect l="l" t="t" r="r" b="b"/>
            <a:pathLst>
              <a:path h="170814">
                <a:moveTo>
                  <a:pt x="0" y="0"/>
                </a:moveTo>
                <a:lnTo>
                  <a:pt x="0" y="170687"/>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object 19"/>
          <p:cNvSpPr/>
          <p:nvPr/>
        </p:nvSpPr>
        <p:spPr>
          <a:xfrm flipH="1">
            <a:off x="3233927" y="3806952"/>
            <a:ext cx="0" cy="943610"/>
          </a:xfrm>
          <a:custGeom>
            <a:rect l="l" t="t" r="r" b="b"/>
            <a:pathLst>
              <a:path h="943610">
                <a:moveTo>
                  <a:pt x="0" y="0"/>
                </a:moveTo>
                <a:lnTo>
                  <a:pt x="0" y="943355"/>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object 20"/>
          <p:cNvSpPr/>
          <p:nvPr/>
        </p:nvSpPr>
        <p:spPr>
          <a:xfrm flipH="1">
            <a:off x="4064508" y="1891284"/>
            <a:ext cx="0" cy="85725"/>
          </a:xfrm>
          <a:custGeom>
            <a:rect l="l" t="t" r="r" b="b"/>
            <a:pathLst>
              <a:path h="85725">
                <a:moveTo>
                  <a:pt x="0" y="0"/>
                </a:moveTo>
                <a:lnTo>
                  <a:pt x="0" y="85344"/>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object 21"/>
          <p:cNvSpPr/>
          <p:nvPr/>
        </p:nvSpPr>
        <p:spPr>
          <a:xfrm flipH="1">
            <a:off x="4064508" y="2090928"/>
            <a:ext cx="0" cy="172720"/>
          </a:xfrm>
          <a:custGeom>
            <a:rect l="l" t="t" r="r" b="b"/>
            <a:pathLst>
              <a:path h="172719">
                <a:moveTo>
                  <a:pt x="0" y="0"/>
                </a:moveTo>
                <a:lnTo>
                  <a:pt x="0" y="172212"/>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object 22"/>
          <p:cNvSpPr/>
          <p:nvPr/>
        </p:nvSpPr>
        <p:spPr>
          <a:xfrm flipH="1">
            <a:off x="4064508" y="2377440"/>
            <a:ext cx="0" cy="172720"/>
          </a:xfrm>
          <a:custGeom>
            <a:rect l="l" t="t" r="r" b="b"/>
            <a:pathLst>
              <a:path h="172719">
                <a:moveTo>
                  <a:pt x="0" y="0"/>
                </a:moveTo>
                <a:lnTo>
                  <a:pt x="0" y="172212"/>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object 23"/>
          <p:cNvSpPr/>
          <p:nvPr/>
        </p:nvSpPr>
        <p:spPr>
          <a:xfrm flipH="1">
            <a:off x="4064508" y="2663952"/>
            <a:ext cx="0" cy="170815"/>
          </a:xfrm>
          <a:custGeom>
            <a:rect l="l" t="t" r="r" b="b"/>
            <a:pathLst>
              <a:path h="170814">
                <a:moveTo>
                  <a:pt x="0" y="0"/>
                </a:moveTo>
                <a:lnTo>
                  <a:pt x="0" y="170687"/>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object 24"/>
          <p:cNvSpPr/>
          <p:nvPr/>
        </p:nvSpPr>
        <p:spPr>
          <a:xfrm flipH="1">
            <a:off x="4064508" y="2948940"/>
            <a:ext cx="0" cy="172720"/>
          </a:xfrm>
          <a:custGeom>
            <a:rect l="l" t="t" r="r" b="b"/>
            <a:pathLst>
              <a:path h="172719">
                <a:moveTo>
                  <a:pt x="0" y="0"/>
                </a:moveTo>
                <a:lnTo>
                  <a:pt x="0" y="172212"/>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object 25"/>
          <p:cNvSpPr/>
          <p:nvPr/>
        </p:nvSpPr>
        <p:spPr>
          <a:xfrm flipH="1">
            <a:off x="4064508" y="3235452"/>
            <a:ext cx="0" cy="1515110"/>
          </a:xfrm>
          <a:custGeom>
            <a:rect l="l" t="t" r="r" b="b"/>
            <a:pathLst>
              <a:path h="1515110">
                <a:moveTo>
                  <a:pt x="0" y="0"/>
                </a:moveTo>
                <a:lnTo>
                  <a:pt x="0" y="1514855"/>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object 26"/>
          <p:cNvSpPr/>
          <p:nvPr/>
        </p:nvSpPr>
        <p:spPr>
          <a:xfrm flipH="1">
            <a:off x="4896611" y="1891284"/>
            <a:ext cx="0" cy="85725"/>
          </a:xfrm>
          <a:custGeom>
            <a:rect l="l" t="t" r="r" b="b"/>
            <a:pathLst>
              <a:path h="85725">
                <a:moveTo>
                  <a:pt x="0" y="0"/>
                </a:moveTo>
                <a:lnTo>
                  <a:pt x="0" y="85344"/>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object 27"/>
          <p:cNvSpPr/>
          <p:nvPr/>
        </p:nvSpPr>
        <p:spPr>
          <a:xfrm flipH="1">
            <a:off x="4896611" y="2090928"/>
            <a:ext cx="0" cy="172720"/>
          </a:xfrm>
          <a:custGeom>
            <a:rect l="l" t="t" r="r" b="b"/>
            <a:pathLst>
              <a:path h="172719">
                <a:moveTo>
                  <a:pt x="0" y="0"/>
                </a:moveTo>
                <a:lnTo>
                  <a:pt x="0" y="172212"/>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object 28"/>
          <p:cNvSpPr/>
          <p:nvPr/>
        </p:nvSpPr>
        <p:spPr>
          <a:xfrm flipH="1">
            <a:off x="4896611" y="2377440"/>
            <a:ext cx="0" cy="457200"/>
          </a:xfrm>
          <a:custGeom>
            <a:rect l="l" t="t" r="r" b="b"/>
            <a:pathLst>
              <a:path h="457200">
                <a:moveTo>
                  <a:pt x="0" y="0"/>
                </a:moveTo>
                <a:lnTo>
                  <a:pt x="0" y="45720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object 29"/>
          <p:cNvSpPr/>
          <p:nvPr/>
        </p:nvSpPr>
        <p:spPr>
          <a:xfrm flipH="1">
            <a:off x="4896611" y="2948940"/>
            <a:ext cx="0" cy="1801495"/>
          </a:xfrm>
          <a:custGeom>
            <a:rect l="l" t="t" r="r" b="b"/>
            <a:pathLst>
              <a:path h="1801495">
                <a:moveTo>
                  <a:pt x="0" y="0"/>
                </a:moveTo>
                <a:lnTo>
                  <a:pt x="0" y="1801367"/>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object 30"/>
          <p:cNvSpPr/>
          <p:nvPr/>
        </p:nvSpPr>
        <p:spPr>
          <a:xfrm flipH="1">
            <a:off x="5728715" y="1891284"/>
            <a:ext cx="0" cy="85725"/>
          </a:xfrm>
          <a:custGeom>
            <a:rect l="l" t="t" r="r" b="b"/>
            <a:pathLst>
              <a:path h="85725">
                <a:moveTo>
                  <a:pt x="0" y="0"/>
                </a:moveTo>
                <a:lnTo>
                  <a:pt x="0" y="85344"/>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object 31"/>
          <p:cNvSpPr/>
          <p:nvPr/>
        </p:nvSpPr>
        <p:spPr>
          <a:xfrm flipH="1">
            <a:off x="5728715" y="2090928"/>
            <a:ext cx="0" cy="172720"/>
          </a:xfrm>
          <a:custGeom>
            <a:rect l="l" t="t" r="r" b="b"/>
            <a:pathLst>
              <a:path h="172719">
                <a:moveTo>
                  <a:pt x="0" y="0"/>
                </a:moveTo>
                <a:lnTo>
                  <a:pt x="0" y="172212"/>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object 32"/>
          <p:cNvSpPr/>
          <p:nvPr/>
        </p:nvSpPr>
        <p:spPr>
          <a:xfrm flipH="1">
            <a:off x="5728715" y="2377440"/>
            <a:ext cx="0" cy="2372995"/>
          </a:xfrm>
          <a:custGeom>
            <a:rect l="l" t="t" r="r" b="b"/>
            <a:pathLst>
              <a:path h="2372995">
                <a:moveTo>
                  <a:pt x="0" y="0"/>
                </a:moveTo>
                <a:lnTo>
                  <a:pt x="0" y="2372867"/>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object 33"/>
          <p:cNvSpPr/>
          <p:nvPr/>
        </p:nvSpPr>
        <p:spPr>
          <a:xfrm flipH="1">
            <a:off x="6559295" y="1891284"/>
            <a:ext cx="0" cy="2859405"/>
          </a:xfrm>
          <a:custGeom>
            <a:rect l="l" t="t" r="r" b="b"/>
            <a:pathLst>
              <a:path h="2859404">
                <a:moveTo>
                  <a:pt x="0" y="0"/>
                </a:moveTo>
                <a:lnTo>
                  <a:pt x="0" y="2859024"/>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object 34"/>
          <p:cNvSpPr/>
          <p:nvPr/>
        </p:nvSpPr>
        <p:spPr>
          <a:xfrm>
            <a:off x="1571244" y="1976628"/>
            <a:ext cx="2653665" cy="114300"/>
          </a:xfrm>
          <a:custGeom>
            <a:rect l="l" t="t" r="r" b="b"/>
            <a:pathLst>
              <a:path w="2653665" h="114300">
                <a:moveTo>
                  <a:pt x="2653284" y="0"/>
                </a:moveTo>
                <a:lnTo>
                  <a:pt x="0" y="0"/>
                </a:lnTo>
                <a:lnTo>
                  <a:pt x="0" y="114300"/>
                </a:lnTo>
                <a:lnTo>
                  <a:pt x="2653284" y="114300"/>
                </a:lnTo>
                <a:lnTo>
                  <a:pt x="2653284" y="0"/>
                </a:lnTo>
                <a:close/>
              </a:path>
            </a:pathLst>
          </a:custGeom>
          <a:solidFill>
            <a:srgbClr val="AEABAB"/>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object 35"/>
          <p:cNvSpPr/>
          <p:nvPr/>
        </p:nvSpPr>
        <p:spPr>
          <a:xfrm>
            <a:off x="1571244" y="2263140"/>
            <a:ext cx="3695700" cy="114300"/>
          </a:xfrm>
          <a:custGeom>
            <a:rect l="l" t="t" r="r" b="b"/>
            <a:pathLst>
              <a:path w="3695700" h="114300">
                <a:moveTo>
                  <a:pt x="3695700" y="0"/>
                </a:moveTo>
                <a:lnTo>
                  <a:pt x="0" y="0"/>
                </a:lnTo>
                <a:lnTo>
                  <a:pt x="0" y="114299"/>
                </a:lnTo>
                <a:lnTo>
                  <a:pt x="3695700" y="114299"/>
                </a:lnTo>
                <a:lnTo>
                  <a:pt x="3695700" y="0"/>
                </a:lnTo>
                <a:close/>
              </a:path>
            </a:pathLst>
          </a:custGeom>
          <a:solidFill>
            <a:srgbClr val="AEABAB"/>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object 36"/>
          <p:cNvSpPr/>
          <p:nvPr/>
        </p:nvSpPr>
        <p:spPr>
          <a:xfrm>
            <a:off x="1571244" y="2549652"/>
            <a:ext cx="3328670" cy="114300"/>
          </a:xfrm>
          <a:custGeom>
            <a:rect l="l" t="t" r="r" b="b"/>
            <a:pathLst>
              <a:path w="3328670" h="114300">
                <a:moveTo>
                  <a:pt x="3328416" y="0"/>
                </a:moveTo>
                <a:lnTo>
                  <a:pt x="0" y="0"/>
                </a:lnTo>
                <a:lnTo>
                  <a:pt x="0" y="114299"/>
                </a:lnTo>
                <a:lnTo>
                  <a:pt x="3328416" y="114299"/>
                </a:lnTo>
                <a:lnTo>
                  <a:pt x="3328416" y="0"/>
                </a:lnTo>
                <a:close/>
              </a:path>
            </a:pathLst>
          </a:custGeom>
          <a:solidFill>
            <a:srgbClr val="AEABAB"/>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object 37"/>
          <p:cNvSpPr/>
          <p:nvPr/>
        </p:nvSpPr>
        <p:spPr>
          <a:xfrm flipH="1">
            <a:off x="1602486" y="2834640"/>
            <a:ext cx="0" cy="114300"/>
          </a:xfrm>
          <a:custGeom>
            <a:rect l="l" t="t" r="r" b="b"/>
            <a:pathLst>
              <a:path h="114300">
                <a:moveTo>
                  <a:pt x="0" y="0"/>
                </a:moveTo>
                <a:lnTo>
                  <a:pt x="0" y="114300"/>
                </a:lnTo>
              </a:path>
            </a:pathLst>
          </a:custGeom>
          <a:ln w="62483">
            <a:solidFill>
              <a:srgbClr val="AEABAB"/>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object 38"/>
          <p:cNvSpPr/>
          <p:nvPr/>
        </p:nvSpPr>
        <p:spPr>
          <a:xfrm>
            <a:off x="1571244" y="3121152"/>
            <a:ext cx="635635" cy="114300"/>
          </a:xfrm>
          <a:custGeom>
            <a:rect l="l" t="t" r="r" b="b"/>
            <a:pathLst>
              <a:path w="635635" h="114300">
                <a:moveTo>
                  <a:pt x="635507" y="0"/>
                </a:moveTo>
                <a:lnTo>
                  <a:pt x="0" y="0"/>
                </a:lnTo>
                <a:lnTo>
                  <a:pt x="0" y="114300"/>
                </a:lnTo>
                <a:lnTo>
                  <a:pt x="635507" y="114300"/>
                </a:lnTo>
                <a:lnTo>
                  <a:pt x="635507" y="0"/>
                </a:lnTo>
                <a:close/>
              </a:path>
            </a:pathLst>
          </a:custGeom>
          <a:solidFill>
            <a:srgbClr val="AEABAB"/>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object 39"/>
          <p:cNvSpPr/>
          <p:nvPr/>
        </p:nvSpPr>
        <p:spPr>
          <a:xfrm>
            <a:off x="1571244" y="3407664"/>
            <a:ext cx="226060" cy="114300"/>
          </a:xfrm>
          <a:custGeom>
            <a:rect l="l" t="t" r="r" b="b"/>
            <a:pathLst>
              <a:path w="226060" h="114300">
                <a:moveTo>
                  <a:pt x="225551" y="0"/>
                </a:moveTo>
                <a:lnTo>
                  <a:pt x="0" y="0"/>
                </a:lnTo>
                <a:lnTo>
                  <a:pt x="0" y="114300"/>
                </a:lnTo>
                <a:lnTo>
                  <a:pt x="225551" y="114300"/>
                </a:lnTo>
                <a:lnTo>
                  <a:pt x="225551" y="0"/>
                </a:lnTo>
                <a:close/>
              </a:path>
            </a:pathLst>
          </a:custGeom>
          <a:solidFill>
            <a:srgbClr val="AEABAB"/>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object 40"/>
          <p:cNvSpPr/>
          <p:nvPr/>
        </p:nvSpPr>
        <p:spPr>
          <a:xfrm>
            <a:off x="1571244" y="3692652"/>
            <a:ext cx="1170940" cy="114300"/>
          </a:xfrm>
          <a:custGeom>
            <a:rect l="l" t="t" r="r" b="b"/>
            <a:pathLst>
              <a:path w="1170939" h="114300">
                <a:moveTo>
                  <a:pt x="1170431" y="0"/>
                </a:moveTo>
                <a:lnTo>
                  <a:pt x="0" y="0"/>
                </a:lnTo>
                <a:lnTo>
                  <a:pt x="0" y="114300"/>
                </a:lnTo>
                <a:lnTo>
                  <a:pt x="1170431" y="114300"/>
                </a:lnTo>
                <a:lnTo>
                  <a:pt x="1170431" y="0"/>
                </a:lnTo>
                <a:close/>
              </a:path>
            </a:pathLst>
          </a:custGeom>
          <a:solidFill>
            <a:srgbClr val="AEABAB"/>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object 41"/>
          <p:cNvSpPr/>
          <p:nvPr/>
        </p:nvSpPr>
        <p:spPr>
          <a:xfrm>
            <a:off x="1571244" y="3979164"/>
            <a:ext cx="419100" cy="114300"/>
          </a:xfrm>
          <a:custGeom>
            <a:rect l="l" t="t" r="r" b="b"/>
            <a:pathLst>
              <a:path w="419100" h="114300">
                <a:moveTo>
                  <a:pt x="419100" y="0"/>
                </a:moveTo>
                <a:lnTo>
                  <a:pt x="0" y="0"/>
                </a:lnTo>
                <a:lnTo>
                  <a:pt x="0" y="114300"/>
                </a:lnTo>
                <a:lnTo>
                  <a:pt x="419100" y="114300"/>
                </a:lnTo>
                <a:lnTo>
                  <a:pt x="419100" y="0"/>
                </a:lnTo>
                <a:close/>
              </a:path>
            </a:pathLst>
          </a:custGeom>
          <a:solidFill>
            <a:srgbClr val="AEABAB"/>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object 42"/>
          <p:cNvSpPr/>
          <p:nvPr/>
        </p:nvSpPr>
        <p:spPr>
          <a:xfrm>
            <a:off x="1571244" y="4264152"/>
            <a:ext cx="105410" cy="116205"/>
          </a:xfrm>
          <a:custGeom>
            <a:rect l="l" t="t" r="r" b="b"/>
            <a:pathLst>
              <a:path w="105410" h="116204">
                <a:moveTo>
                  <a:pt x="105156" y="0"/>
                </a:moveTo>
                <a:lnTo>
                  <a:pt x="0" y="0"/>
                </a:lnTo>
                <a:lnTo>
                  <a:pt x="0" y="115824"/>
                </a:lnTo>
                <a:lnTo>
                  <a:pt x="105156" y="115824"/>
                </a:lnTo>
                <a:lnTo>
                  <a:pt x="105156" y="0"/>
                </a:lnTo>
                <a:close/>
              </a:path>
            </a:pathLst>
          </a:custGeom>
          <a:solidFill>
            <a:srgbClr val="AEABAB"/>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object 43"/>
          <p:cNvSpPr/>
          <p:nvPr/>
        </p:nvSpPr>
        <p:spPr>
          <a:xfrm>
            <a:off x="1571244" y="4550664"/>
            <a:ext cx="398145" cy="114300"/>
          </a:xfrm>
          <a:custGeom>
            <a:rect l="l" t="t" r="r" b="b"/>
            <a:pathLst>
              <a:path w="398144" h="114300">
                <a:moveTo>
                  <a:pt x="397763" y="0"/>
                </a:moveTo>
                <a:lnTo>
                  <a:pt x="0" y="0"/>
                </a:lnTo>
                <a:lnTo>
                  <a:pt x="0" y="114300"/>
                </a:lnTo>
                <a:lnTo>
                  <a:pt x="397763" y="114300"/>
                </a:lnTo>
                <a:lnTo>
                  <a:pt x="397763" y="0"/>
                </a:lnTo>
                <a:close/>
              </a:path>
            </a:pathLst>
          </a:custGeom>
          <a:solidFill>
            <a:srgbClr val="AEABAB"/>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object 44"/>
          <p:cNvSpPr/>
          <p:nvPr/>
        </p:nvSpPr>
        <p:spPr>
          <a:xfrm>
            <a:off x="4224528" y="1976628"/>
            <a:ext cx="1931035" cy="114300"/>
          </a:xfrm>
          <a:custGeom>
            <a:rect l="l" t="t" r="r" b="b"/>
            <a:pathLst>
              <a:path w="1931035" h="114300">
                <a:moveTo>
                  <a:pt x="1930908" y="0"/>
                </a:moveTo>
                <a:lnTo>
                  <a:pt x="0" y="0"/>
                </a:lnTo>
                <a:lnTo>
                  <a:pt x="0" y="114300"/>
                </a:lnTo>
                <a:lnTo>
                  <a:pt x="1930908" y="114300"/>
                </a:lnTo>
                <a:lnTo>
                  <a:pt x="1930908" y="0"/>
                </a:lnTo>
                <a:close/>
              </a:path>
            </a:pathLst>
          </a:custGeom>
          <a:solidFill>
            <a:srgbClr val="D0A81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object 45"/>
          <p:cNvSpPr/>
          <p:nvPr/>
        </p:nvSpPr>
        <p:spPr>
          <a:xfrm>
            <a:off x="5266944" y="2263140"/>
            <a:ext cx="772795" cy="114300"/>
          </a:xfrm>
          <a:custGeom>
            <a:rect l="l" t="t" r="r" b="b"/>
            <a:pathLst>
              <a:path w="772795" h="114300">
                <a:moveTo>
                  <a:pt x="772667" y="0"/>
                </a:moveTo>
                <a:lnTo>
                  <a:pt x="0" y="0"/>
                </a:lnTo>
                <a:lnTo>
                  <a:pt x="0" y="114299"/>
                </a:lnTo>
                <a:lnTo>
                  <a:pt x="772667" y="114299"/>
                </a:lnTo>
                <a:lnTo>
                  <a:pt x="772667" y="0"/>
                </a:lnTo>
                <a:close/>
              </a:path>
            </a:pathLst>
          </a:custGeom>
          <a:solidFill>
            <a:srgbClr val="D0A81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6" name="object 46"/>
          <p:cNvSpPr/>
          <p:nvPr/>
        </p:nvSpPr>
        <p:spPr>
          <a:xfrm>
            <a:off x="4899659" y="2549652"/>
            <a:ext cx="822960" cy="114300"/>
          </a:xfrm>
          <a:custGeom>
            <a:rect l="l" t="t" r="r" b="b"/>
            <a:pathLst>
              <a:path w="822960" h="114300">
                <a:moveTo>
                  <a:pt x="822960" y="0"/>
                </a:moveTo>
                <a:lnTo>
                  <a:pt x="0" y="0"/>
                </a:lnTo>
                <a:lnTo>
                  <a:pt x="0" y="114299"/>
                </a:lnTo>
                <a:lnTo>
                  <a:pt x="822960" y="114299"/>
                </a:lnTo>
                <a:lnTo>
                  <a:pt x="822960" y="0"/>
                </a:lnTo>
                <a:close/>
              </a:path>
            </a:pathLst>
          </a:custGeom>
          <a:solidFill>
            <a:srgbClr val="D0A81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7" name="object 47"/>
          <p:cNvSpPr/>
          <p:nvPr/>
        </p:nvSpPr>
        <p:spPr>
          <a:xfrm>
            <a:off x="1633727" y="2834640"/>
            <a:ext cx="3983990" cy="114300"/>
          </a:xfrm>
          <a:custGeom>
            <a:rect l="l" t="t" r="r" b="b"/>
            <a:pathLst>
              <a:path w="3983990" h="114300">
                <a:moveTo>
                  <a:pt x="3983736" y="0"/>
                </a:moveTo>
                <a:lnTo>
                  <a:pt x="0" y="0"/>
                </a:lnTo>
                <a:lnTo>
                  <a:pt x="0" y="114300"/>
                </a:lnTo>
                <a:lnTo>
                  <a:pt x="3983736" y="114300"/>
                </a:lnTo>
                <a:lnTo>
                  <a:pt x="3983736" y="0"/>
                </a:lnTo>
                <a:close/>
              </a:path>
            </a:pathLst>
          </a:custGeom>
          <a:solidFill>
            <a:srgbClr val="D0A81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8" name="object 48"/>
          <p:cNvSpPr/>
          <p:nvPr/>
        </p:nvSpPr>
        <p:spPr>
          <a:xfrm>
            <a:off x="2206751" y="3121152"/>
            <a:ext cx="2281555" cy="114300"/>
          </a:xfrm>
          <a:custGeom>
            <a:rect l="l" t="t" r="r" b="b"/>
            <a:pathLst>
              <a:path w="2281554" h="114300">
                <a:moveTo>
                  <a:pt x="2281428" y="0"/>
                </a:moveTo>
                <a:lnTo>
                  <a:pt x="0" y="0"/>
                </a:lnTo>
                <a:lnTo>
                  <a:pt x="0" y="114300"/>
                </a:lnTo>
                <a:lnTo>
                  <a:pt x="2281428" y="114300"/>
                </a:lnTo>
                <a:lnTo>
                  <a:pt x="2281428" y="0"/>
                </a:lnTo>
                <a:close/>
              </a:path>
            </a:pathLst>
          </a:custGeom>
          <a:solidFill>
            <a:srgbClr val="D0A81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9" name="object 49"/>
          <p:cNvSpPr/>
          <p:nvPr/>
        </p:nvSpPr>
        <p:spPr>
          <a:xfrm>
            <a:off x="1796795" y="3407664"/>
            <a:ext cx="1614170" cy="114300"/>
          </a:xfrm>
          <a:custGeom>
            <a:rect l="l" t="t" r="r" b="b"/>
            <a:pathLst>
              <a:path w="1614170" h="114300">
                <a:moveTo>
                  <a:pt x="1613915" y="0"/>
                </a:moveTo>
                <a:lnTo>
                  <a:pt x="0" y="0"/>
                </a:lnTo>
                <a:lnTo>
                  <a:pt x="0" y="114300"/>
                </a:lnTo>
                <a:lnTo>
                  <a:pt x="1613915" y="114300"/>
                </a:lnTo>
                <a:lnTo>
                  <a:pt x="1613915" y="0"/>
                </a:lnTo>
                <a:close/>
              </a:path>
            </a:pathLst>
          </a:custGeom>
          <a:solidFill>
            <a:srgbClr val="D0A81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0" name="object 50"/>
          <p:cNvSpPr/>
          <p:nvPr/>
        </p:nvSpPr>
        <p:spPr>
          <a:xfrm>
            <a:off x="2741676" y="3692652"/>
            <a:ext cx="553720" cy="114300"/>
          </a:xfrm>
          <a:custGeom>
            <a:rect l="l" t="t" r="r" b="b"/>
            <a:pathLst>
              <a:path w="553720" h="114300">
                <a:moveTo>
                  <a:pt x="553212" y="0"/>
                </a:moveTo>
                <a:lnTo>
                  <a:pt x="0" y="0"/>
                </a:lnTo>
                <a:lnTo>
                  <a:pt x="0" y="114300"/>
                </a:lnTo>
                <a:lnTo>
                  <a:pt x="553212" y="114300"/>
                </a:lnTo>
                <a:lnTo>
                  <a:pt x="553212" y="0"/>
                </a:lnTo>
                <a:close/>
              </a:path>
            </a:pathLst>
          </a:custGeom>
          <a:solidFill>
            <a:srgbClr val="D0A81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1" name="object 51"/>
          <p:cNvSpPr/>
          <p:nvPr/>
        </p:nvSpPr>
        <p:spPr>
          <a:xfrm>
            <a:off x="1990344" y="3979164"/>
            <a:ext cx="622300" cy="114300"/>
          </a:xfrm>
          <a:custGeom>
            <a:rect l="l" t="t" r="r" b="b"/>
            <a:pathLst>
              <a:path w="622300" h="114300">
                <a:moveTo>
                  <a:pt x="621791" y="0"/>
                </a:moveTo>
                <a:lnTo>
                  <a:pt x="0" y="0"/>
                </a:lnTo>
                <a:lnTo>
                  <a:pt x="0" y="114300"/>
                </a:lnTo>
                <a:lnTo>
                  <a:pt x="621791" y="114300"/>
                </a:lnTo>
                <a:lnTo>
                  <a:pt x="621791" y="0"/>
                </a:lnTo>
                <a:close/>
              </a:path>
            </a:pathLst>
          </a:custGeom>
          <a:solidFill>
            <a:srgbClr val="D0A81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2" name="object 52"/>
          <p:cNvSpPr/>
          <p:nvPr/>
        </p:nvSpPr>
        <p:spPr>
          <a:xfrm>
            <a:off x="1676400" y="4264152"/>
            <a:ext cx="634365" cy="116205"/>
          </a:xfrm>
          <a:custGeom>
            <a:rect l="l" t="t" r="r" b="b"/>
            <a:pathLst>
              <a:path w="634364" h="116204">
                <a:moveTo>
                  <a:pt x="633984" y="0"/>
                </a:moveTo>
                <a:lnTo>
                  <a:pt x="0" y="0"/>
                </a:lnTo>
                <a:lnTo>
                  <a:pt x="0" y="115824"/>
                </a:lnTo>
                <a:lnTo>
                  <a:pt x="633984" y="115824"/>
                </a:lnTo>
                <a:lnTo>
                  <a:pt x="633984" y="0"/>
                </a:lnTo>
                <a:close/>
              </a:path>
            </a:pathLst>
          </a:custGeom>
          <a:solidFill>
            <a:srgbClr val="D0A81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3" name="object 53"/>
          <p:cNvSpPr/>
          <p:nvPr/>
        </p:nvSpPr>
        <p:spPr>
          <a:xfrm>
            <a:off x="1969007" y="4550664"/>
            <a:ext cx="283845" cy="114300"/>
          </a:xfrm>
          <a:custGeom>
            <a:rect l="l" t="t" r="r" b="b"/>
            <a:pathLst>
              <a:path w="283844" h="114300">
                <a:moveTo>
                  <a:pt x="283463" y="0"/>
                </a:moveTo>
                <a:lnTo>
                  <a:pt x="0" y="0"/>
                </a:lnTo>
                <a:lnTo>
                  <a:pt x="0" y="114300"/>
                </a:lnTo>
                <a:lnTo>
                  <a:pt x="283463" y="114300"/>
                </a:lnTo>
                <a:lnTo>
                  <a:pt x="283463" y="0"/>
                </a:lnTo>
                <a:close/>
              </a:path>
            </a:pathLst>
          </a:custGeom>
          <a:solidFill>
            <a:srgbClr val="D0A81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4" name="object 54"/>
          <p:cNvSpPr/>
          <p:nvPr/>
        </p:nvSpPr>
        <p:spPr>
          <a:xfrm flipH="1">
            <a:off x="1571244" y="1891284"/>
            <a:ext cx="0" cy="2859405"/>
          </a:xfrm>
          <a:custGeom>
            <a:rect l="l" t="t" r="r" b="b"/>
            <a:pathLst>
              <a:path h="2859404">
                <a:moveTo>
                  <a:pt x="0" y="0"/>
                </a:moveTo>
                <a:lnTo>
                  <a:pt x="0" y="2859024"/>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5" name="object 55"/>
          <p:cNvSpPr/>
          <p:nvPr/>
        </p:nvSpPr>
        <p:spPr>
          <a:xfrm>
            <a:off x="3145535" y="4983480"/>
            <a:ext cx="91440" cy="90170"/>
          </a:xfrm>
          <a:custGeom>
            <a:rect l="l" t="t" r="r" b="b"/>
            <a:pathLst>
              <a:path w="91439" h="90170">
                <a:moveTo>
                  <a:pt x="0" y="89916"/>
                </a:moveTo>
                <a:lnTo>
                  <a:pt x="91439" y="89916"/>
                </a:lnTo>
                <a:lnTo>
                  <a:pt x="91439" y="0"/>
                </a:lnTo>
                <a:lnTo>
                  <a:pt x="0" y="0"/>
                </a:lnTo>
                <a:lnTo>
                  <a:pt x="0" y="89916"/>
                </a:lnTo>
                <a:close/>
              </a:path>
            </a:pathLst>
          </a:custGeom>
          <a:solidFill>
            <a:srgbClr val="AEABAB"/>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6" name="object 56"/>
          <p:cNvSpPr/>
          <p:nvPr/>
        </p:nvSpPr>
        <p:spPr>
          <a:xfrm>
            <a:off x="3736847" y="4983480"/>
            <a:ext cx="91440" cy="90170"/>
          </a:xfrm>
          <a:custGeom>
            <a:rect l="l" t="t" r="r" b="b"/>
            <a:pathLst>
              <a:path w="91439" h="90170">
                <a:moveTo>
                  <a:pt x="0" y="89916"/>
                </a:moveTo>
                <a:lnTo>
                  <a:pt x="91439" y="89916"/>
                </a:lnTo>
                <a:lnTo>
                  <a:pt x="91439" y="0"/>
                </a:lnTo>
                <a:lnTo>
                  <a:pt x="0" y="0"/>
                </a:lnTo>
                <a:lnTo>
                  <a:pt x="0" y="89916"/>
                </a:lnTo>
                <a:close/>
              </a:path>
            </a:pathLst>
          </a:custGeom>
          <a:solidFill>
            <a:srgbClr val="D0A81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7" name="object 57"/>
          <p:cNvSpPr txBox="1"/>
          <p:nvPr/>
        </p:nvSpPr>
        <p:spPr>
          <a:xfrm>
            <a:off x="358851" y="1128776"/>
            <a:ext cx="6368415" cy="5549900"/>
          </a:xfrm>
          <a:prstGeom prst="rect">
            <a:avLst/>
          </a:prstGeom>
        </p:spPr>
        <p:txBody>
          <a:bodyPr vert="horz" wrap="square" lIns="0" tIns="1143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64820">
              <a:lnSpc>
                <a:spcPct val="100000"/>
              </a:lnSpc>
              <a:spcBef>
                <a:spcPts val="90"/>
              </a:spcBef>
            </a:pPr>
            <a:r>
              <a:rPr sz="1700" b="1" spc="-10">
                <a:latin typeface="微软雅黑"/>
                <a:cs typeface="微软雅黑"/>
              </a:rPr>
              <a:t>2022年前三</a:t>
            </a:r>
            <a:r>
              <a:rPr sz="1700" b="1" spc="-25">
                <a:latin typeface="微软雅黑"/>
                <a:cs typeface="微软雅黑"/>
              </a:rPr>
              <a:t>季</a:t>
            </a:r>
            <a:r>
              <a:rPr sz="1700" b="1" spc="-10">
                <a:latin typeface="微软雅黑"/>
                <a:cs typeface="微软雅黑"/>
              </a:rPr>
              <a:t>度我</a:t>
            </a:r>
            <a:r>
              <a:rPr sz="1700" b="1" spc="-25">
                <a:latin typeface="微软雅黑"/>
                <a:cs typeface="微软雅黑"/>
              </a:rPr>
              <a:t>国</a:t>
            </a:r>
            <a:r>
              <a:rPr sz="1700" b="1" spc="-10">
                <a:latin typeface="微软雅黑"/>
                <a:cs typeface="微软雅黑"/>
              </a:rPr>
              <a:t>分</a:t>
            </a:r>
            <a:r>
              <a:rPr sz="1700" b="1" spc="-25">
                <a:latin typeface="微软雅黑"/>
                <a:cs typeface="微软雅黑"/>
              </a:rPr>
              <a:t>布</a:t>
            </a:r>
            <a:r>
              <a:rPr sz="1700" b="1" spc="-10">
                <a:latin typeface="微软雅黑"/>
                <a:cs typeface="微软雅黑"/>
              </a:rPr>
              <a:t>式光</a:t>
            </a:r>
            <a:r>
              <a:rPr sz="1700" b="1" spc="-25">
                <a:latin typeface="微软雅黑"/>
                <a:cs typeface="微软雅黑"/>
              </a:rPr>
              <a:t>伏</a:t>
            </a:r>
            <a:r>
              <a:rPr sz="1700" b="1" spc="-10">
                <a:latin typeface="微软雅黑"/>
                <a:cs typeface="微软雅黑"/>
              </a:rPr>
              <a:t>装机</a:t>
            </a:r>
            <a:r>
              <a:rPr sz="1700" b="1" spc="-25">
                <a:latin typeface="微软雅黑"/>
                <a:cs typeface="微软雅黑"/>
              </a:rPr>
              <a:t>前</a:t>
            </a:r>
            <a:r>
              <a:rPr sz="1700" b="1" spc="-10">
                <a:latin typeface="微软雅黑"/>
                <a:cs typeface="微软雅黑"/>
              </a:rPr>
              <a:t>十</a:t>
            </a:r>
            <a:r>
              <a:rPr sz="1700" b="1" spc="-25">
                <a:latin typeface="微软雅黑"/>
                <a:cs typeface="微软雅黑"/>
              </a:rPr>
              <a:t>省</a:t>
            </a:r>
            <a:r>
              <a:rPr sz="1700" b="1" spc="-10">
                <a:latin typeface="微软雅黑"/>
                <a:cs typeface="微软雅黑"/>
              </a:rPr>
              <a:t>份情</a:t>
            </a:r>
            <a:r>
              <a:rPr sz="1700" b="1" spc="-25">
                <a:latin typeface="微软雅黑"/>
                <a:cs typeface="微软雅黑"/>
              </a:rPr>
              <a:t>况</a:t>
            </a:r>
            <a:r>
              <a:rPr sz="1700" b="1" spc="-10">
                <a:latin typeface="微软雅黑"/>
                <a:cs typeface="微软雅黑"/>
              </a:rPr>
              <a:t>（万</a:t>
            </a:r>
            <a:r>
              <a:rPr sz="1700" b="1" spc="-25">
                <a:latin typeface="微软雅黑"/>
                <a:cs typeface="微软雅黑"/>
              </a:rPr>
              <a:t>千</a:t>
            </a:r>
            <a:r>
              <a:rPr sz="1700" b="1" spc="-10">
                <a:latin typeface="微软雅黑"/>
                <a:cs typeface="微软雅黑"/>
              </a:rPr>
              <a:t>瓦）</a:t>
            </a:r>
            <a:endParaRPr sz="1700">
              <a:latin typeface="微软雅黑"/>
              <a:cs typeface="微软雅黑"/>
            </a:endParaRPr>
          </a:p>
          <a:p>
            <a:pPr marL="1165225">
              <a:lnSpc>
                <a:spcPct val="100000"/>
              </a:lnSpc>
              <a:spcBef>
                <a:spcPts val="1325"/>
              </a:spcBef>
              <a:tabLst>
                <a:tab pos="1902460"/>
                <a:tab pos="2734310"/>
                <a:tab pos="3565525"/>
                <a:tab pos="4396740"/>
                <a:tab pos="5228590"/>
                <a:tab pos="6059805"/>
              </a:tabLst>
            </a:pPr>
            <a:r>
              <a:rPr sz="1200" b="1">
                <a:latin typeface="微软雅黑"/>
                <a:cs typeface="微软雅黑"/>
              </a:rPr>
              <a:t>0	</a:t>
            </a:r>
            <a:r>
              <a:rPr sz="1200" b="1" spc="-5">
                <a:latin typeface="微软雅黑"/>
                <a:cs typeface="微软雅黑"/>
              </a:rPr>
              <a:t>100	200	300	400	500	600</a:t>
            </a:r>
            <a:endParaRPr sz="1200">
              <a:latin typeface="微软雅黑"/>
              <a:cs typeface="微软雅黑"/>
            </a:endParaRPr>
          </a:p>
          <a:p>
            <a:pPr marL="751840" marR="5302250" algn="just">
              <a:lnSpc>
                <a:spcPct val="156400"/>
              </a:lnSpc>
              <a:spcBef>
                <a:spcPts val="610"/>
              </a:spcBef>
            </a:pPr>
            <a:r>
              <a:rPr sz="1200" b="1">
                <a:latin typeface="微软雅黑"/>
                <a:cs typeface="微软雅黑"/>
              </a:rPr>
              <a:t>山东 河南 河北 浙江 江苏 广东 安徽 福建 陕西 江西</a:t>
            </a:r>
            <a:endParaRPr sz="1200">
              <a:latin typeface="微软雅黑"/>
              <a:cs typeface="微软雅黑"/>
            </a:endParaRPr>
          </a:p>
          <a:p>
            <a:pPr>
              <a:lnSpc>
                <a:spcPct val="100000"/>
              </a:lnSpc>
              <a:spcBef>
                <a:spcPts val="30"/>
              </a:spcBef>
            </a:pPr>
            <a:endParaRPr sz="1600">
              <a:latin typeface="Times New Roman"/>
              <a:cs typeface="Times New Roman"/>
            </a:endParaRPr>
          </a:p>
          <a:p>
            <a:pPr marL="2918460">
              <a:lnSpc>
                <a:spcPct val="100000"/>
              </a:lnSpc>
              <a:tabLst>
                <a:tab pos="3509645"/>
              </a:tabLst>
            </a:pPr>
            <a:r>
              <a:rPr sz="1200" b="1">
                <a:latin typeface="微软雅黑"/>
                <a:cs typeface="微软雅黑"/>
              </a:rPr>
              <a:t>户用	工商业分布式</a:t>
            </a:r>
            <a:endParaRPr sz="1200">
              <a:latin typeface="微软雅黑"/>
              <a:cs typeface="微软雅黑"/>
            </a:endParaRPr>
          </a:p>
          <a:p>
            <a:pPr marL="314325" marR="243204" indent="-301625">
              <a:lnSpc>
                <a:spcPct val="148800"/>
              </a:lnSpc>
              <a:spcBef>
                <a:spcPts val="114"/>
              </a:spcBef>
              <a:buFont typeface="Segoe UI Emoji"/>
              <a:buChar char="■"/>
              <a:tabLst>
                <a:tab pos="314325"/>
                <a:tab pos="314960"/>
              </a:tabLst>
            </a:pPr>
            <a:r>
              <a:rPr sz="1700" b="1" spc="-10">
                <a:latin typeface="微软雅黑"/>
                <a:cs typeface="微软雅黑"/>
              </a:rPr>
              <a:t>2022年前三</a:t>
            </a:r>
            <a:r>
              <a:rPr sz="1700" b="1" spc="-25">
                <a:latin typeface="微软雅黑"/>
                <a:cs typeface="微软雅黑"/>
              </a:rPr>
              <a:t>季</a:t>
            </a:r>
            <a:r>
              <a:rPr sz="1700" b="1" spc="-10">
                <a:latin typeface="微软雅黑"/>
                <a:cs typeface="微软雅黑"/>
              </a:rPr>
              <a:t>度，</a:t>
            </a:r>
            <a:r>
              <a:rPr sz="1700" b="1" spc="-25">
                <a:latin typeface="微软雅黑"/>
                <a:cs typeface="微软雅黑"/>
              </a:rPr>
              <a:t>分</a:t>
            </a:r>
            <a:r>
              <a:rPr sz="1700" b="1" spc="-10">
                <a:latin typeface="微软雅黑"/>
                <a:cs typeface="微软雅黑"/>
              </a:rPr>
              <a:t>布</a:t>
            </a:r>
            <a:r>
              <a:rPr sz="1700" b="1" spc="-25">
                <a:latin typeface="微软雅黑"/>
                <a:cs typeface="微软雅黑"/>
              </a:rPr>
              <a:t>式</a:t>
            </a:r>
            <a:r>
              <a:rPr sz="1700" b="1" spc="-10">
                <a:latin typeface="微软雅黑"/>
                <a:cs typeface="微软雅黑"/>
              </a:rPr>
              <a:t>新增</a:t>
            </a:r>
            <a:r>
              <a:rPr sz="1700" b="1" spc="-25">
                <a:latin typeface="微软雅黑"/>
                <a:cs typeface="微软雅黑"/>
              </a:rPr>
              <a:t>装</a:t>
            </a:r>
            <a:r>
              <a:rPr sz="1700" b="1" spc="-10">
                <a:latin typeface="微软雅黑"/>
                <a:cs typeface="微软雅黑"/>
              </a:rPr>
              <a:t>机</a:t>
            </a:r>
            <a:r>
              <a:rPr sz="1700" b="1" spc="-20">
                <a:solidFill>
                  <a:srgbClr val="FF0000"/>
                </a:solidFill>
                <a:latin typeface="微软雅黑"/>
                <a:cs typeface="微软雅黑"/>
              </a:rPr>
              <a:t>3</a:t>
            </a:r>
            <a:r>
              <a:rPr sz="1700" b="1" spc="-5">
                <a:solidFill>
                  <a:srgbClr val="FF0000"/>
                </a:solidFill>
                <a:latin typeface="微软雅黑"/>
                <a:cs typeface="微软雅黑"/>
              </a:rPr>
              <a:t>5.3</a:t>
            </a:r>
            <a:r>
              <a:rPr sz="1700" b="1" spc="-20">
                <a:solidFill>
                  <a:srgbClr val="FF0000"/>
                </a:solidFill>
                <a:latin typeface="微软雅黑"/>
                <a:cs typeface="微软雅黑"/>
              </a:rPr>
              <a:t>3</a:t>
            </a:r>
            <a:r>
              <a:rPr sz="1700" b="1" spc="-15">
                <a:solidFill>
                  <a:srgbClr val="FF0000"/>
                </a:solidFill>
                <a:latin typeface="微软雅黑"/>
                <a:cs typeface="微软雅黑"/>
              </a:rPr>
              <a:t>G</a:t>
            </a:r>
            <a:r>
              <a:rPr sz="1700" b="1" spc="-20">
                <a:solidFill>
                  <a:srgbClr val="FF0000"/>
                </a:solidFill>
                <a:latin typeface="微软雅黑"/>
                <a:cs typeface="微软雅黑"/>
              </a:rPr>
              <a:t>W</a:t>
            </a:r>
            <a:r>
              <a:rPr sz="1700" b="1" spc="-25">
                <a:latin typeface="微软雅黑"/>
                <a:cs typeface="微软雅黑"/>
              </a:rPr>
              <a:t>，</a:t>
            </a:r>
            <a:r>
              <a:rPr sz="1700" b="1" spc="-10">
                <a:latin typeface="微软雅黑"/>
                <a:cs typeface="微软雅黑"/>
              </a:rPr>
              <a:t>占总</a:t>
            </a:r>
            <a:r>
              <a:rPr sz="1700" b="1" spc="-25">
                <a:latin typeface="微软雅黑"/>
                <a:cs typeface="微软雅黑"/>
              </a:rPr>
              <a:t>新</a:t>
            </a:r>
            <a:r>
              <a:rPr sz="1700" b="1" spc="-10">
                <a:latin typeface="微软雅黑"/>
                <a:cs typeface="微软雅黑"/>
              </a:rPr>
              <a:t>增装机 的</a:t>
            </a:r>
            <a:r>
              <a:rPr sz="1700" b="1" spc="-10">
                <a:solidFill>
                  <a:srgbClr val="FF0000"/>
                </a:solidFill>
                <a:latin typeface="微软雅黑"/>
                <a:cs typeface="微软雅黑"/>
              </a:rPr>
              <a:t>67.2%</a:t>
            </a:r>
            <a:r>
              <a:rPr sz="1700" b="1" spc="-10">
                <a:latin typeface="微软雅黑"/>
                <a:cs typeface="微软雅黑"/>
              </a:rPr>
              <a:t>；</a:t>
            </a:r>
            <a:endParaRPr sz="1700">
              <a:latin typeface="微软雅黑"/>
              <a:cs typeface="微软雅黑"/>
            </a:endParaRPr>
          </a:p>
          <a:p>
            <a:pPr marL="314325" marR="408940" indent="-301625">
              <a:lnSpc>
                <a:spcPts val="3040"/>
              </a:lnSpc>
              <a:spcBef>
                <a:spcPts val="265"/>
              </a:spcBef>
              <a:buFont typeface="Segoe UI Emoji"/>
              <a:buChar char="■"/>
              <a:tabLst>
                <a:tab pos="314325"/>
                <a:tab pos="314960"/>
              </a:tabLst>
            </a:pPr>
            <a:r>
              <a:rPr sz="1700" b="1" spc="-10">
                <a:latin typeface="微软雅黑"/>
                <a:cs typeface="微软雅黑"/>
              </a:rPr>
              <a:t>截至</a:t>
            </a:r>
            <a:r>
              <a:rPr sz="1700" b="1" spc="-5">
                <a:latin typeface="微软雅黑"/>
                <a:cs typeface="微软雅黑"/>
              </a:rPr>
              <a:t>2022</a:t>
            </a:r>
            <a:r>
              <a:rPr sz="1700" b="1" spc="-10">
                <a:latin typeface="微软雅黑"/>
                <a:cs typeface="微软雅黑"/>
              </a:rPr>
              <a:t>年</a:t>
            </a:r>
            <a:r>
              <a:rPr sz="1700" b="1" spc="-20">
                <a:latin typeface="微软雅黑"/>
                <a:cs typeface="微软雅黑"/>
              </a:rPr>
              <a:t>9</a:t>
            </a:r>
            <a:r>
              <a:rPr sz="1700" b="1" spc="-10">
                <a:latin typeface="微软雅黑"/>
                <a:cs typeface="微软雅黑"/>
              </a:rPr>
              <a:t>月</a:t>
            </a:r>
            <a:r>
              <a:rPr sz="1700" b="1" spc="-25">
                <a:latin typeface="微软雅黑"/>
                <a:cs typeface="微软雅黑"/>
              </a:rPr>
              <a:t>底</a:t>
            </a:r>
            <a:r>
              <a:rPr sz="1700" b="1" spc="-10">
                <a:latin typeface="微软雅黑"/>
                <a:cs typeface="微软雅黑"/>
              </a:rPr>
              <a:t>，分</a:t>
            </a:r>
            <a:r>
              <a:rPr sz="1700" b="1" spc="-25">
                <a:latin typeface="微软雅黑"/>
                <a:cs typeface="微软雅黑"/>
              </a:rPr>
              <a:t>布</a:t>
            </a:r>
            <a:r>
              <a:rPr sz="1700" b="1" spc="-10">
                <a:latin typeface="微软雅黑"/>
                <a:cs typeface="微软雅黑"/>
              </a:rPr>
              <a:t>式光</a:t>
            </a:r>
            <a:r>
              <a:rPr sz="1700" b="1" spc="-25">
                <a:latin typeface="微软雅黑"/>
                <a:cs typeface="微软雅黑"/>
              </a:rPr>
              <a:t>伏</a:t>
            </a:r>
            <a:r>
              <a:rPr sz="1700" b="1" spc="-10">
                <a:latin typeface="微软雅黑"/>
                <a:cs typeface="微软雅黑"/>
              </a:rPr>
              <a:t>累</a:t>
            </a:r>
            <a:r>
              <a:rPr sz="1700" b="1" spc="-25">
                <a:latin typeface="微软雅黑"/>
                <a:cs typeface="微软雅黑"/>
              </a:rPr>
              <a:t>计</a:t>
            </a:r>
            <a:r>
              <a:rPr sz="1700" b="1" spc="-10">
                <a:latin typeface="微软雅黑"/>
                <a:cs typeface="微软雅黑"/>
              </a:rPr>
              <a:t>装机</a:t>
            </a:r>
            <a:r>
              <a:rPr sz="1700" b="1" spc="-25">
                <a:latin typeface="微软雅黑"/>
                <a:cs typeface="微软雅黑"/>
              </a:rPr>
              <a:t>量</a:t>
            </a:r>
            <a:r>
              <a:rPr sz="1700" b="1" spc="-10">
                <a:latin typeface="微软雅黑"/>
                <a:cs typeface="微软雅黑"/>
              </a:rPr>
              <a:t>约</a:t>
            </a:r>
            <a:r>
              <a:rPr sz="1700" b="1" spc="-15">
                <a:solidFill>
                  <a:srgbClr val="FF0000"/>
                </a:solidFill>
                <a:latin typeface="微软雅黑"/>
                <a:cs typeface="微软雅黑"/>
              </a:rPr>
              <a:t>142.43GW</a:t>
            </a:r>
            <a:r>
              <a:rPr sz="1700" b="1" spc="-15">
                <a:latin typeface="微软雅黑"/>
                <a:cs typeface="微软雅黑"/>
              </a:rPr>
              <a:t>，  </a:t>
            </a:r>
            <a:r>
              <a:rPr sz="1700" b="1" spc="-10">
                <a:latin typeface="微软雅黑"/>
                <a:cs typeface="微软雅黑"/>
              </a:rPr>
              <a:t>占光伏累计总装机的</a:t>
            </a:r>
            <a:r>
              <a:rPr sz="1700" b="1" spc="-10">
                <a:solidFill>
                  <a:srgbClr val="FF0000"/>
                </a:solidFill>
                <a:latin typeface="微软雅黑"/>
                <a:cs typeface="微软雅黑"/>
              </a:rPr>
              <a:t>39.8%</a:t>
            </a:r>
            <a:r>
              <a:rPr sz="1700" b="1" spc="-50">
                <a:solidFill>
                  <a:srgbClr val="FF0000"/>
                </a:solidFill>
                <a:latin typeface="微软雅黑"/>
                <a:cs typeface="微软雅黑"/>
              </a:rPr>
              <a:t> </a:t>
            </a:r>
            <a:r>
              <a:rPr sz="1700" b="1" spc="-10">
                <a:latin typeface="微软雅黑"/>
                <a:cs typeface="微软雅黑"/>
              </a:rPr>
              <a:t>。</a:t>
            </a:r>
            <a:endParaRPr sz="1700">
              <a:latin typeface="微软雅黑"/>
              <a:cs typeface="微软雅黑"/>
            </a:endParaRPr>
          </a:p>
        </p:txBody>
      </p:sp>
      <p:sp>
        <p:nvSpPr>
          <p:cNvPr id="58" name="object 58"/>
          <p:cNvSpPr/>
          <p:nvPr/>
        </p:nvSpPr>
        <p:spPr>
          <a:xfrm>
            <a:off x="9194292" y="2891028"/>
            <a:ext cx="2487295" cy="0"/>
          </a:xfrm>
          <a:custGeom>
            <a:rect l="l" t="t" r="r" b="b"/>
            <a:pathLst>
              <a:path w="2487295">
                <a:moveTo>
                  <a:pt x="0" y="0"/>
                </a:moveTo>
                <a:lnTo>
                  <a:pt x="2487167"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9" name="object 59"/>
          <p:cNvSpPr/>
          <p:nvPr/>
        </p:nvSpPr>
        <p:spPr>
          <a:xfrm>
            <a:off x="8802623" y="2891028"/>
            <a:ext cx="268605" cy="0"/>
          </a:xfrm>
          <a:custGeom>
            <a:rect l="l" t="t" r="r" b="b"/>
            <a:pathLst>
              <a:path w="268604">
                <a:moveTo>
                  <a:pt x="0" y="0"/>
                </a:moveTo>
                <a:lnTo>
                  <a:pt x="268224"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0" name="object 60"/>
          <p:cNvSpPr/>
          <p:nvPr/>
        </p:nvSpPr>
        <p:spPr>
          <a:xfrm>
            <a:off x="8409431" y="2891028"/>
            <a:ext cx="269875" cy="0"/>
          </a:xfrm>
          <a:custGeom>
            <a:rect l="l" t="t" r="r" b="b"/>
            <a:pathLst>
              <a:path w="269875">
                <a:moveTo>
                  <a:pt x="0" y="0"/>
                </a:moveTo>
                <a:lnTo>
                  <a:pt x="269747"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1" name="object 61"/>
          <p:cNvSpPr/>
          <p:nvPr/>
        </p:nvSpPr>
        <p:spPr>
          <a:xfrm>
            <a:off x="8017764" y="2891028"/>
            <a:ext cx="269875" cy="0"/>
          </a:xfrm>
          <a:custGeom>
            <a:rect l="l" t="t" r="r" b="b"/>
            <a:pathLst>
              <a:path w="269875">
                <a:moveTo>
                  <a:pt x="0" y="0"/>
                </a:moveTo>
                <a:lnTo>
                  <a:pt x="269748"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2" name="object 62"/>
          <p:cNvSpPr/>
          <p:nvPr/>
        </p:nvSpPr>
        <p:spPr>
          <a:xfrm>
            <a:off x="7760207" y="2891028"/>
            <a:ext cx="134620" cy="0"/>
          </a:xfrm>
          <a:custGeom>
            <a:rect l="l" t="t" r="r" b="b"/>
            <a:pathLst>
              <a:path w="134620">
                <a:moveTo>
                  <a:pt x="0" y="0"/>
                </a:moveTo>
                <a:lnTo>
                  <a:pt x="134112"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3" name="object 63"/>
          <p:cNvSpPr/>
          <p:nvPr/>
        </p:nvSpPr>
        <p:spPr>
          <a:xfrm>
            <a:off x="8802623" y="2590800"/>
            <a:ext cx="2879090" cy="0"/>
          </a:xfrm>
          <a:custGeom>
            <a:rect l="l" t="t" r="r" b="b"/>
            <a:pathLst>
              <a:path w="2879090">
                <a:moveTo>
                  <a:pt x="0" y="0"/>
                </a:moveTo>
                <a:lnTo>
                  <a:pt x="2878835"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4" name="object 64"/>
          <p:cNvSpPr/>
          <p:nvPr/>
        </p:nvSpPr>
        <p:spPr>
          <a:xfrm>
            <a:off x="8409431" y="2590800"/>
            <a:ext cx="269875" cy="0"/>
          </a:xfrm>
          <a:custGeom>
            <a:rect l="l" t="t" r="r" b="b"/>
            <a:pathLst>
              <a:path w="269875">
                <a:moveTo>
                  <a:pt x="0" y="0"/>
                </a:moveTo>
                <a:lnTo>
                  <a:pt x="269747"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5" name="object 65"/>
          <p:cNvSpPr/>
          <p:nvPr/>
        </p:nvSpPr>
        <p:spPr>
          <a:xfrm>
            <a:off x="8017764" y="2590800"/>
            <a:ext cx="269875" cy="0"/>
          </a:xfrm>
          <a:custGeom>
            <a:rect l="l" t="t" r="r" b="b"/>
            <a:pathLst>
              <a:path w="269875">
                <a:moveTo>
                  <a:pt x="0" y="0"/>
                </a:moveTo>
                <a:lnTo>
                  <a:pt x="269748"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6" name="object 66"/>
          <p:cNvSpPr/>
          <p:nvPr/>
        </p:nvSpPr>
        <p:spPr>
          <a:xfrm>
            <a:off x="7760207" y="2590800"/>
            <a:ext cx="134620" cy="0"/>
          </a:xfrm>
          <a:custGeom>
            <a:rect l="l" t="t" r="r" b="b"/>
            <a:pathLst>
              <a:path w="134620">
                <a:moveTo>
                  <a:pt x="0" y="0"/>
                </a:moveTo>
                <a:lnTo>
                  <a:pt x="134112"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7" name="object 67"/>
          <p:cNvSpPr/>
          <p:nvPr/>
        </p:nvSpPr>
        <p:spPr>
          <a:xfrm>
            <a:off x="8017764" y="2292096"/>
            <a:ext cx="3663950" cy="0"/>
          </a:xfrm>
          <a:custGeom>
            <a:rect l="l" t="t" r="r" b="b"/>
            <a:pathLst>
              <a:path w="3663950">
                <a:moveTo>
                  <a:pt x="0" y="0"/>
                </a:moveTo>
                <a:lnTo>
                  <a:pt x="3663695"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8" name="object 68"/>
          <p:cNvSpPr/>
          <p:nvPr/>
        </p:nvSpPr>
        <p:spPr>
          <a:xfrm>
            <a:off x="7760207" y="2292096"/>
            <a:ext cx="134620" cy="0"/>
          </a:xfrm>
          <a:custGeom>
            <a:rect l="l" t="t" r="r" b="b"/>
            <a:pathLst>
              <a:path w="134620">
                <a:moveTo>
                  <a:pt x="0" y="0"/>
                </a:moveTo>
                <a:lnTo>
                  <a:pt x="134112"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9" name="object 69"/>
          <p:cNvSpPr/>
          <p:nvPr/>
        </p:nvSpPr>
        <p:spPr>
          <a:xfrm>
            <a:off x="8017764" y="1991868"/>
            <a:ext cx="3663950" cy="0"/>
          </a:xfrm>
          <a:custGeom>
            <a:rect l="l" t="t" r="r" b="b"/>
            <a:pathLst>
              <a:path w="3663950">
                <a:moveTo>
                  <a:pt x="0" y="0"/>
                </a:moveTo>
                <a:lnTo>
                  <a:pt x="3663695"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0" name="object 70"/>
          <p:cNvSpPr/>
          <p:nvPr/>
        </p:nvSpPr>
        <p:spPr>
          <a:xfrm>
            <a:off x="7760207" y="1991868"/>
            <a:ext cx="134620" cy="0"/>
          </a:xfrm>
          <a:custGeom>
            <a:rect l="l" t="t" r="r" b="b"/>
            <a:pathLst>
              <a:path w="134620">
                <a:moveTo>
                  <a:pt x="0" y="0"/>
                </a:moveTo>
                <a:lnTo>
                  <a:pt x="134112"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1" name="object 71"/>
          <p:cNvSpPr/>
          <p:nvPr/>
        </p:nvSpPr>
        <p:spPr>
          <a:xfrm>
            <a:off x="7760207" y="1392936"/>
            <a:ext cx="3921760" cy="0"/>
          </a:xfrm>
          <a:custGeom>
            <a:rect l="l" t="t" r="r" b="b"/>
            <a:pathLst>
              <a:path w="3921759">
                <a:moveTo>
                  <a:pt x="0" y="0"/>
                </a:moveTo>
                <a:lnTo>
                  <a:pt x="3921252"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2" name="object 72"/>
          <p:cNvSpPr/>
          <p:nvPr/>
        </p:nvSpPr>
        <p:spPr>
          <a:xfrm>
            <a:off x="7894319" y="1755648"/>
            <a:ext cx="123825" cy="1434465"/>
          </a:xfrm>
          <a:custGeom>
            <a:rect l="l" t="t" r="r" b="b"/>
            <a:pathLst>
              <a:path w="123825" h="1434464">
                <a:moveTo>
                  <a:pt x="123444" y="0"/>
                </a:moveTo>
                <a:lnTo>
                  <a:pt x="0" y="0"/>
                </a:lnTo>
                <a:lnTo>
                  <a:pt x="0" y="1434084"/>
                </a:lnTo>
                <a:lnTo>
                  <a:pt x="123444" y="1434084"/>
                </a:lnTo>
                <a:lnTo>
                  <a:pt x="123444" y="0"/>
                </a:lnTo>
                <a:close/>
              </a:path>
            </a:pathLst>
          </a:custGeom>
          <a:solidFill>
            <a:srgbClr val="D0A81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3" name="object 73"/>
          <p:cNvSpPr/>
          <p:nvPr/>
        </p:nvSpPr>
        <p:spPr>
          <a:xfrm>
            <a:off x="8287511" y="2368296"/>
            <a:ext cx="121920" cy="821690"/>
          </a:xfrm>
          <a:custGeom>
            <a:rect l="l" t="t" r="r" b="b"/>
            <a:pathLst>
              <a:path w="121920" h="821689">
                <a:moveTo>
                  <a:pt x="121919" y="0"/>
                </a:moveTo>
                <a:lnTo>
                  <a:pt x="0" y="0"/>
                </a:lnTo>
                <a:lnTo>
                  <a:pt x="0" y="821435"/>
                </a:lnTo>
                <a:lnTo>
                  <a:pt x="121919" y="821436"/>
                </a:lnTo>
                <a:lnTo>
                  <a:pt x="121919" y="0"/>
                </a:lnTo>
                <a:close/>
              </a:path>
            </a:pathLst>
          </a:custGeom>
          <a:solidFill>
            <a:srgbClr val="D0A81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4" name="object 74"/>
          <p:cNvSpPr/>
          <p:nvPr/>
        </p:nvSpPr>
        <p:spPr>
          <a:xfrm>
            <a:off x="8679180" y="2494788"/>
            <a:ext cx="123825" cy="695325"/>
          </a:xfrm>
          <a:custGeom>
            <a:rect l="l" t="t" r="r" b="b"/>
            <a:pathLst>
              <a:path w="123825" h="695325">
                <a:moveTo>
                  <a:pt x="123444" y="0"/>
                </a:moveTo>
                <a:lnTo>
                  <a:pt x="0" y="0"/>
                </a:lnTo>
                <a:lnTo>
                  <a:pt x="0" y="694944"/>
                </a:lnTo>
                <a:lnTo>
                  <a:pt x="123444" y="694944"/>
                </a:lnTo>
                <a:lnTo>
                  <a:pt x="123444" y="0"/>
                </a:lnTo>
                <a:close/>
              </a:path>
            </a:pathLst>
          </a:custGeom>
          <a:solidFill>
            <a:srgbClr val="D0A81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5" name="object 75"/>
          <p:cNvSpPr/>
          <p:nvPr/>
        </p:nvSpPr>
        <p:spPr>
          <a:xfrm>
            <a:off x="9070847" y="2609088"/>
            <a:ext cx="123825" cy="581025"/>
          </a:xfrm>
          <a:custGeom>
            <a:rect l="l" t="t" r="r" b="b"/>
            <a:pathLst>
              <a:path w="123825" h="581025">
                <a:moveTo>
                  <a:pt x="123444" y="0"/>
                </a:moveTo>
                <a:lnTo>
                  <a:pt x="0" y="0"/>
                </a:lnTo>
                <a:lnTo>
                  <a:pt x="0" y="580644"/>
                </a:lnTo>
                <a:lnTo>
                  <a:pt x="123444" y="580644"/>
                </a:lnTo>
                <a:lnTo>
                  <a:pt x="123444" y="0"/>
                </a:lnTo>
                <a:close/>
              </a:path>
            </a:pathLst>
          </a:custGeom>
          <a:solidFill>
            <a:srgbClr val="D0A81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6" name="object 76"/>
          <p:cNvSpPr/>
          <p:nvPr/>
        </p:nvSpPr>
        <p:spPr>
          <a:xfrm>
            <a:off x="9462516" y="2897124"/>
            <a:ext cx="123825" cy="292735"/>
          </a:xfrm>
          <a:custGeom>
            <a:rect l="l" t="t" r="r" b="b"/>
            <a:pathLst>
              <a:path w="123825" h="292735">
                <a:moveTo>
                  <a:pt x="123443" y="0"/>
                </a:moveTo>
                <a:lnTo>
                  <a:pt x="0" y="0"/>
                </a:lnTo>
                <a:lnTo>
                  <a:pt x="0" y="292608"/>
                </a:lnTo>
                <a:lnTo>
                  <a:pt x="123443" y="292608"/>
                </a:lnTo>
                <a:lnTo>
                  <a:pt x="123443" y="0"/>
                </a:lnTo>
                <a:close/>
              </a:path>
            </a:pathLst>
          </a:custGeom>
          <a:solidFill>
            <a:srgbClr val="D0A81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7" name="object 77"/>
          <p:cNvSpPr/>
          <p:nvPr/>
        </p:nvSpPr>
        <p:spPr>
          <a:xfrm>
            <a:off x="9855707" y="2910840"/>
            <a:ext cx="121920" cy="279400"/>
          </a:xfrm>
          <a:custGeom>
            <a:rect l="l" t="t" r="r" b="b"/>
            <a:pathLst>
              <a:path w="121920" h="279400">
                <a:moveTo>
                  <a:pt x="121920" y="0"/>
                </a:moveTo>
                <a:lnTo>
                  <a:pt x="0" y="0"/>
                </a:lnTo>
                <a:lnTo>
                  <a:pt x="0" y="278892"/>
                </a:lnTo>
                <a:lnTo>
                  <a:pt x="121920" y="278892"/>
                </a:lnTo>
                <a:lnTo>
                  <a:pt x="121920" y="0"/>
                </a:lnTo>
                <a:close/>
              </a:path>
            </a:pathLst>
          </a:custGeom>
          <a:solidFill>
            <a:srgbClr val="D0A81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8" name="object 78"/>
          <p:cNvSpPr/>
          <p:nvPr/>
        </p:nvSpPr>
        <p:spPr>
          <a:xfrm>
            <a:off x="10247376" y="2961132"/>
            <a:ext cx="123825" cy="228600"/>
          </a:xfrm>
          <a:custGeom>
            <a:rect l="l" t="t" r="r" b="b"/>
            <a:pathLst>
              <a:path w="123825" h="228600">
                <a:moveTo>
                  <a:pt x="123444" y="0"/>
                </a:moveTo>
                <a:lnTo>
                  <a:pt x="0" y="0"/>
                </a:lnTo>
                <a:lnTo>
                  <a:pt x="0" y="228599"/>
                </a:lnTo>
                <a:lnTo>
                  <a:pt x="123444" y="228599"/>
                </a:lnTo>
                <a:lnTo>
                  <a:pt x="123444" y="0"/>
                </a:lnTo>
                <a:close/>
              </a:path>
            </a:pathLst>
          </a:custGeom>
          <a:solidFill>
            <a:srgbClr val="D0A81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9" name="object 79"/>
          <p:cNvSpPr/>
          <p:nvPr/>
        </p:nvSpPr>
        <p:spPr>
          <a:xfrm>
            <a:off x="10639043" y="2965704"/>
            <a:ext cx="123825" cy="224154"/>
          </a:xfrm>
          <a:custGeom>
            <a:rect l="l" t="t" r="r" b="b"/>
            <a:pathLst>
              <a:path w="123825" h="224153">
                <a:moveTo>
                  <a:pt x="123443" y="0"/>
                </a:moveTo>
                <a:lnTo>
                  <a:pt x="0" y="0"/>
                </a:lnTo>
                <a:lnTo>
                  <a:pt x="0" y="224028"/>
                </a:lnTo>
                <a:lnTo>
                  <a:pt x="123443" y="224028"/>
                </a:lnTo>
                <a:lnTo>
                  <a:pt x="123443" y="0"/>
                </a:lnTo>
                <a:close/>
              </a:path>
            </a:pathLst>
          </a:custGeom>
          <a:solidFill>
            <a:srgbClr val="D0A81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0" name="object 80"/>
          <p:cNvSpPr/>
          <p:nvPr/>
        </p:nvSpPr>
        <p:spPr>
          <a:xfrm>
            <a:off x="11032235" y="2990088"/>
            <a:ext cx="121920" cy="200025"/>
          </a:xfrm>
          <a:custGeom>
            <a:rect l="l" t="t" r="r" b="b"/>
            <a:pathLst>
              <a:path w="121920" h="200025">
                <a:moveTo>
                  <a:pt x="121919" y="0"/>
                </a:moveTo>
                <a:lnTo>
                  <a:pt x="0" y="0"/>
                </a:lnTo>
                <a:lnTo>
                  <a:pt x="0" y="199644"/>
                </a:lnTo>
                <a:lnTo>
                  <a:pt x="121919" y="199644"/>
                </a:lnTo>
                <a:lnTo>
                  <a:pt x="121919" y="0"/>
                </a:lnTo>
                <a:close/>
              </a:path>
            </a:pathLst>
          </a:custGeom>
          <a:solidFill>
            <a:srgbClr val="D0A81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1" name="object 81"/>
          <p:cNvSpPr/>
          <p:nvPr/>
        </p:nvSpPr>
        <p:spPr>
          <a:xfrm>
            <a:off x="11423904" y="3078480"/>
            <a:ext cx="121920" cy="111760"/>
          </a:xfrm>
          <a:custGeom>
            <a:rect l="l" t="t" r="r" b="b"/>
            <a:pathLst>
              <a:path w="121920" h="111760">
                <a:moveTo>
                  <a:pt x="121920" y="0"/>
                </a:moveTo>
                <a:lnTo>
                  <a:pt x="0" y="0"/>
                </a:lnTo>
                <a:lnTo>
                  <a:pt x="0" y="111252"/>
                </a:lnTo>
                <a:lnTo>
                  <a:pt x="121920" y="111252"/>
                </a:lnTo>
                <a:lnTo>
                  <a:pt x="121920" y="0"/>
                </a:lnTo>
                <a:close/>
              </a:path>
            </a:pathLst>
          </a:custGeom>
          <a:solidFill>
            <a:srgbClr val="D0A81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2" name="object 82"/>
          <p:cNvSpPr/>
          <p:nvPr/>
        </p:nvSpPr>
        <p:spPr>
          <a:xfrm>
            <a:off x="7760207" y="3189732"/>
            <a:ext cx="3921760" cy="0"/>
          </a:xfrm>
          <a:custGeom>
            <a:rect l="l" t="t" r="r" b="b"/>
            <a:pathLst>
              <a:path w="3921759">
                <a:moveTo>
                  <a:pt x="0" y="0"/>
                </a:moveTo>
                <a:lnTo>
                  <a:pt x="3921252"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3" name="object 83"/>
          <p:cNvSpPr txBox="1"/>
          <p:nvPr/>
        </p:nvSpPr>
        <p:spPr>
          <a:xfrm>
            <a:off x="8233029" y="2087118"/>
            <a:ext cx="232410"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200" b="1">
                <a:latin typeface="等线"/>
                <a:cs typeface="等线"/>
              </a:rPr>
              <a:t>2</a:t>
            </a:r>
            <a:r>
              <a:rPr sz="1200" b="1" spc="-5">
                <a:latin typeface="等线"/>
                <a:cs typeface="等线"/>
              </a:rPr>
              <a:t>.7</a:t>
            </a:r>
            <a:endParaRPr sz="1200">
              <a:latin typeface="等线"/>
              <a:cs typeface="等线"/>
            </a:endParaRPr>
          </a:p>
        </p:txBody>
      </p:sp>
      <p:sp>
        <p:nvSpPr>
          <p:cNvPr id="84" name="object 84"/>
          <p:cNvSpPr txBox="1"/>
          <p:nvPr/>
        </p:nvSpPr>
        <p:spPr>
          <a:xfrm>
            <a:off x="8625331" y="2213864"/>
            <a:ext cx="232410"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200" b="1">
                <a:latin typeface="等线"/>
                <a:cs typeface="等线"/>
              </a:rPr>
              <a:t>2</a:t>
            </a:r>
            <a:r>
              <a:rPr sz="1200" b="1" spc="-5">
                <a:latin typeface="等线"/>
                <a:cs typeface="等线"/>
              </a:rPr>
              <a:t>.3</a:t>
            </a:r>
            <a:endParaRPr sz="1200">
              <a:latin typeface="等线"/>
              <a:cs typeface="等线"/>
            </a:endParaRPr>
          </a:p>
        </p:txBody>
      </p:sp>
      <p:sp>
        <p:nvSpPr>
          <p:cNvPr id="85" name="object 85"/>
          <p:cNvSpPr txBox="1"/>
          <p:nvPr/>
        </p:nvSpPr>
        <p:spPr>
          <a:xfrm>
            <a:off x="9017254" y="2327529"/>
            <a:ext cx="232410"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200" b="1" spc="0">
                <a:latin typeface="等线"/>
                <a:cs typeface="等线"/>
              </a:rPr>
              <a:t>1</a:t>
            </a:r>
            <a:r>
              <a:rPr sz="1200" b="1" spc="-5">
                <a:latin typeface="等线"/>
                <a:cs typeface="等线"/>
              </a:rPr>
              <a:t>.9</a:t>
            </a:r>
            <a:endParaRPr sz="1200">
              <a:latin typeface="等线"/>
              <a:cs typeface="等线"/>
            </a:endParaRPr>
          </a:p>
        </p:txBody>
      </p:sp>
      <p:sp>
        <p:nvSpPr>
          <p:cNvPr id="86" name="object 86"/>
          <p:cNvSpPr txBox="1"/>
          <p:nvPr/>
        </p:nvSpPr>
        <p:spPr>
          <a:xfrm>
            <a:off x="9422256" y="2615311"/>
            <a:ext cx="612140"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100"/>
              </a:spcBef>
              <a:tabLst>
                <a:tab pos="391795"/>
              </a:tabLst>
            </a:pPr>
            <a:r>
              <a:rPr sz="1200" b="1">
                <a:latin typeface="等线"/>
                <a:cs typeface="等线"/>
              </a:rPr>
              <a:t>1</a:t>
            </a:r>
            <a:r>
              <a:rPr sz="1200" b="1" spc="-5">
                <a:latin typeface="等线"/>
                <a:cs typeface="等线"/>
              </a:rPr>
              <a:t>.</a:t>
            </a:r>
            <a:r>
              <a:rPr sz="1200" b="1">
                <a:latin typeface="等线"/>
                <a:cs typeface="等线"/>
              </a:rPr>
              <a:t>0	</a:t>
            </a:r>
            <a:r>
              <a:rPr sz="1800" b="1" spc="0" baseline="-4629">
                <a:latin typeface="等线"/>
                <a:cs typeface="等线"/>
              </a:rPr>
              <a:t>0</a:t>
            </a:r>
            <a:r>
              <a:rPr sz="1800" b="1" spc="-7" baseline="-4629">
                <a:latin typeface="等线"/>
                <a:cs typeface="等线"/>
              </a:rPr>
              <a:t>.9</a:t>
            </a:r>
            <a:endParaRPr sz="1800" baseline="-4629">
              <a:latin typeface="等线"/>
              <a:cs typeface="等线"/>
            </a:endParaRPr>
          </a:p>
        </p:txBody>
      </p:sp>
      <p:sp>
        <p:nvSpPr>
          <p:cNvPr id="87" name="object 87"/>
          <p:cNvSpPr txBox="1"/>
          <p:nvPr/>
        </p:nvSpPr>
        <p:spPr>
          <a:xfrm>
            <a:off x="10206481" y="2684221"/>
            <a:ext cx="612140" cy="20891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100"/>
              </a:spcBef>
              <a:tabLst>
                <a:tab pos="391795"/>
              </a:tabLst>
            </a:pPr>
            <a:r>
              <a:rPr sz="1800" b="1" baseline="2314">
                <a:latin typeface="等线"/>
                <a:cs typeface="等线"/>
              </a:rPr>
              <a:t>0</a:t>
            </a:r>
            <a:r>
              <a:rPr sz="1800" b="1" spc="-7" baseline="2314">
                <a:latin typeface="等线"/>
                <a:cs typeface="等线"/>
              </a:rPr>
              <a:t>.</a:t>
            </a:r>
            <a:r>
              <a:rPr sz="1800" b="1" baseline="2314">
                <a:latin typeface="等线"/>
                <a:cs typeface="等线"/>
              </a:rPr>
              <a:t>8	</a:t>
            </a:r>
            <a:r>
              <a:rPr sz="1200" b="1">
                <a:latin typeface="等线"/>
                <a:cs typeface="等线"/>
              </a:rPr>
              <a:t>0</a:t>
            </a:r>
            <a:r>
              <a:rPr sz="1200" b="1" spc="-5">
                <a:latin typeface="等线"/>
                <a:cs typeface="等线"/>
              </a:rPr>
              <a:t>.7</a:t>
            </a:r>
            <a:endParaRPr sz="1200">
              <a:latin typeface="等线"/>
              <a:cs typeface="等线"/>
            </a:endParaRPr>
          </a:p>
        </p:txBody>
      </p:sp>
      <p:sp>
        <p:nvSpPr>
          <p:cNvPr id="88" name="object 88"/>
          <p:cNvSpPr txBox="1"/>
          <p:nvPr/>
        </p:nvSpPr>
        <p:spPr>
          <a:xfrm>
            <a:off x="10990833" y="2709164"/>
            <a:ext cx="219710"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100"/>
              </a:spcBef>
            </a:pPr>
            <a:r>
              <a:rPr sz="1200" b="1">
                <a:latin typeface="等线"/>
                <a:cs typeface="等线"/>
              </a:rPr>
              <a:t>0</a:t>
            </a:r>
            <a:r>
              <a:rPr sz="1200" b="1" spc="-5">
                <a:latin typeface="等线"/>
                <a:cs typeface="等线"/>
              </a:rPr>
              <a:t>.7</a:t>
            </a:r>
            <a:endParaRPr sz="1200">
              <a:latin typeface="等线"/>
              <a:cs typeface="等线"/>
            </a:endParaRPr>
          </a:p>
        </p:txBody>
      </p:sp>
      <p:sp>
        <p:nvSpPr>
          <p:cNvPr id="89" name="object 89"/>
          <p:cNvSpPr txBox="1"/>
          <p:nvPr/>
        </p:nvSpPr>
        <p:spPr>
          <a:xfrm>
            <a:off x="11297221" y="2796921"/>
            <a:ext cx="447040"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5725">
              <a:lnSpc>
                <a:spcPct val="100000"/>
              </a:lnSpc>
              <a:spcBef>
                <a:spcPts val="100"/>
              </a:spcBef>
            </a:pPr>
            <a:r>
              <a:rPr sz="1200" b="1" spc="-5">
                <a:latin typeface="等线"/>
                <a:cs typeface="等线"/>
              </a:rPr>
              <a:t>0.4</a:t>
            </a:r>
            <a:endParaRPr sz="1200">
              <a:latin typeface="等线"/>
              <a:cs typeface="等线"/>
            </a:endParaRPr>
          </a:p>
        </p:txBody>
      </p:sp>
      <p:sp>
        <p:nvSpPr>
          <p:cNvPr id="90" name="object 90"/>
          <p:cNvSpPr txBox="1"/>
          <p:nvPr/>
        </p:nvSpPr>
        <p:spPr>
          <a:xfrm>
            <a:off x="7427214" y="1294638"/>
            <a:ext cx="217804" cy="1974214"/>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000" b="1" spc="-5">
                <a:latin typeface="微软雅黑"/>
                <a:cs typeface="微软雅黑"/>
              </a:rPr>
              <a:t>6.0</a:t>
            </a:r>
            <a:endParaRPr sz="1000">
              <a:latin typeface="微软雅黑"/>
              <a:cs typeface="微软雅黑"/>
            </a:endParaRPr>
          </a:p>
          <a:p>
            <a:pPr marL="12700">
              <a:lnSpc>
                <a:spcPct val="100000"/>
              </a:lnSpc>
              <a:spcBef>
                <a:spcPts val="1155"/>
              </a:spcBef>
            </a:pPr>
            <a:r>
              <a:rPr sz="1000" b="1" spc="-10">
                <a:latin typeface="微软雅黑"/>
                <a:cs typeface="微软雅黑"/>
              </a:rPr>
              <a:t>5</a:t>
            </a:r>
            <a:r>
              <a:rPr sz="1000" b="1" spc="-5">
                <a:latin typeface="微软雅黑"/>
                <a:cs typeface="微软雅黑"/>
              </a:rPr>
              <a:t>.0</a:t>
            </a:r>
            <a:endParaRPr sz="1000">
              <a:latin typeface="微软雅黑"/>
              <a:cs typeface="微软雅黑"/>
            </a:endParaRPr>
          </a:p>
          <a:p>
            <a:pPr marL="12700">
              <a:lnSpc>
                <a:spcPct val="100000"/>
              </a:lnSpc>
              <a:spcBef>
                <a:spcPts val="1160"/>
              </a:spcBef>
            </a:pPr>
            <a:r>
              <a:rPr sz="1000" b="1" spc="-5">
                <a:latin typeface="微软雅黑"/>
                <a:cs typeface="微软雅黑"/>
              </a:rPr>
              <a:t>4.0</a:t>
            </a:r>
            <a:endParaRPr sz="1000">
              <a:latin typeface="微软雅黑"/>
              <a:cs typeface="微软雅黑"/>
            </a:endParaRPr>
          </a:p>
          <a:p>
            <a:pPr marL="12700">
              <a:lnSpc>
                <a:spcPct val="100000"/>
              </a:lnSpc>
              <a:spcBef>
                <a:spcPts val="1160"/>
              </a:spcBef>
            </a:pPr>
            <a:r>
              <a:rPr sz="1000" b="1" spc="-5">
                <a:latin typeface="微软雅黑"/>
                <a:cs typeface="微软雅黑"/>
              </a:rPr>
              <a:t>3.0</a:t>
            </a:r>
            <a:endParaRPr sz="1000">
              <a:latin typeface="微软雅黑"/>
              <a:cs typeface="微软雅黑"/>
            </a:endParaRPr>
          </a:p>
          <a:p>
            <a:pPr marL="12700">
              <a:lnSpc>
                <a:spcPct val="100000"/>
              </a:lnSpc>
              <a:spcBef>
                <a:spcPts val="1155"/>
              </a:spcBef>
            </a:pPr>
            <a:r>
              <a:rPr sz="1000" b="1" spc="-5">
                <a:latin typeface="微软雅黑"/>
                <a:cs typeface="微软雅黑"/>
              </a:rPr>
              <a:t>2.0</a:t>
            </a:r>
            <a:endParaRPr sz="1000">
              <a:latin typeface="微软雅黑"/>
              <a:cs typeface="微软雅黑"/>
            </a:endParaRPr>
          </a:p>
          <a:p>
            <a:pPr marL="12700">
              <a:lnSpc>
                <a:spcPct val="100000"/>
              </a:lnSpc>
              <a:spcBef>
                <a:spcPts val="1160"/>
              </a:spcBef>
            </a:pPr>
            <a:r>
              <a:rPr sz="1000" b="1" spc="-5">
                <a:latin typeface="微软雅黑"/>
                <a:cs typeface="微软雅黑"/>
              </a:rPr>
              <a:t>1.0</a:t>
            </a:r>
            <a:endParaRPr sz="1000">
              <a:latin typeface="微软雅黑"/>
              <a:cs typeface="微软雅黑"/>
            </a:endParaRPr>
          </a:p>
          <a:p>
            <a:pPr marL="12700">
              <a:lnSpc>
                <a:spcPct val="100000"/>
              </a:lnSpc>
              <a:spcBef>
                <a:spcPts val="1155"/>
              </a:spcBef>
            </a:pPr>
            <a:r>
              <a:rPr sz="1000" b="1" spc="-5">
                <a:latin typeface="微软雅黑"/>
                <a:cs typeface="微软雅黑"/>
              </a:rPr>
              <a:t>0.0</a:t>
            </a:r>
            <a:endParaRPr sz="1000">
              <a:latin typeface="微软雅黑"/>
              <a:cs typeface="微软雅黑"/>
            </a:endParaRPr>
          </a:p>
        </p:txBody>
      </p:sp>
      <p:sp>
        <p:nvSpPr>
          <p:cNvPr id="91" name="object 91"/>
          <p:cNvSpPr txBox="1"/>
          <p:nvPr/>
        </p:nvSpPr>
        <p:spPr>
          <a:xfrm>
            <a:off x="7371080" y="3322777"/>
            <a:ext cx="4395470" cy="73596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32434">
              <a:lnSpc>
                <a:spcPct val="100000"/>
              </a:lnSpc>
              <a:spcBef>
                <a:spcPts val="100"/>
              </a:spcBef>
            </a:pPr>
            <a:r>
              <a:rPr sz="1200" b="1">
                <a:latin typeface="微软雅黑"/>
                <a:cs typeface="微软雅黑"/>
              </a:rPr>
              <a:t>浙江</a:t>
            </a:r>
            <a:r>
              <a:rPr sz="1200" b="1" spc="310">
                <a:latin typeface="微软雅黑"/>
                <a:cs typeface="微软雅黑"/>
              </a:rPr>
              <a:t> </a:t>
            </a:r>
            <a:r>
              <a:rPr sz="1200" b="1" spc="-5">
                <a:latin typeface="微软雅黑"/>
                <a:cs typeface="微软雅黑"/>
              </a:rPr>
              <a:t>江</a:t>
            </a:r>
            <a:r>
              <a:rPr sz="1200" b="1">
                <a:latin typeface="微软雅黑"/>
                <a:cs typeface="微软雅黑"/>
              </a:rPr>
              <a:t>苏</a:t>
            </a:r>
            <a:r>
              <a:rPr sz="1200" b="1" spc="310">
                <a:latin typeface="微软雅黑"/>
                <a:cs typeface="微软雅黑"/>
              </a:rPr>
              <a:t> </a:t>
            </a:r>
            <a:r>
              <a:rPr sz="1200" b="1">
                <a:latin typeface="微软雅黑"/>
                <a:cs typeface="微软雅黑"/>
              </a:rPr>
              <a:t>山东</a:t>
            </a:r>
            <a:r>
              <a:rPr sz="1200" b="1" spc="310">
                <a:latin typeface="微软雅黑"/>
                <a:cs typeface="微软雅黑"/>
              </a:rPr>
              <a:t> </a:t>
            </a:r>
            <a:r>
              <a:rPr sz="1200" b="1" spc="-5">
                <a:latin typeface="微软雅黑"/>
                <a:cs typeface="微软雅黑"/>
              </a:rPr>
              <a:t>广</a:t>
            </a:r>
            <a:r>
              <a:rPr sz="1200" b="1">
                <a:latin typeface="微软雅黑"/>
                <a:cs typeface="微软雅黑"/>
              </a:rPr>
              <a:t>东</a:t>
            </a:r>
            <a:r>
              <a:rPr sz="1200" b="1" spc="315">
                <a:latin typeface="微软雅黑"/>
                <a:cs typeface="微软雅黑"/>
              </a:rPr>
              <a:t> </a:t>
            </a:r>
            <a:r>
              <a:rPr sz="1200" b="1" spc="-5">
                <a:latin typeface="微软雅黑"/>
                <a:cs typeface="微软雅黑"/>
              </a:rPr>
              <a:t>河</a:t>
            </a:r>
            <a:r>
              <a:rPr sz="1200" b="1">
                <a:latin typeface="微软雅黑"/>
                <a:cs typeface="微软雅黑"/>
              </a:rPr>
              <a:t>北</a:t>
            </a:r>
            <a:r>
              <a:rPr sz="1200" b="1" spc="310">
                <a:latin typeface="微软雅黑"/>
                <a:cs typeface="微软雅黑"/>
              </a:rPr>
              <a:t> </a:t>
            </a:r>
            <a:r>
              <a:rPr sz="1200" b="1" spc="-5">
                <a:latin typeface="微软雅黑"/>
                <a:cs typeface="微软雅黑"/>
              </a:rPr>
              <a:t>河</a:t>
            </a:r>
            <a:r>
              <a:rPr sz="1200" b="1">
                <a:latin typeface="微软雅黑"/>
                <a:cs typeface="微软雅黑"/>
              </a:rPr>
              <a:t>南</a:t>
            </a:r>
            <a:r>
              <a:rPr sz="1200" b="1" spc="315">
                <a:latin typeface="微软雅黑"/>
                <a:cs typeface="微软雅黑"/>
              </a:rPr>
              <a:t> </a:t>
            </a:r>
            <a:r>
              <a:rPr sz="1200" b="1" spc="-5">
                <a:latin typeface="微软雅黑"/>
                <a:cs typeface="微软雅黑"/>
              </a:rPr>
              <a:t>陕</a:t>
            </a:r>
            <a:r>
              <a:rPr sz="1200" b="1">
                <a:latin typeface="微软雅黑"/>
                <a:cs typeface="微软雅黑"/>
              </a:rPr>
              <a:t>西</a:t>
            </a:r>
            <a:r>
              <a:rPr sz="1200" b="1" spc="310">
                <a:latin typeface="微软雅黑"/>
                <a:cs typeface="微软雅黑"/>
              </a:rPr>
              <a:t> </a:t>
            </a:r>
            <a:r>
              <a:rPr sz="1200" b="1" spc="-5">
                <a:latin typeface="微软雅黑"/>
                <a:cs typeface="微软雅黑"/>
              </a:rPr>
              <a:t>福</a:t>
            </a:r>
            <a:r>
              <a:rPr sz="1200" b="1">
                <a:latin typeface="微软雅黑"/>
                <a:cs typeface="微软雅黑"/>
              </a:rPr>
              <a:t>建</a:t>
            </a:r>
            <a:r>
              <a:rPr sz="1200" b="1" spc="315">
                <a:latin typeface="微软雅黑"/>
                <a:cs typeface="微软雅黑"/>
              </a:rPr>
              <a:t> </a:t>
            </a:r>
            <a:r>
              <a:rPr sz="1200" b="1" spc="-5">
                <a:latin typeface="微软雅黑"/>
                <a:cs typeface="微软雅黑"/>
              </a:rPr>
              <a:t>安</a:t>
            </a:r>
            <a:r>
              <a:rPr sz="1200" b="1">
                <a:latin typeface="微软雅黑"/>
                <a:cs typeface="微软雅黑"/>
              </a:rPr>
              <a:t>徽</a:t>
            </a:r>
            <a:r>
              <a:rPr sz="1200" b="1" spc="310">
                <a:latin typeface="微软雅黑"/>
                <a:cs typeface="微软雅黑"/>
              </a:rPr>
              <a:t> </a:t>
            </a:r>
            <a:r>
              <a:rPr sz="1200" b="1" spc="-5">
                <a:latin typeface="微软雅黑"/>
                <a:cs typeface="微软雅黑"/>
              </a:rPr>
              <a:t>湖北</a:t>
            </a:r>
            <a:endParaRPr sz="1200">
              <a:latin typeface="微软雅黑"/>
              <a:cs typeface="微软雅黑"/>
            </a:endParaRPr>
          </a:p>
          <a:p>
            <a:pPr>
              <a:lnSpc>
                <a:spcPct val="100000"/>
              </a:lnSpc>
              <a:spcBef>
                <a:spcPts val="50"/>
              </a:spcBef>
            </a:pPr>
            <a:endParaRPr sz="2050">
              <a:latin typeface="Times New Roman"/>
              <a:cs typeface="Times New Roman"/>
            </a:endParaRPr>
          </a:p>
          <a:p>
            <a:pPr marL="12700">
              <a:lnSpc>
                <a:spcPct val="100000"/>
              </a:lnSpc>
            </a:pPr>
            <a:r>
              <a:rPr sz="1450" b="1" spc="10">
                <a:latin typeface="微软雅黑"/>
                <a:cs typeface="微软雅黑"/>
              </a:rPr>
              <a:t>2022</a:t>
            </a:r>
            <a:r>
              <a:rPr sz="1450" b="1" spc="25">
                <a:latin typeface="微软雅黑"/>
                <a:cs typeface="微软雅黑"/>
              </a:rPr>
              <a:t>年前三季度户用光伏装机前十省份情况</a:t>
            </a:r>
            <a:r>
              <a:rPr sz="1450" b="1" spc="15">
                <a:latin typeface="微软雅黑"/>
                <a:cs typeface="微软雅黑"/>
              </a:rPr>
              <a:t>（GW）</a:t>
            </a:r>
            <a:endParaRPr sz="1450">
              <a:latin typeface="微软雅黑"/>
              <a:cs typeface="微软雅黑"/>
            </a:endParaRPr>
          </a:p>
        </p:txBody>
      </p:sp>
      <p:sp>
        <p:nvSpPr>
          <p:cNvPr id="92" name="object 92"/>
          <p:cNvSpPr txBox="1"/>
          <p:nvPr/>
        </p:nvSpPr>
        <p:spPr>
          <a:xfrm>
            <a:off x="7419847" y="910590"/>
            <a:ext cx="4770755" cy="771525"/>
          </a:xfrm>
          <a:prstGeom prst="rect">
            <a:avLst/>
          </a:prstGeom>
        </p:spPr>
        <p:txBody>
          <a:bodyPr vert="horz" wrap="square" lIns="0" tIns="1587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25"/>
              </a:spcBef>
            </a:pPr>
            <a:r>
              <a:rPr sz="1450" b="1" spc="10">
                <a:latin typeface="微软雅黑"/>
                <a:cs typeface="微软雅黑"/>
              </a:rPr>
              <a:t>2022</a:t>
            </a:r>
            <a:r>
              <a:rPr sz="1450" b="1" spc="25">
                <a:latin typeface="微软雅黑"/>
                <a:cs typeface="微软雅黑"/>
              </a:rPr>
              <a:t>年前三季度工商业分布式装机前十省份情况</a:t>
            </a:r>
            <a:r>
              <a:rPr sz="1450" b="1" spc="15">
                <a:latin typeface="微软雅黑"/>
                <a:cs typeface="微软雅黑"/>
              </a:rPr>
              <a:t>（GW）</a:t>
            </a:r>
            <a:endParaRPr sz="1450">
              <a:latin typeface="微软雅黑"/>
              <a:cs typeface="微软雅黑"/>
            </a:endParaRPr>
          </a:p>
          <a:p>
            <a:pPr>
              <a:lnSpc>
                <a:spcPct val="100000"/>
              </a:lnSpc>
              <a:spcBef>
                <a:spcPts val="20"/>
              </a:spcBef>
            </a:pPr>
            <a:endParaRPr sz="2300">
              <a:latin typeface="Times New Roman"/>
              <a:cs typeface="Times New Roman"/>
            </a:endParaRPr>
          </a:p>
          <a:p>
            <a:pPr marL="339725">
              <a:lnSpc>
                <a:spcPct val="100000"/>
              </a:lnSpc>
              <a:tabLst>
                <a:tab pos="4261485"/>
              </a:tabLst>
            </a:pPr>
            <a:r>
              <a:rPr sz="1200" b="1" u="sng">
                <a:uFill>
                  <a:solidFill>
                    <a:srgbClr val="D9D9D9"/>
                  </a:solidFill>
                </a:uFill>
                <a:latin typeface="等线"/>
                <a:cs typeface="等线"/>
              </a:rPr>
              <a:t> </a:t>
            </a:r>
            <a:r>
              <a:rPr sz="1200" b="1" u="sng" spc="75">
                <a:uFill>
                  <a:solidFill>
                    <a:srgbClr val="D9D9D9"/>
                  </a:solidFill>
                </a:uFill>
                <a:latin typeface="等线"/>
                <a:cs typeface="等线"/>
              </a:rPr>
              <a:t> </a:t>
            </a:r>
            <a:r>
              <a:rPr sz="1200" b="1" u="sng" spc="-5">
                <a:uFill>
                  <a:solidFill>
                    <a:srgbClr val="D9D9D9"/>
                  </a:solidFill>
                </a:uFill>
                <a:latin typeface="等线"/>
                <a:cs typeface="等线"/>
              </a:rPr>
              <a:t>4.8	</a:t>
            </a:r>
            <a:endParaRPr sz="1200">
              <a:latin typeface="等线"/>
              <a:cs typeface="等线"/>
            </a:endParaRPr>
          </a:p>
        </p:txBody>
      </p:sp>
      <p:sp>
        <p:nvSpPr>
          <p:cNvPr id="93" name="object 93"/>
          <p:cNvSpPr/>
          <p:nvPr/>
        </p:nvSpPr>
        <p:spPr>
          <a:xfrm>
            <a:off x="11282933" y="2643378"/>
            <a:ext cx="475615" cy="989330"/>
          </a:xfrm>
          <a:custGeom>
            <a:rect l="l" t="t" r="r" b="b"/>
            <a:pathLst>
              <a:path w="475615" h="989328">
                <a:moveTo>
                  <a:pt x="0" y="989076"/>
                </a:moveTo>
                <a:lnTo>
                  <a:pt x="475487" y="989076"/>
                </a:lnTo>
                <a:lnTo>
                  <a:pt x="475487" y="0"/>
                </a:lnTo>
                <a:lnTo>
                  <a:pt x="0" y="0"/>
                </a:lnTo>
                <a:lnTo>
                  <a:pt x="0" y="989076"/>
                </a:lnTo>
                <a:close/>
              </a:path>
            </a:pathLst>
          </a:custGeom>
          <a:ln w="28575">
            <a:solidFill>
              <a:srgbClr val="C55A11"/>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4" name="object 94"/>
          <p:cNvSpPr/>
          <p:nvPr/>
        </p:nvSpPr>
        <p:spPr>
          <a:xfrm>
            <a:off x="1462277" y="1888998"/>
            <a:ext cx="3959860" cy="864235"/>
          </a:xfrm>
          <a:custGeom>
            <a:rect l="l" t="t" r="r" b="b"/>
            <a:pathLst>
              <a:path w="3959860" h="864235">
                <a:moveTo>
                  <a:pt x="0" y="864108"/>
                </a:moveTo>
                <a:lnTo>
                  <a:pt x="3959352" y="864108"/>
                </a:lnTo>
                <a:lnTo>
                  <a:pt x="3959352" y="0"/>
                </a:lnTo>
                <a:lnTo>
                  <a:pt x="0" y="0"/>
                </a:lnTo>
                <a:lnTo>
                  <a:pt x="0" y="864108"/>
                </a:lnTo>
                <a:close/>
              </a:path>
            </a:pathLst>
          </a:custGeom>
          <a:ln w="28574">
            <a:solidFill>
              <a:srgbClr val="7E7E7E"/>
            </a:solidFill>
            <a:prstDash val="lgDash"/>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5" name="object 95"/>
          <p:cNvSpPr/>
          <p:nvPr/>
        </p:nvSpPr>
        <p:spPr>
          <a:xfrm>
            <a:off x="1750314" y="2797302"/>
            <a:ext cx="4064635" cy="856615"/>
          </a:xfrm>
          <a:custGeom>
            <a:rect l="l" t="t" r="r" b="b"/>
            <a:pathLst>
              <a:path w="4064635" h="856614">
                <a:moveTo>
                  <a:pt x="0" y="856488"/>
                </a:moveTo>
                <a:lnTo>
                  <a:pt x="4064508" y="856488"/>
                </a:lnTo>
                <a:lnTo>
                  <a:pt x="4064508" y="0"/>
                </a:lnTo>
                <a:lnTo>
                  <a:pt x="0" y="0"/>
                </a:lnTo>
                <a:lnTo>
                  <a:pt x="0" y="856488"/>
                </a:lnTo>
                <a:close/>
              </a:path>
            </a:pathLst>
          </a:custGeom>
          <a:ln w="28575">
            <a:solidFill>
              <a:srgbClr val="D0A812"/>
            </a:solidFill>
            <a:prstDash val="lgDash"/>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6" name="object 96"/>
          <p:cNvSpPr/>
          <p:nvPr/>
        </p:nvSpPr>
        <p:spPr>
          <a:xfrm>
            <a:off x="7461504" y="4264152"/>
            <a:ext cx="4358640" cy="2481072"/>
          </a:xfrm>
          <a:prstGeom prst="rect">
            <a:avLst/>
          </a:prstGeom>
          <a:blipFill>
            <a:blip r:embed="rId2">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7" name="object 97"/>
          <p:cNvSpPr txBox="1">
            <a:spLocks noGrp="1"/>
          </p:cNvSpPr>
          <p:nvPr>
            <p:ph type="title"/>
          </p:nvPr>
        </p:nvSpPr>
        <p:spPr>
          <a:xfrm>
            <a:off x="1306449" y="54436"/>
            <a:ext cx="7552055" cy="452120"/>
          </a:xfrm>
          <a:prstGeom prst="rect">
            <a:avLst/>
          </a:prstGeom>
        </p:spPr>
        <p:txBody>
          <a:bodyPr vert="horz" wrap="square" lIns="0" tIns="12065" rIns="0" bIns="0" rtlCol="0">
            <a:spAutoFit/>
          </a:bodyPr>
          <a:lstStyle/>
          <a:p>
            <a:pPr marL="12700">
              <a:lnSpc>
                <a:spcPct val="100000"/>
              </a:lnSpc>
              <a:spcBef>
                <a:spcPts val="95"/>
              </a:spcBef>
            </a:pPr>
            <a:r>
              <a:rPr sz="4200" b="1" spc="-15" baseline="-26785">
                <a:solidFill>
                  <a:srgbClr val="000000"/>
                </a:solidFill>
                <a:latin typeface="微软雅黑"/>
                <a:cs typeface="微软雅黑"/>
              </a:rPr>
              <a:t>前三季度我国分</a:t>
            </a:r>
            <a:r>
              <a:rPr sz="4200" b="1" spc="-1732" baseline="-26785">
                <a:solidFill>
                  <a:srgbClr val="000000"/>
                </a:solidFill>
                <a:latin typeface="微软雅黑"/>
                <a:cs typeface="微软雅黑"/>
              </a:rPr>
              <a:t>布</a:t>
            </a:r>
            <a:r>
              <a:rPr sz="1100"/>
              <a:t>更</a:t>
            </a:r>
            <a:r>
              <a:rPr sz="1100" spc="-1060"/>
              <a:t>多</a:t>
            </a:r>
            <a:r>
              <a:rPr sz="4200" b="1" spc="-2625" baseline="-26785">
                <a:solidFill>
                  <a:srgbClr val="000000"/>
                </a:solidFill>
                <a:latin typeface="微软雅黑"/>
                <a:cs typeface="微软雅黑"/>
              </a:rPr>
              <a:t>式</a:t>
            </a:r>
            <a:r>
              <a:rPr sz="1100"/>
              <a:t>细</a:t>
            </a:r>
            <a:r>
              <a:rPr sz="1100" spc="-465"/>
              <a:t>分</a:t>
            </a:r>
            <a:r>
              <a:rPr sz="4200" b="1" spc="-3517" baseline="-26785">
                <a:solidFill>
                  <a:srgbClr val="000000"/>
                </a:solidFill>
                <a:latin typeface="微软雅黑"/>
                <a:cs typeface="微软雅黑"/>
              </a:rPr>
              <a:t>光</a:t>
            </a:r>
            <a:r>
              <a:rPr sz="1100"/>
              <a:t>领域</a:t>
            </a:r>
            <a:r>
              <a:rPr sz="1100" spc="-965"/>
              <a:t>报</a:t>
            </a:r>
            <a:r>
              <a:rPr sz="4200" b="1" spc="-2760" baseline="-26785">
                <a:solidFill>
                  <a:srgbClr val="000000"/>
                </a:solidFill>
                <a:latin typeface="微软雅黑"/>
                <a:cs typeface="微软雅黑"/>
              </a:rPr>
              <a:t>伏</a:t>
            </a:r>
            <a:r>
              <a:rPr sz="1100"/>
              <a:t>告</a:t>
            </a:r>
            <a:r>
              <a:rPr sz="1100" spc="-370"/>
              <a:t>请</a:t>
            </a:r>
            <a:r>
              <a:rPr sz="4200" b="1" spc="-3652" baseline="-26785">
                <a:solidFill>
                  <a:srgbClr val="000000"/>
                </a:solidFill>
                <a:latin typeface="微软雅黑"/>
                <a:cs typeface="微软雅黑"/>
              </a:rPr>
              <a:t>市</a:t>
            </a:r>
            <a:r>
              <a:rPr sz="1100"/>
              <a:t>关注</a:t>
            </a:r>
            <a:r>
              <a:rPr sz="1100" spc="-875"/>
              <a:t>搜</a:t>
            </a:r>
            <a:r>
              <a:rPr sz="4200" b="1" spc="-2902" baseline="-26785">
                <a:solidFill>
                  <a:srgbClr val="000000"/>
                </a:solidFill>
                <a:latin typeface="微软雅黑"/>
                <a:cs typeface="微软雅黑"/>
              </a:rPr>
              <a:t>场</a:t>
            </a:r>
            <a:r>
              <a:rPr sz="1100"/>
              <a:t>搜</a:t>
            </a:r>
            <a:r>
              <a:rPr sz="1100" spc="-280"/>
              <a:t>报</a:t>
            </a:r>
            <a:r>
              <a:rPr sz="4200" b="1" spc="-3795" baseline="-26785">
                <a:solidFill>
                  <a:srgbClr val="000000"/>
                </a:solidFill>
                <a:latin typeface="微软雅黑"/>
                <a:cs typeface="微软雅黑"/>
              </a:rPr>
              <a:t>发</a:t>
            </a:r>
            <a:r>
              <a:rPr sz="1100"/>
              <a:t>告</a:t>
            </a:r>
            <a:r>
              <a:rPr sz="1100" spc="-95"/>
              <a:t>（s</a:t>
            </a:r>
            <a:r>
              <a:rPr sz="4200" b="1" spc="-3922" baseline="-26785">
                <a:solidFill>
                  <a:srgbClr val="000000"/>
                </a:solidFill>
                <a:latin typeface="微软雅黑"/>
                <a:cs typeface="微软雅黑"/>
              </a:rPr>
              <a:t>展</a:t>
            </a:r>
            <a:r>
              <a:rPr sz="1100" spc="-100"/>
              <a:t>osoya</a:t>
            </a:r>
            <a:r>
              <a:rPr sz="4200" b="1" spc="-3472" baseline="-26785">
                <a:solidFill>
                  <a:srgbClr val="000000"/>
                </a:solidFill>
                <a:latin typeface="微软雅黑"/>
                <a:cs typeface="微软雅黑"/>
              </a:rPr>
              <a:t>情</a:t>
            </a:r>
            <a:r>
              <a:rPr sz="1100" spc="-95"/>
              <a:t>nbao</a:t>
            </a:r>
            <a:r>
              <a:rPr sz="4200" b="1" spc="-3645" baseline="-26785">
                <a:solidFill>
                  <a:srgbClr val="000000"/>
                </a:solidFill>
                <a:latin typeface="微软雅黑"/>
                <a:cs typeface="微软雅黑"/>
              </a:rPr>
              <a:t>况</a:t>
            </a:r>
            <a:r>
              <a:rPr sz="1100"/>
              <a:t>），行研君胃</a:t>
            </a:r>
            <a:r>
              <a:rPr sz="1100" smtClean="0"/>
              <a:t>：</a:t>
            </a:r>
            <a:endParaRPr sz="1100">
              <a:latin typeface="微软雅黑"/>
              <a:cs typeface="微软雅黑"/>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2416408" y="6693205"/>
            <a:ext cx="124460" cy="23939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400" b="1">
                <a:solidFill>
                  <a:srgbClr val="888888"/>
                </a:solidFill>
                <a:latin typeface="等线"/>
                <a:cs typeface="等线"/>
              </a:rPr>
              <a:t>7</a:t>
            </a:r>
            <a:endParaRPr sz="1400">
              <a:latin typeface="等线"/>
              <a:cs typeface="等线"/>
            </a:endParaRPr>
          </a:p>
        </p:txBody>
      </p:sp>
      <p:sp>
        <p:nvSpPr>
          <p:cNvPr id="3" name="object 3"/>
          <p:cNvSpPr/>
          <p:nvPr/>
        </p:nvSpPr>
        <p:spPr>
          <a:xfrm>
            <a:off x="3918077" y="1825625"/>
            <a:ext cx="4503674" cy="4503661"/>
          </a:xfrm>
          <a:prstGeom prst="rect">
            <a:avLst/>
          </a:prstGeom>
          <a:blipFill>
            <a:blip r:embed="rId2">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object 4"/>
          <p:cNvSpPr txBox="1"/>
          <p:nvPr/>
        </p:nvSpPr>
        <p:spPr>
          <a:xfrm>
            <a:off x="6380734" y="4723257"/>
            <a:ext cx="1090930" cy="45212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2800" b="1" spc="-5">
                <a:latin typeface="微软雅黑"/>
                <a:cs typeface="微软雅黑"/>
              </a:rPr>
              <a:t>电池片</a:t>
            </a:r>
            <a:endParaRPr sz="2800">
              <a:latin typeface="微软雅黑"/>
              <a:cs typeface="微软雅黑"/>
            </a:endParaRPr>
          </a:p>
        </p:txBody>
      </p:sp>
      <p:sp>
        <p:nvSpPr>
          <p:cNvPr id="5" name="object 5"/>
          <p:cNvSpPr txBox="1"/>
          <p:nvPr/>
        </p:nvSpPr>
        <p:spPr>
          <a:xfrm>
            <a:off x="4982717" y="3143504"/>
            <a:ext cx="2228850" cy="45212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tabLst>
                <a:tab pos="1504950"/>
              </a:tabLst>
            </a:pPr>
            <a:r>
              <a:rPr sz="2800" b="1" spc="-5">
                <a:latin typeface="微软雅黑"/>
                <a:cs typeface="微软雅黑"/>
              </a:rPr>
              <a:t>多晶硅	硅片</a:t>
            </a:r>
            <a:endParaRPr sz="2800">
              <a:latin typeface="微软雅黑"/>
              <a:cs typeface="微软雅黑"/>
            </a:endParaRPr>
          </a:p>
        </p:txBody>
      </p:sp>
      <p:sp>
        <p:nvSpPr>
          <p:cNvPr id="6" name="object 6"/>
          <p:cNvSpPr txBox="1"/>
          <p:nvPr/>
        </p:nvSpPr>
        <p:spPr>
          <a:xfrm>
            <a:off x="4879085" y="4723257"/>
            <a:ext cx="735965" cy="45212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2800" b="1" spc="-5">
                <a:latin typeface="微软雅黑"/>
                <a:cs typeface="微软雅黑"/>
              </a:rPr>
              <a:t>组件</a:t>
            </a:r>
            <a:endParaRPr sz="2800">
              <a:latin typeface="微软雅黑"/>
              <a:cs typeface="微软雅黑"/>
            </a:endParaRPr>
          </a:p>
        </p:txBody>
      </p:sp>
      <p:sp>
        <p:nvSpPr>
          <p:cNvPr id="7" name="object 7"/>
          <p:cNvSpPr txBox="1"/>
          <p:nvPr/>
        </p:nvSpPr>
        <p:spPr>
          <a:xfrm>
            <a:off x="1020267" y="2199843"/>
            <a:ext cx="2856230" cy="45212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73050" indent="-260350">
              <a:lnSpc>
                <a:spcPct val="100000"/>
              </a:lnSpc>
              <a:spcBef>
                <a:spcPts val="95"/>
              </a:spcBef>
              <a:buChar char="•"/>
              <a:tabLst>
                <a:tab pos="273685"/>
              </a:tabLst>
            </a:pPr>
            <a:r>
              <a:rPr sz="2800" spc="-10">
                <a:latin typeface="微软雅黑"/>
                <a:cs typeface="微软雅黑"/>
              </a:rPr>
              <a:t>产量</a:t>
            </a:r>
            <a:r>
              <a:rPr sz="2800" spc="-5">
                <a:latin typeface="微软雅黑"/>
                <a:cs typeface="微软雅黑"/>
              </a:rPr>
              <a:t>：</a:t>
            </a:r>
            <a:r>
              <a:rPr sz="2800" b="1" spc="-5">
                <a:solidFill>
                  <a:srgbClr val="FF0000"/>
                </a:solidFill>
                <a:latin typeface="微软雅黑"/>
                <a:cs typeface="微软雅黑"/>
              </a:rPr>
              <a:t>55</a:t>
            </a:r>
            <a:r>
              <a:rPr sz="2800" spc="-10">
                <a:latin typeface="微软雅黑"/>
                <a:cs typeface="微软雅黑"/>
              </a:rPr>
              <a:t>万吨</a:t>
            </a:r>
            <a:r>
              <a:rPr sz="2800" spc="-5">
                <a:latin typeface="微软雅黑"/>
                <a:cs typeface="微软雅黑"/>
              </a:rPr>
              <a:t>；</a:t>
            </a:r>
            <a:endParaRPr sz="2800">
              <a:latin typeface="微软雅黑"/>
              <a:cs typeface="微软雅黑"/>
            </a:endParaRPr>
          </a:p>
        </p:txBody>
      </p:sp>
      <p:sp>
        <p:nvSpPr>
          <p:cNvPr id="8" name="object 8"/>
          <p:cNvSpPr txBox="1"/>
          <p:nvPr/>
        </p:nvSpPr>
        <p:spPr>
          <a:xfrm>
            <a:off x="1020267" y="2840482"/>
            <a:ext cx="2797810" cy="45212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73050" indent="-260350">
              <a:lnSpc>
                <a:spcPct val="100000"/>
              </a:lnSpc>
              <a:spcBef>
                <a:spcPts val="95"/>
              </a:spcBef>
              <a:buChar char="•"/>
              <a:tabLst>
                <a:tab pos="273685"/>
              </a:tabLst>
            </a:pPr>
            <a:r>
              <a:rPr sz="2800" spc="-5">
                <a:latin typeface="微软雅黑"/>
                <a:cs typeface="微软雅黑"/>
              </a:rPr>
              <a:t>同比增长</a:t>
            </a:r>
            <a:r>
              <a:rPr sz="2800" b="1" spc="-5">
                <a:solidFill>
                  <a:srgbClr val="FF0000"/>
                </a:solidFill>
                <a:latin typeface="微软雅黑"/>
                <a:cs typeface="微软雅黑"/>
              </a:rPr>
              <a:t>52</a:t>
            </a:r>
            <a:r>
              <a:rPr sz="2800" b="1">
                <a:solidFill>
                  <a:srgbClr val="FF0000"/>
                </a:solidFill>
                <a:latin typeface="微软雅黑"/>
                <a:cs typeface="微软雅黑"/>
              </a:rPr>
              <a:t>.</a:t>
            </a:r>
            <a:r>
              <a:rPr sz="2800" b="1" spc="-5">
                <a:solidFill>
                  <a:srgbClr val="FF0000"/>
                </a:solidFill>
                <a:latin typeface="微软雅黑"/>
                <a:cs typeface="微软雅黑"/>
              </a:rPr>
              <a:t>8%</a:t>
            </a:r>
            <a:endParaRPr sz="2800">
              <a:latin typeface="微软雅黑"/>
              <a:cs typeface="微软雅黑"/>
            </a:endParaRPr>
          </a:p>
        </p:txBody>
      </p:sp>
      <p:sp>
        <p:nvSpPr>
          <p:cNvPr id="9" name="object 9"/>
          <p:cNvSpPr txBox="1"/>
          <p:nvPr/>
        </p:nvSpPr>
        <p:spPr>
          <a:xfrm>
            <a:off x="8392414" y="1910466"/>
            <a:ext cx="2990215" cy="1305560"/>
          </a:xfrm>
          <a:prstGeom prst="rect">
            <a:avLst/>
          </a:prstGeom>
        </p:spPr>
        <p:txBody>
          <a:bodyPr vert="horz" wrap="square" lIns="0" tIns="22542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73685" indent="-260985">
              <a:lnSpc>
                <a:spcPct val="100000"/>
              </a:lnSpc>
              <a:spcBef>
                <a:spcPts val="1775"/>
              </a:spcBef>
              <a:buChar char="•"/>
              <a:tabLst>
                <a:tab pos="273685"/>
              </a:tabLst>
            </a:pPr>
            <a:r>
              <a:rPr sz="2800" spc="-5">
                <a:latin typeface="微软雅黑"/>
                <a:cs typeface="微软雅黑"/>
              </a:rPr>
              <a:t>产量：</a:t>
            </a:r>
            <a:r>
              <a:rPr sz="2800" b="1" spc="-5">
                <a:solidFill>
                  <a:srgbClr val="FF0000"/>
                </a:solidFill>
                <a:latin typeface="微软雅黑"/>
                <a:cs typeface="微软雅黑"/>
              </a:rPr>
              <a:t>236</a:t>
            </a:r>
            <a:r>
              <a:rPr sz="2800" spc="-10">
                <a:latin typeface="微软雅黑"/>
                <a:cs typeface="微软雅黑"/>
              </a:rPr>
              <a:t>GW</a:t>
            </a:r>
            <a:r>
              <a:rPr sz="2800" spc="-5">
                <a:latin typeface="微软雅黑"/>
                <a:cs typeface="微软雅黑"/>
              </a:rPr>
              <a:t>；</a:t>
            </a:r>
            <a:endParaRPr sz="2800">
              <a:latin typeface="微软雅黑"/>
              <a:cs typeface="微软雅黑"/>
            </a:endParaRPr>
          </a:p>
          <a:p>
            <a:pPr marL="273685" indent="-260985">
              <a:lnSpc>
                <a:spcPct val="100000"/>
              </a:lnSpc>
              <a:spcBef>
                <a:spcPts val="1680"/>
              </a:spcBef>
              <a:buChar char="•"/>
              <a:tabLst>
                <a:tab pos="273685"/>
              </a:tabLst>
            </a:pPr>
            <a:r>
              <a:rPr sz="2800" spc="-10">
                <a:latin typeface="微软雅黑"/>
                <a:cs typeface="微软雅黑"/>
              </a:rPr>
              <a:t>同比增长</a:t>
            </a:r>
            <a:r>
              <a:rPr sz="2800" b="1" spc="-5">
                <a:solidFill>
                  <a:srgbClr val="FF0000"/>
                </a:solidFill>
                <a:latin typeface="微软雅黑"/>
                <a:cs typeface="微软雅黑"/>
              </a:rPr>
              <a:t>43.0%</a:t>
            </a:r>
            <a:endParaRPr sz="2800">
              <a:latin typeface="微软雅黑"/>
              <a:cs typeface="微软雅黑"/>
            </a:endParaRPr>
          </a:p>
        </p:txBody>
      </p:sp>
      <p:sp>
        <p:nvSpPr>
          <p:cNvPr id="10" name="object 10"/>
          <p:cNvSpPr txBox="1"/>
          <p:nvPr/>
        </p:nvSpPr>
        <p:spPr>
          <a:xfrm>
            <a:off x="8536685" y="4950257"/>
            <a:ext cx="2990215" cy="1306830"/>
          </a:xfrm>
          <a:prstGeom prst="rect">
            <a:avLst/>
          </a:prstGeom>
        </p:spPr>
        <p:txBody>
          <a:bodyPr vert="horz" wrap="square" lIns="0" tIns="22606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73050" indent="-260350">
              <a:lnSpc>
                <a:spcPct val="100000"/>
              </a:lnSpc>
              <a:spcBef>
                <a:spcPts val="1780"/>
              </a:spcBef>
              <a:buChar char="•"/>
              <a:tabLst>
                <a:tab pos="273685"/>
              </a:tabLst>
            </a:pPr>
            <a:r>
              <a:rPr sz="2800" spc="-5">
                <a:latin typeface="微软雅黑"/>
                <a:cs typeface="微软雅黑"/>
              </a:rPr>
              <a:t>产量</a:t>
            </a:r>
            <a:r>
              <a:rPr sz="2800" spc="-10">
                <a:latin typeface="微软雅黑"/>
                <a:cs typeface="微软雅黑"/>
              </a:rPr>
              <a:t>：</a:t>
            </a:r>
            <a:r>
              <a:rPr sz="2800" b="1" spc="-10">
                <a:solidFill>
                  <a:srgbClr val="FF0000"/>
                </a:solidFill>
                <a:latin typeface="微软雅黑"/>
                <a:cs typeface="微软雅黑"/>
              </a:rPr>
              <a:t>209</a:t>
            </a:r>
            <a:r>
              <a:rPr sz="2800" spc="-10">
                <a:latin typeface="微软雅黑"/>
                <a:cs typeface="微软雅黑"/>
              </a:rPr>
              <a:t>GW；</a:t>
            </a:r>
            <a:endParaRPr sz="2800">
              <a:latin typeface="微软雅黑"/>
              <a:cs typeface="微软雅黑"/>
            </a:endParaRPr>
          </a:p>
          <a:p>
            <a:pPr marL="273050" indent="-260350">
              <a:lnSpc>
                <a:spcPct val="100000"/>
              </a:lnSpc>
              <a:spcBef>
                <a:spcPts val="1685"/>
              </a:spcBef>
              <a:buChar char="•"/>
              <a:tabLst>
                <a:tab pos="273685"/>
              </a:tabLst>
            </a:pPr>
            <a:r>
              <a:rPr sz="2800" spc="-5">
                <a:latin typeface="微软雅黑"/>
                <a:cs typeface="微软雅黑"/>
              </a:rPr>
              <a:t>同比增</a:t>
            </a:r>
            <a:r>
              <a:rPr sz="2800" spc="-15">
                <a:latin typeface="微软雅黑"/>
                <a:cs typeface="微软雅黑"/>
              </a:rPr>
              <a:t>长</a:t>
            </a:r>
            <a:r>
              <a:rPr sz="2800" b="1" spc="-5">
                <a:solidFill>
                  <a:srgbClr val="FF0000"/>
                </a:solidFill>
                <a:latin typeface="微软雅黑"/>
                <a:cs typeface="微软雅黑"/>
              </a:rPr>
              <a:t>42.2%</a:t>
            </a:r>
            <a:endParaRPr sz="2800">
              <a:latin typeface="微软雅黑"/>
              <a:cs typeface="微软雅黑"/>
            </a:endParaRPr>
          </a:p>
        </p:txBody>
      </p:sp>
      <p:sp>
        <p:nvSpPr>
          <p:cNvPr id="11" name="object 11"/>
          <p:cNvSpPr txBox="1"/>
          <p:nvPr/>
        </p:nvSpPr>
        <p:spPr>
          <a:xfrm>
            <a:off x="1023315" y="5099995"/>
            <a:ext cx="2990215" cy="1305560"/>
          </a:xfrm>
          <a:prstGeom prst="rect">
            <a:avLst/>
          </a:prstGeom>
        </p:spPr>
        <p:txBody>
          <a:bodyPr vert="horz" wrap="square" lIns="0" tIns="22542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73050" indent="-260350">
              <a:lnSpc>
                <a:spcPct val="100000"/>
              </a:lnSpc>
              <a:spcBef>
                <a:spcPts val="1775"/>
              </a:spcBef>
              <a:buChar char="•"/>
              <a:tabLst>
                <a:tab pos="273685"/>
              </a:tabLst>
            </a:pPr>
            <a:r>
              <a:rPr sz="2800" spc="-5">
                <a:latin typeface="微软雅黑"/>
                <a:cs typeface="微软雅黑"/>
              </a:rPr>
              <a:t>产量：</a:t>
            </a:r>
            <a:r>
              <a:rPr sz="2800" b="1" spc="-5">
                <a:solidFill>
                  <a:srgbClr val="FF0000"/>
                </a:solidFill>
                <a:latin typeface="微软雅黑"/>
                <a:cs typeface="微软雅黑"/>
              </a:rPr>
              <a:t>191</a:t>
            </a:r>
            <a:r>
              <a:rPr sz="2800" spc="-10">
                <a:latin typeface="微软雅黑"/>
                <a:cs typeface="微软雅黑"/>
              </a:rPr>
              <a:t>G</a:t>
            </a:r>
            <a:r>
              <a:rPr sz="2800" spc="-5">
                <a:latin typeface="微软雅黑"/>
                <a:cs typeface="微软雅黑"/>
              </a:rPr>
              <a:t>W；</a:t>
            </a:r>
            <a:endParaRPr sz="2800">
              <a:latin typeface="微软雅黑"/>
              <a:cs typeface="微软雅黑"/>
            </a:endParaRPr>
          </a:p>
          <a:p>
            <a:pPr marL="273050" indent="-260350">
              <a:lnSpc>
                <a:spcPct val="100000"/>
              </a:lnSpc>
              <a:spcBef>
                <a:spcPts val="1680"/>
              </a:spcBef>
              <a:buChar char="•"/>
              <a:tabLst>
                <a:tab pos="273685"/>
              </a:tabLst>
            </a:pPr>
            <a:r>
              <a:rPr sz="2800" spc="-10">
                <a:latin typeface="微软雅黑"/>
                <a:cs typeface="微软雅黑"/>
              </a:rPr>
              <a:t>同比增长</a:t>
            </a:r>
            <a:r>
              <a:rPr sz="2800" b="1" spc="-5">
                <a:solidFill>
                  <a:srgbClr val="FF0000"/>
                </a:solidFill>
                <a:latin typeface="微软雅黑"/>
                <a:cs typeface="微软雅黑"/>
              </a:rPr>
              <a:t>46.9%</a:t>
            </a:r>
            <a:endParaRPr sz="2800">
              <a:latin typeface="微软雅黑"/>
              <a:cs typeface="微软雅黑"/>
            </a:endParaRPr>
          </a:p>
        </p:txBody>
      </p:sp>
      <p:sp>
        <p:nvSpPr>
          <p:cNvPr id="12" name="object 12"/>
          <p:cNvSpPr txBox="1">
            <a:spLocks noGrp="1"/>
          </p:cNvSpPr>
          <p:nvPr>
            <p:ph type="title"/>
          </p:nvPr>
        </p:nvSpPr>
        <p:spPr>
          <a:xfrm>
            <a:off x="164592" y="952500"/>
            <a:ext cx="6137275" cy="824865"/>
          </a:xfrm>
          <a:prstGeom prst="rect">
            <a:avLst/>
          </a:prstGeom>
          <a:solidFill>
            <a:srgbClr val="D0CECE"/>
          </a:solidFill>
        </p:spPr>
        <p:txBody>
          <a:bodyPr vert="horz" wrap="square" lIns="0" tIns="173355" rIns="0" bIns="0" rtlCol="0">
            <a:spAutoFit/>
          </a:bodyPr>
          <a:lstStyle/>
          <a:p>
            <a:pPr marL="90805">
              <a:lnSpc>
                <a:spcPct val="100000"/>
              </a:lnSpc>
              <a:spcBef>
                <a:spcPts val="1365"/>
              </a:spcBef>
            </a:pPr>
            <a:r>
              <a:rPr sz="3200">
                <a:solidFill>
                  <a:srgbClr val="000000"/>
                </a:solidFill>
              </a:rPr>
              <a:t>前三季度制造</a:t>
            </a:r>
            <a:r>
              <a:rPr sz="3200" spc="-10">
                <a:solidFill>
                  <a:srgbClr val="000000"/>
                </a:solidFill>
              </a:rPr>
              <a:t>端</a:t>
            </a:r>
            <a:r>
              <a:rPr sz="3200">
                <a:solidFill>
                  <a:srgbClr val="000000"/>
                </a:solidFill>
              </a:rPr>
              <a:t>4个</a:t>
            </a:r>
            <a:r>
              <a:rPr sz="3200" spc="-15">
                <a:solidFill>
                  <a:srgbClr val="000000"/>
                </a:solidFill>
              </a:rPr>
              <a:t>主</a:t>
            </a:r>
            <a:r>
              <a:rPr sz="3200">
                <a:solidFill>
                  <a:srgbClr val="000000"/>
                </a:solidFill>
              </a:rPr>
              <a:t>要环</a:t>
            </a:r>
            <a:r>
              <a:rPr sz="3200" spc="-15">
                <a:solidFill>
                  <a:srgbClr val="000000"/>
                </a:solidFill>
              </a:rPr>
              <a:t>节</a:t>
            </a:r>
            <a:r>
              <a:rPr sz="3200">
                <a:solidFill>
                  <a:srgbClr val="000000"/>
                </a:solidFill>
              </a:rPr>
              <a:t>产量</a:t>
            </a:r>
            <a:endParaRPr sz="3200"/>
          </a:p>
        </p:txBody>
      </p:sp>
      <p:sp>
        <p:nvSpPr>
          <p:cNvPr id="13" name="object 13"/>
          <p:cNvSpPr txBox="1"/>
          <p:nvPr/>
        </p:nvSpPr>
        <p:spPr>
          <a:xfrm>
            <a:off x="1251610" y="54741"/>
            <a:ext cx="7606665" cy="45212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4200" b="1" spc="-7" baseline="-19841" smtClean="0">
                <a:latin typeface="微软雅黑"/>
                <a:cs typeface="微软雅黑"/>
              </a:rPr>
              <a:t>市场需求驱动制</a:t>
            </a:r>
            <a:r>
              <a:rPr sz="4200" b="1" spc="-1080" baseline="-19841" smtClean="0">
                <a:latin typeface="微软雅黑"/>
                <a:cs typeface="微软雅黑"/>
              </a:rPr>
              <a:t>造</a:t>
            </a:r>
            <a:r>
              <a:rPr sz="1100" spc="-390" smtClean="0">
                <a:solidFill>
                  <a:srgbClr val="FF0000"/>
                </a:solidFill>
                <a:latin typeface="微软雅黑"/>
                <a:cs typeface="微软雅黑"/>
              </a:rPr>
              <a:t>更</a:t>
            </a:r>
            <a:r>
              <a:rPr sz="4200" b="1" spc="-3622" baseline="-19841" smtClean="0">
                <a:latin typeface="微软雅黑"/>
                <a:cs typeface="微软雅黑"/>
              </a:rPr>
              <a:t>端</a:t>
            </a:r>
            <a:r>
              <a:rPr sz="1100" smtClean="0">
                <a:solidFill>
                  <a:srgbClr val="FF0000"/>
                </a:solidFill>
                <a:latin typeface="微软雅黑"/>
                <a:cs typeface="微软雅黑"/>
              </a:rPr>
              <a:t>多细</a:t>
            </a:r>
            <a:r>
              <a:rPr sz="1100" spc="-894" smtClean="0">
                <a:solidFill>
                  <a:srgbClr val="FF0000"/>
                </a:solidFill>
                <a:latin typeface="微软雅黑"/>
                <a:cs typeface="微软雅黑"/>
              </a:rPr>
              <a:t>分</a:t>
            </a:r>
            <a:r>
              <a:rPr sz="4200" b="1" spc="-2865" baseline="-19841" smtClean="0">
                <a:latin typeface="微软雅黑"/>
                <a:cs typeface="微软雅黑"/>
              </a:rPr>
              <a:t>强</a:t>
            </a:r>
            <a:r>
              <a:rPr sz="1100" smtClean="0">
                <a:solidFill>
                  <a:srgbClr val="FF0000"/>
                </a:solidFill>
                <a:latin typeface="微软雅黑"/>
                <a:cs typeface="微软雅黑"/>
              </a:rPr>
              <a:t>领</a:t>
            </a:r>
            <a:r>
              <a:rPr sz="1100" spc="-300" smtClean="0">
                <a:solidFill>
                  <a:srgbClr val="FF0000"/>
                </a:solidFill>
                <a:latin typeface="微软雅黑"/>
                <a:cs typeface="微软雅黑"/>
              </a:rPr>
              <a:t>域</a:t>
            </a:r>
            <a:r>
              <a:rPr sz="4200" b="1" spc="-3757" baseline="-19841" smtClean="0">
                <a:latin typeface="微软雅黑"/>
                <a:cs typeface="微软雅黑"/>
              </a:rPr>
              <a:t>劲</a:t>
            </a:r>
            <a:r>
              <a:rPr sz="1100" smtClean="0">
                <a:solidFill>
                  <a:srgbClr val="FF0000"/>
                </a:solidFill>
                <a:latin typeface="微软雅黑"/>
                <a:cs typeface="微软雅黑"/>
              </a:rPr>
              <a:t>报告</a:t>
            </a:r>
            <a:r>
              <a:rPr sz="1100" spc="-805" smtClean="0">
                <a:solidFill>
                  <a:srgbClr val="FF0000"/>
                </a:solidFill>
                <a:latin typeface="微软雅黑"/>
                <a:cs typeface="微软雅黑"/>
              </a:rPr>
              <a:t>请</a:t>
            </a:r>
            <a:r>
              <a:rPr sz="4200" b="1" spc="-3007" baseline="-19841" smtClean="0">
                <a:latin typeface="微软雅黑"/>
                <a:cs typeface="微软雅黑"/>
              </a:rPr>
              <a:t>增</a:t>
            </a:r>
            <a:r>
              <a:rPr sz="1100" smtClean="0">
                <a:solidFill>
                  <a:srgbClr val="FF0000"/>
                </a:solidFill>
                <a:latin typeface="微软雅黑"/>
                <a:cs typeface="微软雅黑"/>
              </a:rPr>
              <a:t>关</a:t>
            </a:r>
            <a:r>
              <a:rPr sz="1100" spc="-204" smtClean="0">
                <a:solidFill>
                  <a:srgbClr val="FF0000"/>
                </a:solidFill>
                <a:latin typeface="微软雅黑"/>
                <a:cs typeface="微软雅黑"/>
              </a:rPr>
              <a:t>注</a:t>
            </a:r>
            <a:r>
              <a:rPr sz="4200" b="1" spc="-3900" baseline="-19841" smtClean="0">
                <a:latin typeface="微软雅黑"/>
                <a:cs typeface="微软雅黑"/>
              </a:rPr>
              <a:t>长</a:t>
            </a:r>
            <a:r>
              <a:rPr sz="1100" smtClean="0">
                <a:solidFill>
                  <a:srgbClr val="FF0000"/>
                </a:solidFill>
                <a:latin typeface="微软雅黑"/>
                <a:cs typeface="微软雅黑"/>
              </a:rPr>
              <a:t>搜</a:t>
            </a:r>
            <a:endParaRPr sz="1100">
              <a:latin typeface="微软雅黑"/>
              <a:cs typeface="微软雅黑"/>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2416408" y="6693205"/>
            <a:ext cx="124460" cy="23939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400" b="1">
                <a:solidFill>
                  <a:srgbClr val="888888"/>
                </a:solidFill>
                <a:latin typeface="等线"/>
                <a:cs typeface="等线"/>
              </a:rPr>
              <a:t>8</a:t>
            </a:r>
            <a:endParaRPr sz="1400">
              <a:latin typeface="等线"/>
              <a:cs typeface="等线"/>
            </a:endParaRPr>
          </a:p>
        </p:txBody>
      </p:sp>
      <p:sp>
        <p:nvSpPr>
          <p:cNvPr id="3" name="object 3"/>
          <p:cNvSpPr/>
          <p:nvPr/>
        </p:nvSpPr>
        <p:spPr>
          <a:xfrm>
            <a:off x="536448" y="1120140"/>
            <a:ext cx="6434328" cy="1944624"/>
          </a:xfrm>
          <a:prstGeom prst="rect">
            <a:avLst/>
          </a:prstGeom>
          <a:blipFill>
            <a:blip r:embed="rId2">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object 4"/>
          <p:cNvSpPr/>
          <p:nvPr/>
        </p:nvSpPr>
        <p:spPr>
          <a:xfrm>
            <a:off x="562355" y="1146048"/>
            <a:ext cx="6332220" cy="1842770"/>
          </a:xfrm>
          <a:custGeom>
            <a:rect l="l" t="t" r="r" b="b"/>
            <a:pathLst>
              <a:path w="6332220" h="1842770">
                <a:moveTo>
                  <a:pt x="0" y="1842515"/>
                </a:moveTo>
                <a:lnTo>
                  <a:pt x="6332220" y="1842515"/>
                </a:lnTo>
                <a:lnTo>
                  <a:pt x="6332220" y="0"/>
                </a:lnTo>
                <a:lnTo>
                  <a:pt x="0" y="0"/>
                </a:lnTo>
                <a:lnTo>
                  <a:pt x="0" y="1842515"/>
                </a:lnTo>
                <a:close/>
              </a:path>
            </a:pathLst>
          </a:custGeom>
          <a:solidFill>
            <a:srgbClr val="DEEBF7"/>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object 5"/>
          <p:cNvSpPr/>
          <p:nvPr/>
        </p:nvSpPr>
        <p:spPr>
          <a:xfrm>
            <a:off x="655319" y="1591056"/>
            <a:ext cx="2375154" cy="567689"/>
          </a:xfrm>
          <a:prstGeom prst="rect">
            <a:avLst/>
          </a:prstGeom>
          <a:blipFill>
            <a:blip r:embed="rId3">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object 6"/>
          <p:cNvSpPr/>
          <p:nvPr/>
        </p:nvSpPr>
        <p:spPr>
          <a:xfrm>
            <a:off x="655319" y="2048243"/>
            <a:ext cx="3137154" cy="567702"/>
          </a:xfrm>
          <a:prstGeom prst="rect">
            <a:avLst/>
          </a:prstGeom>
          <a:blipFill>
            <a:blip r:embed="rId4">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object 7"/>
          <p:cNvSpPr txBox="1"/>
          <p:nvPr/>
        </p:nvSpPr>
        <p:spPr>
          <a:xfrm>
            <a:off x="801725" y="1499463"/>
            <a:ext cx="2828925" cy="939800"/>
          </a:xfrm>
          <a:prstGeom prst="rect">
            <a:avLst/>
          </a:prstGeom>
        </p:spPr>
        <p:txBody>
          <a:bodyPr vert="horz" wrap="square" lIns="0" tIns="1651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300"/>
              </a:spcBef>
            </a:pPr>
            <a:r>
              <a:rPr sz="2000" b="1">
                <a:latin typeface="微软雅黑"/>
                <a:cs typeface="微软雅黑"/>
              </a:rPr>
              <a:t>我国光伏晶硅电池</a:t>
            </a:r>
            <a:endParaRPr sz="2000">
              <a:latin typeface="微软雅黑"/>
              <a:cs typeface="微软雅黑"/>
            </a:endParaRPr>
          </a:p>
          <a:p>
            <a:pPr marL="12700">
              <a:lnSpc>
                <a:spcPct val="100000"/>
              </a:lnSpc>
              <a:spcBef>
                <a:spcPts val="1200"/>
              </a:spcBef>
            </a:pPr>
            <a:r>
              <a:rPr sz="2000" b="1">
                <a:latin typeface="微软雅黑"/>
                <a:cs typeface="微软雅黑"/>
              </a:rPr>
              <a:t>实验室效率刷新纪录情况</a:t>
            </a:r>
            <a:endParaRPr sz="2000">
              <a:latin typeface="微软雅黑"/>
              <a:cs typeface="微软雅黑"/>
            </a:endParaRPr>
          </a:p>
        </p:txBody>
      </p:sp>
      <p:sp>
        <p:nvSpPr>
          <p:cNvPr id="8" name="object 8"/>
          <p:cNvSpPr txBox="1"/>
          <p:nvPr/>
        </p:nvSpPr>
        <p:spPr>
          <a:xfrm>
            <a:off x="8345805" y="6739534"/>
            <a:ext cx="3564890" cy="29972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800" b="1" spc="0">
                <a:solidFill>
                  <a:srgbClr val="00AFEF"/>
                </a:solidFill>
                <a:latin typeface="微软雅黑"/>
                <a:cs typeface="微软雅黑"/>
              </a:rPr>
              <a:t>2021</a:t>
            </a:r>
            <a:r>
              <a:rPr sz="1800" b="1">
                <a:solidFill>
                  <a:srgbClr val="00AFEF"/>
                </a:solidFill>
                <a:latin typeface="微软雅黑"/>
                <a:cs typeface="微软雅黑"/>
              </a:rPr>
              <a:t>年我国光伏行业研发投入强度</a:t>
            </a:r>
            <a:endParaRPr sz="1800">
              <a:latin typeface="微软雅黑"/>
              <a:cs typeface="微软雅黑"/>
            </a:endParaRPr>
          </a:p>
        </p:txBody>
      </p:sp>
      <p:sp>
        <p:nvSpPr>
          <p:cNvPr id="9" name="object 9"/>
          <p:cNvSpPr/>
          <p:nvPr/>
        </p:nvSpPr>
        <p:spPr>
          <a:xfrm>
            <a:off x="8133588" y="4070604"/>
            <a:ext cx="1859279" cy="1581912"/>
          </a:xfrm>
          <a:prstGeom prst="rect">
            <a:avLst/>
          </a:prstGeom>
          <a:blipFill>
            <a:blip r:embed="rId5">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object 10"/>
          <p:cNvSpPr/>
          <p:nvPr/>
        </p:nvSpPr>
        <p:spPr>
          <a:xfrm>
            <a:off x="8383523" y="4306824"/>
            <a:ext cx="1320165" cy="1069975"/>
          </a:xfrm>
          <a:custGeom>
            <a:rect l="l" t="t" r="r" b="b"/>
            <a:pathLst>
              <a:path w="1320165" h="1069975">
                <a:moveTo>
                  <a:pt x="659892" y="0"/>
                </a:moveTo>
                <a:lnTo>
                  <a:pt x="0" y="534923"/>
                </a:lnTo>
                <a:lnTo>
                  <a:pt x="659892" y="1069847"/>
                </a:lnTo>
                <a:lnTo>
                  <a:pt x="1319784" y="534923"/>
                </a:lnTo>
                <a:lnTo>
                  <a:pt x="659892" y="0"/>
                </a:lnTo>
                <a:close/>
              </a:path>
            </a:pathLst>
          </a:custGeom>
          <a:solidFill>
            <a:srgbClr val="DEEBF7"/>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object 11"/>
          <p:cNvSpPr/>
          <p:nvPr/>
        </p:nvSpPr>
        <p:spPr>
          <a:xfrm>
            <a:off x="8383523" y="4306824"/>
            <a:ext cx="1320165" cy="1069975"/>
          </a:xfrm>
          <a:custGeom>
            <a:rect l="l" t="t" r="r" b="b"/>
            <a:pathLst>
              <a:path w="1320165" h="1069975">
                <a:moveTo>
                  <a:pt x="0" y="534923"/>
                </a:moveTo>
                <a:lnTo>
                  <a:pt x="659892" y="0"/>
                </a:lnTo>
                <a:lnTo>
                  <a:pt x="1319784" y="534923"/>
                </a:lnTo>
                <a:lnTo>
                  <a:pt x="659892" y="1069847"/>
                </a:lnTo>
                <a:lnTo>
                  <a:pt x="0" y="534923"/>
                </a:lnTo>
                <a:close/>
              </a:path>
            </a:pathLst>
          </a:custGeom>
          <a:ln w="88900">
            <a:solidFill>
              <a:srgbClr val="FFFFFF"/>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object 12"/>
          <p:cNvSpPr/>
          <p:nvPr/>
        </p:nvSpPr>
        <p:spPr>
          <a:xfrm>
            <a:off x="8551164" y="4546092"/>
            <a:ext cx="771905" cy="454913"/>
          </a:xfrm>
          <a:prstGeom prst="rect">
            <a:avLst/>
          </a:prstGeom>
          <a:blipFill>
            <a:blip r:embed="rId6">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object 13"/>
          <p:cNvSpPr/>
          <p:nvPr/>
        </p:nvSpPr>
        <p:spPr>
          <a:xfrm>
            <a:off x="9051035" y="4546092"/>
            <a:ext cx="474713" cy="454913"/>
          </a:xfrm>
          <a:prstGeom prst="rect">
            <a:avLst/>
          </a:prstGeom>
          <a:blipFill>
            <a:blip r:embed="rId7">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object 14"/>
          <p:cNvSpPr/>
          <p:nvPr/>
        </p:nvSpPr>
        <p:spPr>
          <a:xfrm>
            <a:off x="8590788" y="4789932"/>
            <a:ext cx="893826" cy="454913"/>
          </a:xfrm>
          <a:prstGeom prst="rect">
            <a:avLst/>
          </a:prstGeom>
          <a:blipFill>
            <a:blip r:embed="rId8">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object 15"/>
          <p:cNvSpPr txBox="1"/>
          <p:nvPr/>
        </p:nvSpPr>
        <p:spPr>
          <a:xfrm>
            <a:off x="8667115" y="4594098"/>
            <a:ext cx="728345" cy="51308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spc="-10">
                <a:latin typeface="微软雅黑"/>
                <a:cs typeface="微软雅黑"/>
              </a:rPr>
              <a:t>2012</a:t>
            </a:r>
            <a:r>
              <a:rPr sz="1600" b="1" spc="-5">
                <a:latin typeface="微软雅黑"/>
                <a:cs typeface="微软雅黑"/>
              </a:rPr>
              <a:t>年</a:t>
            </a:r>
            <a:endParaRPr sz="1600">
              <a:latin typeface="微软雅黑"/>
              <a:cs typeface="微软雅黑"/>
            </a:endParaRPr>
          </a:p>
          <a:p>
            <a:pPr marL="52069">
              <a:lnSpc>
                <a:spcPct val="100000"/>
              </a:lnSpc>
            </a:pPr>
            <a:r>
              <a:rPr sz="1600" b="1" spc="-10">
                <a:latin typeface="微软雅黑"/>
                <a:cs typeface="微软雅黑"/>
              </a:rPr>
              <a:t>0.85%</a:t>
            </a:r>
            <a:endParaRPr sz="1600">
              <a:latin typeface="微软雅黑"/>
              <a:cs typeface="微软雅黑"/>
            </a:endParaRPr>
          </a:p>
        </p:txBody>
      </p:sp>
      <p:sp>
        <p:nvSpPr>
          <p:cNvPr id="16" name="object 16"/>
          <p:cNvSpPr/>
          <p:nvPr/>
        </p:nvSpPr>
        <p:spPr>
          <a:xfrm>
            <a:off x="10689335" y="4070604"/>
            <a:ext cx="1859279" cy="1581912"/>
          </a:xfrm>
          <a:prstGeom prst="rect">
            <a:avLst/>
          </a:prstGeom>
          <a:blipFill>
            <a:blip r:embed="rId5">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object 17"/>
          <p:cNvSpPr/>
          <p:nvPr/>
        </p:nvSpPr>
        <p:spPr>
          <a:xfrm>
            <a:off x="10939271" y="4306824"/>
            <a:ext cx="1320165" cy="1069975"/>
          </a:xfrm>
          <a:custGeom>
            <a:rect l="l" t="t" r="r" b="b"/>
            <a:pathLst>
              <a:path w="1320165" h="1069975">
                <a:moveTo>
                  <a:pt x="659892" y="0"/>
                </a:moveTo>
                <a:lnTo>
                  <a:pt x="0" y="534923"/>
                </a:lnTo>
                <a:lnTo>
                  <a:pt x="659892" y="1069847"/>
                </a:lnTo>
                <a:lnTo>
                  <a:pt x="1319784" y="534923"/>
                </a:lnTo>
                <a:lnTo>
                  <a:pt x="659892" y="0"/>
                </a:lnTo>
                <a:close/>
              </a:path>
            </a:pathLst>
          </a:custGeom>
          <a:solidFill>
            <a:srgbClr val="DEEBF7"/>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object 18"/>
          <p:cNvSpPr/>
          <p:nvPr/>
        </p:nvSpPr>
        <p:spPr>
          <a:xfrm>
            <a:off x="10939271" y="4306824"/>
            <a:ext cx="1320165" cy="1069975"/>
          </a:xfrm>
          <a:custGeom>
            <a:rect l="l" t="t" r="r" b="b"/>
            <a:pathLst>
              <a:path w="1320165" h="1069975">
                <a:moveTo>
                  <a:pt x="0" y="534923"/>
                </a:moveTo>
                <a:lnTo>
                  <a:pt x="659892" y="0"/>
                </a:lnTo>
                <a:lnTo>
                  <a:pt x="1319784" y="534923"/>
                </a:lnTo>
                <a:lnTo>
                  <a:pt x="659892" y="1069847"/>
                </a:lnTo>
                <a:lnTo>
                  <a:pt x="0" y="534923"/>
                </a:lnTo>
                <a:close/>
              </a:path>
            </a:pathLst>
          </a:custGeom>
          <a:ln w="88900">
            <a:solidFill>
              <a:srgbClr val="FFFFFF"/>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object 19"/>
          <p:cNvSpPr/>
          <p:nvPr/>
        </p:nvSpPr>
        <p:spPr>
          <a:xfrm>
            <a:off x="11148059" y="4527804"/>
            <a:ext cx="771905" cy="454913"/>
          </a:xfrm>
          <a:prstGeom prst="rect">
            <a:avLst/>
          </a:prstGeom>
          <a:blipFill>
            <a:blip r:embed="rId9">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object 20"/>
          <p:cNvSpPr/>
          <p:nvPr/>
        </p:nvSpPr>
        <p:spPr>
          <a:xfrm>
            <a:off x="11647931" y="4527804"/>
            <a:ext cx="474713" cy="454913"/>
          </a:xfrm>
          <a:prstGeom prst="rect">
            <a:avLst/>
          </a:prstGeom>
          <a:blipFill>
            <a:blip r:embed="rId10">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object 21"/>
          <p:cNvSpPr/>
          <p:nvPr/>
        </p:nvSpPr>
        <p:spPr>
          <a:xfrm>
            <a:off x="11187683" y="4771644"/>
            <a:ext cx="893826" cy="454913"/>
          </a:xfrm>
          <a:prstGeom prst="rect">
            <a:avLst/>
          </a:prstGeom>
          <a:blipFill>
            <a:blip r:embed="rId11">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object 22"/>
          <p:cNvSpPr txBox="1"/>
          <p:nvPr/>
        </p:nvSpPr>
        <p:spPr>
          <a:xfrm>
            <a:off x="11264265" y="4575175"/>
            <a:ext cx="728345" cy="51308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spc="-10">
                <a:latin typeface="微软雅黑"/>
                <a:cs typeface="微软雅黑"/>
              </a:rPr>
              <a:t>202</a:t>
            </a:r>
            <a:r>
              <a:rPr sz="1600" b="1" spc="-5">
                <a:latin typeface="微软雅黑"/>
                <a:cs typeface="微软雅黑"/>
              </a:rPr>
              <a:t>1年</a:t>
            </a:r>
            <a:endParaRPr sz="1600">
              <a:latin typeface="微软雅黑"/>
              <a:cs typeface="微软雅黑"/>
            </a:endParaRPr>
          </a:p>
          <a:p>
            <a:pPr marL="52069">
              <a:lnSpc>
                <a:spcPct val="100000"/>
              </a:lnSpc>
            </a:pPr>
            <a:r>
              <a:rPr sz="1600" b="1" spc="-10">
                <a:latin typeface="微软雅黑"/>
                <a:cs typeface="微软雅黑"/>
              </a:rPr>
              <a:t>1.54%</a:t>
            </a:r>
            <a:endParaRPr sz="1600">
              <a:latin typeface="微软雅黑"/>
              <a:cs typeface="微软雅黑"/>
            </a:endParaRPr>
          </a:p>
        </p:txBody>
      </p:sp>
      <p:sp>
        <p:nvSpPr>
          <p:cNvPr id="23" name="object 23"/>
          <p:cNvSpPr/>
          <p:nvPr/>
        </p:nvSpPr>
        <p:spPr>
          <a:xfrm>
            <a:off x="9563100" y="4248912"/>
            <a:ext cx="1453896" cy="1179576"/>
          </a:xfrm>
          <a:prstGeom prst="rect">
            <a:avLst/>
          </a:prstGeom>
          <a:blipFill>
            <a:blip r:embed="rId12">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object 24"/>
          <p:cNvSpPr/>
          <p:nvPr/>
        </p:nvSpPr>
        <p:spPr>
          <a:xfrm>
            <a:off x="9249156" y="4902670"/>
            <a:ext cx="2392679" cy="1938527"/>
          </a:xfrm>
          <a:prstGeom prst="rect">
            <a:avLst/>
          </a:prstGeom>
          <a:blipFill>
            <a:blip r:embed="rId13">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object 25"/>
          <p:cNvSpPr/>
          <p:nvPr/>
        </p:nvSpPr>
        <p:spPr>
          <a:xfrm>
            <a:off x="9500616" y="5137404"/>
            <a:ext cx="1850389" cy="1428115"/>
          </a:xfrm>
          <a:custGeom>
            <a:rect l="l" t="t" r="r" b="b"/>
            <a:pathLst>
              <a:path w="1850389" h="1428115">
                <a:moveTo>
                  <a:pt x="925068" y="0"/>
                </a:moveTo>
                <a:lnTo>
                  <a:pt x="0" y="713994"/>
                </a:lnTo>
                <a:lnTo>
                  <a:pt x="925068" y="1427988"/>
                </a:lnTo>
                <a:lnTo>
                  <a:pt x="1850136" y="713994"/>
                </a:lnTo>
                <a:lnTo>
                  <a:pt x="925068" y="0"/>
                </a:lnTo>
                <a:close/>
              </a:path>
            </a:pathLst>
          </a:custGeom>
          <a:solidFill>
            <a:srgbClr val="FFE699"/>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object 26"/>
          <p:cNvSpPr/>
          <p:nvPr/>
        </p:nvSpPr>
        <p:spPr>
          <a:xfrm>
            <a:off x="9500616" y="5137404"/>
            <a:ext cx="1850389" cy="1428115"/>
          </a:xfrm>
          <a:custGeom>
            <a:rect l="l" t="t" r="r" b="b"/>
            <a:pathLst>
              <a:path w="1850389" h="1428115">
                <a:moveTo>
                  <a:pt x="0" y="713994"/>
                </a:moveTo>
                <a:lnTo>
                  <a:pt x="925068" y="0"/>
                </a:lnTo>
                <a:lnTo>
                  <a:pt x="1850136" y="713994"/>
                </a:lnTo>
                <a:lnTo>
                  <a:pt x="925068" y="1427988"/>
                </a:lnTo>
                <a:lnTo>
                  <a:pt x="0" y="713994"/>
                </a:lnTo>
                <a:close/>
              </a:path>
            </a:pathLst>
          </a:custGeom>
          <a:ln w="88900">
            <a:solidFill>
              <a:srgbClr val="FFFFFF"/>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object 27"/>
          <p:cNvSpPr/>
          <p:nvPr/>
        </p:nvSpPr>
        <p:spPr>
          <a:xfrm>
            <a:off x="9980676" y="5666232"/>
            <a:ext cx="771905" cy="454914"/>
          </a:xfrm>
          <a:prstGeom prst="rect">
            <a:avLst/>
          </a:prstGeom>
          <a:blipFill>
            <a:blip r:embed="rId14">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object 28"/>
          <p:cNvSpPr/>
          <p:nvPr/>
        </p:nvSpPr>
        <p:spPr>
          <a:xfrm>
            <a:off x="10480547" y="5666232"/>
            <a:ext cx="474713" cy="454914"/>
          </a:xfrm>
          <a:prstGeom prst="rect">
            <a:avLst/>
          </a:prstGeom>
          <a:blipFill>
            <a:blip r:embed="rId15">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object 29"/>
          <p:cNvSpPr/>
          <p:nvPr/>
        </p:nvSpPr>
        <p:spPr>
          <a:xfrm>
            <a:off x="10073640" y="5910072"/>
            <a:ext cx="474713" cy="454913"/>
          </a:xfrm>
          <a:prstGeom prst="rect">
            <a:avLst/>
          </a:prstGeom>
          <a:blipFill>
            <a:blip r:embed="rId16">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object 30"/>
          <p:cNvSpPr/>
          <p:nvPr/>
        </p:nvSpPr>
        <p:spPr>
          <a:xfrm>
            <a:off x="10276331" y="5910072"/>
            <a:ext cx="585977" cy="454913"/>
          </a:xfrm>
          <a:prstGeom prst="rect">
            <a:avLst/>
          </a:prstGeom>
          <a:blipFill>
            <a:blip r:embed="rId17">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object 31"/>
          <p:cNvSpPr txBox="1"/>
          <p:nvPr/>
        </p:nvSpPr>
        <p:spPr>
          <a:xfrm>
            <a:off x="10096245" y="5714238"/>
            <a:ext cx="728345" cy="51308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95"/>
              </a:spcBef>
            </a:pPr>
            <a:r>
              <a:rPr sz="1600" b="1" spc="-10">
                <a:latin typeface="微软雅黑"/>
                <a:cs typeface="微软雅黑"/>
              </a:rPr>
              <a:t>2021</a:t>
            </a:r>
            <a:r>
              <a:rPr sz="1600" b="1" spc="-5">
                <a:latin typeface="微软雅黑"/>
                <a:cs typeface="微软雅黑"/>
              </a:rPr>
              <a:t>年</a:t>
            </a:r>
            <a:endParaRPr sz="1600">
              <a:latin typeface="微软雅黑"/>
              <a:cs typeface="微软雅黑"/>
            </a:endParaRPr>
          </a:p>
          <a:p>
            <a:pPr algn="ctr">
              <a:lnSpc>
                <a:spcPct val="100000"/>
              </a:lnSpc>
            </a:pPr>
            <a:r>
              <a:rPr sz="1600" b="1" spc="-10">
                <a:solidFill>
                  <a:srgbClr val="FF0000"/>
                </a:solidFill>
                <a:latin typeface="微软雅黑"/>
                <a:cs typeface="微软雅黑"/>
              </a:rPr>
              <a:t>＞4%</a:t>
            </a:r>
            <a:endParaRPr sz="1600">
              <a:latin typeface="微软雅黑"/>
              <a:cs typeface="微软雅黑"/>
            </a:endParaRPr>
          </a:p>
        </p:txBody>
      </p:sp>
      <p:sp>
        <p:nvSpPr>
          <p:cNvPr id="32" name="object 32"/>
          <p:cNvSpPr/>
          <p:nvPr/>
        </p:nvSpPr>
        <p:spPr>
          <a:xfrm>
            <a:off x="1178052" y="6015228"/>
            <a:ext cx="5500370" cy="0"/>
          </a:xfrm>
          <a:custGeom>
            <a:rect l="l" t="t" r="r" b="b"/>
            <a:pathLst>
              <a:path w="5500370">
                <a:moveTo>
                  <a:pt x="0" y="0"/>
                </a:moveTo>
                <a:lnTo>
                  <a:pt x="5500116"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object 33"/>
          <p:cNvSpPr/>
          <p:nvPr/>
        </p:nvSpPr>
        <p:spPr>
          <a:xfrm>
            <a:off x="1178052" y="5548884"/>
            <a:ext cx="5500370" cy="0"/>
          </a:xfrm>
          <a:custGeom>
            <a:rect l="l" t="t" r="r" b="b"/>
            <a:pathLst>
              <a:path w="5500370">
                <a:moveTo>
                  <a:pt x="0" y="0"/>
                </a:moveTo>
                <a:lnTo>
                  <a:pt x="5500116"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object 34"/>
          <p:cNvSpPr/>
          <p:nvPr/>
        </p:nvSpPr>
        <p:spPr>
          <a:xfrm>
            <a:off x="1178052" y="5084064"/>
            <a:ext cx="5500370" cy="0"/>
          </a:xfrm>
          <a:custGeom>
            <a:rect l="l" t="t" r="r" b="b"/>
            <a:pathLst>
              <a:path w="5500370">
                <a:moveTo>
                  <a:pt x="0" y="0"/>
                </a:moveTo>
                <a:lnTo>
                  <a:pt x="5500116"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object 35"/>
          <p:cNvSpPr/>
          <p:nvPr/>
        </p:nvSpPr>
        <p:spPr>
          <a:xfrm>
            <a:off x="1178052" y="4151376"/>
            <a:ext cx="5500370" cy="0"/>
          </a:xfrm>
          <a:custGeom>
            <a:rect l="l" t="t" r="r" b="b"/>
            <a:pathLst>
              <a:path w="5500370">
                <a:moveTo>
                  <a:pt x="0" y="0"/>
                </a:moveTo>
                <a:lnTo>
                  <a:pt x="5500116"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object 36"/>
          <p:cNvSpPr/>
          <p:nvPr/>
        </p:nvSpPr>
        <p:spPr>
          <a:xfrm>
            <a:off x="1178052" y="6481572"/>
            <a:ext cx="5500370" cy="0"/>
          </a:xfrm>
          <a:custGeom>
            <a:rect l="l" t="t" r="r" b="b"/>
            <a:pathLst>
              <a:path w="5500370">
                <a:moveTo>
                  <a:pt x="0" y="0"/>
                </a:moveTo>
                <a:lnTo>
                  <a:pt x="5500116"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object 37"/>
          <p:cNvSpPr/>
          <p:nvPr/>
        </p:nvSpPr>
        <p:spPr>
          <a:xfrm>
            <a:off x="1119632" y="5025644"/>
            <a:ext cx="113284" cy="113284"/>
          </a:xfrm>
          <a:prstGeom prst="rect">
            <a:avLst/>
          </a:prstGeom>
          <a:blipFill>
            <a:blip r:embed="rId18">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object 38"/>
          <p:cNvSpPr/>
          <p:nvPr/>
        </p:nvSpPr>
        <p:spPr>
          <a:xfrm>
            <a:off x="2120900" y="5118608"/>
            <a:ext cx="113283" cy="113284"/>
          </a:xfrm>
          <a:prstGeom prst="rect">
            <a:avLst/>
          </a:prstGeom>
          <a:blipFill>
            <a:blip r:embed="rId19">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object 39"/>
          <p:cNvSpPr/>
          <p:nvPr/>
        </p:nvSpPr>
        <p:spPr>
          <a:xfrm>
            <a:off x="2620772" y="4914392"/>
            <a:ext cx="113283" cy="113284"/>
          </a:xfrm>
          <a:prstGeom prst="rect">
            <a:avLst/>
          </a:prstGeom>
          <a:blipFill>
            <a:blip r:embed="rId19">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object 40"/>
          <p:cNvSpPr/>
          <p:nvPr/>
        </p:nvSpPr>
        <p:spPr>
          <a:xfrm>
            <a:off x="3120644" y="4839716"/>
            <a:ext cx="113283" cy="113284"/>
          </a:xfrm>
          <a:prstGeom prst="rect">
            <a:avLst/>
          </a:prstGeom>
          <a:blipFill>
            <a:blip r:embed="rId19">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object 41"/>
          <p:cNvSpPr/>
          <p:nvPr/>
        </p:nvSpPr>
        <p:spPr>
          <a:xfrm>
            <a:off x="3620515" y="4094480"/>
            <a:ext cx="113284" cy="113284"/>
          </a:xfrm>
          <a:prstGeom prst="rect">
            <a:avLst/>
          </a:prstGeom>
          <a:blipFill>
            <a:blip r:embed="rId19">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object 42"/>
          <p:cNvSpPr/>
          <p:nvPr/>
        </p:nvSpPr>
        <p:spPr>
          <a:xfrm>
            <a:off x="4620259" y="4615688"/>
            <a:ext cx="113284" cy="113284"/>
          </a:xfrm>
          <a:prstGeom prst="rect">
            <a:avLst/>
          </a:prstGeom>
          <a:blipFill>
            <a:blip r:embed="rId19">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object 43"/>
          <p:cNvSpPr/>
          <p:nvPr/>
        </p:nvSpPr>
        <p:spPr>
          <a:xfrm>
            <a:off x="5620003" y="4466336"/>
            <a:ext cx="113284" cy="113284"/>
          </a:xfrm>
          <a:prstGeom prst="rect">
            <a:avLst/>
          </a:prstGeom>
          <a:blipFill>
            <a:blip r:embed="rId19">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object 44"/>
          <p:cNvSpPr/>
          <p:nvPr/>
        </p:nvSpPr>
        <p:spPr>
          <a:xfrm>
            <a:off x="1647444" y="5079492"/>
            <a:ext cx="62865" cy="62865"/>
          </a:xfrm>
          <a:custGeom>
            <a:rect l="l" t="t" r="r" b="b"/>
            <a:pathLst>
              <a:path w="62864" h="62864">
                <a:moveTo>
                  <a:pt x="31241" y="0"/>
                </a:moveTo>
                <a:lnTo>
                  <a:pt x="19073" y="2452"/>
                </a:lnTo>
                <a:lnTo>
                  <a:pt x="9143" y="9144"/>
                </a:lnTo>
                <a:lnTo>
                  <a:pt x="2452" y="19073"/>
                </a:lnTo>
                <a:lnTo>
                  <a:pt x="0" y="31242"/>
                </a:lnTo>
                <a:lnTo>
                  <a:pt x="2452" y="43410"/>
                </a:lnTo>
                <a:lnTo>
                  <a:pt x="9143" y="53340"/>
                </a:lnTo>
                <a:lnTo>
                  <a:pt x="19073" y="60031"/>
                </a:lnTo>
                <a:lnTo>
                  <a:pt x="31241" y="62484"/>
                </a:lnTo>
                <a:lnTo>
                  <a:pt x="43410" y="60031"/>
                </a:lnTo>
                <a:lnTo>
                  <a:pt x="53339" y="53340"/>
                </a:lnTo>
                <a:lnTo>
                  <a:pt x="60031" y="43410"/>
                </a:lnTo>
                <a:lnTo>
                  <a:pt x="62483" y="31242"/>
                </a:lnTo>
                <a:lnTo>
                  <a:pt x="60031" y="19073"/>
                </a:lnTo>
                <a:lnTo>
                  <a:pt x="53339" y="9144"/>
                </a:lnTo>
                <a:lnTo>
                  <a:pt x="43410" y="2452"/>
                </a:lnTo>
                <a:lnTo>
                  <a:pt x="31241" y="0"/>
                </a:lnTo>
                <a:close/>
              </a:path>
            </a:pathLst>
          </a:custGeom>
          <a:solidFill>
            <a:srgbClr val="001F5F"/>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object 45"/>
          <p:cNvSpPr/>
          <p:nvPr/>
        </p:nvSpPr>
        <p:spPr>
          <a:xfrm>
            <a:off x="1647444" y="5079492"/>
            <a:ext cx="62865" cy="62865"/>
          </a:xfrm>
          <a:custGeom>
            <a:rect l="l" t="t" r="r" b="b"/>
            <a:pathLst>
              <a:path w="62864" h="62864">
                <a:moveTo>
                  <a:pt x="62483" y="31242"/>
                </a:moveTo>
                <a:lnTo>
                  <a:pt x="60031" y="43410"/>
                </a:lnTo>
                <a:lnTo>
                  <a:pt x="53339" y="53340"/>
                </a:lnTo>
                <a:lnTo>
                  <a:pt x="43410" y="60031"/>
                </a:lnTo>
                <a:lnTo>
                  <a:pt x="31241" y="62484"/>
                </a:lnTo>
                <a:lnTo>
                  <a:pt x="19073" y="60031"/>
                </a:lnTo>
                <a:lnTo>
                  <a:pt x="9143" y="53340"/>
                </a:lnTo>
                <a:lnTo>
                  <a:pt x="2452" y="43410"/>
                </a:lnTo>
                <a:lnTo>
                  <a:pt x="0" y="31242"/>
                </a:lnTo>
                <a:lnTo>
                  <a:pt x="2452" y="19073"/>
                </a:lnTo>
                <a:lnTo>
                  <a:pt x="9143" y="9144"/>
                </a:lnTo>
                <a:lnTo>
                  <a:pt x="19073" y="2452"/>
                </a:lnTo>
                <a:lnTo>
                  <a:pt x="31241" y="0"/>
                </a:lnTo>
                <a:lnTo>
                  <a:pt x="43410" y="2452"/>
                </a:lnTo>
                <a:lnTo>
                  <a:pt x="53339" y="9144"/>
                </a:lnTo>
                <a:lnTo>
                  <a:pt x="60031" y="19073"/>
                </a:lnTo>
                <a:lnTo>
                  <a:pt x="62483" y="31242"/>
                </a:lnTo>
                <a:close/>
              </a:path>
            </a:pathLst>
          </a:custGeom>
          <a:ln w="50800">
            <a:solidFill>
              <a:srgbClr val="C00000"/>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6" name="object 46"/>
          <p:cNvSpPr/>
          <p:nvPr/>
        </p:nvSpPr>
        <p:spPr>
          <a:xfrm>
            <a:off x="4121403" y="5959348"/>
            <a:ext cx="113284" cy="113283"/>
          </a:xfrm>
          <a:prstGeom prst="rect">
            <a:avLst/>
          </a:prstGeom>
          <a:blipFill>
            <a:blip r:embed="rId20">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7" name="object 47"/>
          <p:cNvSpPr/>
          <p:nvPr/>
        </p:nvSpPr>
        <p:spPr>
          <a:xfrm>
            <a:off x="5138673" y="4466590"/>
            <a:ext cx="76708" cy="76708"/>
          </a:xfrm>
          <a:prstGeom prst="rect">
            <a:avLst/>
          </a:prstGeom>
          <a:blipFill>
            <a:blip r:embed="rId21">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8" name="object 48"/>
          <p:cNvSpPr/>
          <p:nvPr/>
        </p:nvSpPr>
        <p:spPr>
          <a:xfrm>
            <a:off x="1607819" y="5111496"/>
            <a:ext cx="70485" cy="116205"/>
          </a:xfrm>
          <a:custGeom>
            <a:rect l="l" t="t" r="r" b="b"/>
            <a:pathLst>
              <a:path w="70485" h="116204">
                <a:moveTo>
                  <a:pt x="70103" y="0"/>
                </a:moveTo>
                <a:lnTo>
                  <a:pt x="0" y="115823"/>
                </a:lnTo>
              </a:path>
            </a:pathLst>
          </a:custGeom>
          <a:ln w="9525">
            <a:solidFill>
              <a:srgbClr val="A6A6A6"/>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9" name="object 49"/>
          <p:cNvSpPr/>
          <p:nvPr/>
        </p:nvSpPr>
        <p:spPr>
          <a:xfrm>
            <a:off x="2125979" y="4911852"/>
            <a:ext cx="52069" cy="265430"/>
          </a:xfrm>
          <a:custGeom>
            <a:rect l="l" t="t" r="r" b="b"/>
            <a:pathLst>
              <a:path w="52069" h="265429">
                <a:moveTo>
                  <a:pt x="51816" y="265175"/>
                </a:moveTo>
                <a:lnTo>
                  <a:pt x="0" y="0"/>
                </a:lnTo>
              </a:path>
            </a:pathLst>
          </a:custGeom>
          <a:ln w="9525">
            <a:solidFill>
              <a:srgbClr val="A6A6A6"/>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0" name="object 50"/>
          <p:cNvSpPr/>
          <p:nvPr/>
        </p:nvSpPr>
        <p:spPr>
          <a:xfrm>
            <a:off x="2625851" y="4971288"/>
            <a:ext cx="52069" cy="161925"/>
          </a:xfrm>
          <a:custGeom>
            <a:rect l="l" t="t" r="r" b="b"/>
            <a:pathLst>
              <a:path w="52069" h="161925">
                <a:moveTo>
                  <a:pt x="51816" y="0"/>
                </a:moveTo>
                <a:lnTo>
                  <a:pt x="0" y="161544"/>
                </a:lnTo>
              </a:path>
            </a:pathLst>
          </a:custGeom>
          <a:ln w="9525">
            <a:solidFill>
              <a:srgbClr val="A6A6A6"/>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1" name="object 51"/>
          <p:cNvSpPr/>
          <p:nvPr/>
        </p:nvSpPr>
        <p:spPr>
          <a:xfrm>
            <a:off x="3108960" y="4707636"/>
            <a:ext cx="68580" cy="189230"/>
          </a:xfrm>
          <a:custGeom>
            <a:rect l="l" t="t" r="r" b="b"/>
            <a:pathLst>
              <a:path w="68580" h="189229">
                <a:moveTo>
                  <a:pt x="68580" y="188976"/>
                </a:moveTo>
                <a:lnTo>
                  <a:pt x="0" y="0"/>
                </a:lnTo>
              </a:path>
            </a:pathLst>
          </a:custGeom>
          <a:ln w="9525">
            <a:solidFill>
              <a:srgbClr val="A6A6A6"/>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2" name="object 52"/>
          <p:cNvSpPr/>
          <p:nvPr/>
        </p:nvSpPr>
        <p:spPr>
          <a:xfrm>
            <a:off x="5126735" y="4506468"/>
            <a:ext cx="52069" cy="279400"/>
          </a:xfrm>
          <a:custGeom>
            <a:rect l="l" t="t" r="r" b="b"/>
            <a:pathLst>
              <a:path w="52069" h="279400">
                <a:moveTo>
                  <a:pt x="51815" y="0"/>
                </a:moveTo>
                <a:lnTo>
                  <a:pt x="0" y="278892"/>
                </a:lnTo>
              </a:path>
            </a:pathLst>
          </a:custGeom>
          <a:ln w="9525">
            <a:solidFill>
              <a:srgbClr val="A6A6A6"/>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3" name="object 53"/>
          <p:cNvSpPr txBox="1"/>
          <p:nvPr/>
        </p:nvSpPr>
        <p:spPr>
          <a:xfrm>
            <a:off x="1388744" y="5230190"/>
            <a:ext cx="440055" cy="194310"/>
          </a:xfrm>
          <a:prstGeom prst="rect">
            <a:avLst/>
          </a:prstGeom>
        </p:spPr>
        <p:txBody>
          <a:bodyPr vert="horz" wrap="square" lIns="0" tIns="1333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1100" b="1" spc="-5">
                <a:solidFill>
                  <a:srgbClr val="404040"/>
                </a:solidFill>
                <a:latin typeface="等线"/>
                <a:cs typeface="等线"/>
              </a:rPr>
              <a:t>25.47%</a:t>
            </a:r>
            <a:endParaRPr sz="1100">
              <a:latin typeface="等线"/>
              <a:cs typeface="等线"/>
            </a:endParaRPr>
          </a:p>
        </p:txBody>
      </p:sp>
      <p:sp>
        <p:nvSpPr>
          <p:cNvPr id="54" name="object 54"/>
          <p:cNvSpPr txBox="1"/>
          <p:nvPr/>
        </p:nvSpPr>
        <p:spPr>
          <a:xfrm>
            <a:off x="1906270" y="4687951"/>
            <a:ext cx="440690"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spc="-5">
                <a:solidFill>
                  <a:srgbClr val="404040"/>
                </a:solidFill>
                <a:latin typeface="等线"/>
                <a:cs typeface="等线"/>
              </a:rPr>
              <a:t>25.40%</a:t>
            </a:r>
            <a:endParaRPr sz="1100">
              <a:latin typeface="等线"/>
              <a:cs typeface="等线"/>
            </a:endParaRPr>
          </a:p>
        </p:txBody>
      </p:sp>
      <p:sp>
        <p:nvSpPr>
          <p:cNvPr id="55" name="object 55"/>
          <p:cNvSpPr txBox="1"/>
          <p:nvPr/>
        </p:nvSpPr>
        <p:spPr>
          <a:xfrm>
            <a:off x="2406523" y="5135372"/>
            <a:ext cx="440690"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spc="-5">
                <a:solidFill>
                  <a:srgbClr val="404040"/>
                </a:solidFill>
                <a:latin typeface="等线"/>
                <a:cs typeface="等线"/>
              </a:rPr>
              <a:t>25.62%</a:t>
            </a:r>
            <a:endParaRPr sz="1100">
              <a:latin typeface="等线"/>
              <a:cs typeface="等线"/>
            </a:endParaRPr>
          </a:p>
        </p:txBody>
      </p:sp>
      <p:sp>
        <p:nvSpPr>
          <p:cNvPr id="56" name="object 56"/>
          <p:cNvSpPr txBox="1"/>
          <p:nvPr/>
        </p:nvSpPr>
        <p:spPr>
          <a:xfrm>
            <a:off x="1165352" y="4482465"/>
            <a:ext cx="5525770"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tabLst>
                <a:tab pos="1736089"/>
                <a:tab pos="5512435"/>
              </a:tabLst>
            </a:pPr>
            <a:r>
              <a:rPr sz="1100" b="1" u="sng">
                <a:solidFill>
                  <a:srgbClr val="404040"/>
                </a:solidFill>
                <a:uFill>
                  <a:solidFill>
                    <a:srgbClr val="D9D9D9"/>
                  </a:solidFill>
                </a:uFill>
                <a:latin typeface="等线"/>
                <a:cs typeface="等线"/>
              </a:rPr>
              <a:t> 	</a:t>
            </a:r>
            <a:r>
              <a:rPr sz="1100" b="1" u="sng" spc="-5">
                <a:solidFill>
                  <a:srgbClr val="404040"/>
                </a:solidFill>
                <a:uFill>
                  <a:solidFill>
                    <a:srgbClr val="D9D9D9"/>
                  </a:solidFill>
                </a:uFill>
                <a:latin typeface="等线"/>
                <a:cs typeface="等线"/>
              </a:rPr>
              <a:t>25.70%	</a:t>
            </a:r>
            <a:endParaRPr sz="1100">
              <a:latin typeface="等线"/>
              <a:cs typeface="等线"/>
            </a:endParaRPr>
          </a:p>
        </p:txBody>
      </p:sp>
      <p:sp>
        <p:nvSpPr>
          <p:cNvPr id="57" name="object 57"/>
          <p:cNvSpPr txBox="1"/>
          <p:nvPr/>
        </p:nvSpPr>
        <p:spPr>
          <a:xfrm>
            <a:off x="3458717" y="3856990"/>
            <a:ext cx="440690" cy="193675"/>
          </a:xfrm>
          <a:prstGeom prst="rect">
            <a:avLst/>
          </a:prstGeom>
        </p:spPr>
        <p:txBody>
          <a:bodyPr vert="horz" wrap="square" lIns="0" tIns="1333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1100" b="1" spc="-5">
                <a:solidFill>
                  <a:srgbClr val="404040"/>
                </a:solidFill>
                <a:latin typeface="等线"/>
                <a:cs typeface="等线"/>
              </a:rPr>
              <a:t>26.50%</a:t>
            </a:r>
            <a:endParaRPr sz="1100">
              <a:latin typeface="等线"/>
              <a:cs typeface="等线"/>
            </a:endParaRPr>
          </a:p>
        </p:txBody>
      </p:sp>
      <p:sp>
        <p:nvSpPr>
          <p:cNvPr id="58" name="object 58"/>
          <p:cNvSpPr txBox="1"/>
          <p:nvPr/>
        </p:nvSpPr>
        <p:spPr>
          <a:xfrm>
            <a:off x="3958590" y="5721223"/>
            <a:ext cx="440690"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spc="-5">
                <a:solidFill>
                  <a:srgbClr val="404040"/>
                </a:solidFill>
                <a:latin typeface="等线"/>
                <a:cs typeface="等线"/>
              </a:rPr>
              <a:t>24.50%</a:t>
            </a:r>
            <a:endParaRPr sz="1100">
              <a:latin typeface="等线"/>
              <a:cs typeface="等线"/>
            </a:endParaRPr>
          </a:p>
        </p:txBody>
      </p:sp>
      <p:sp>
        <p:nvSpPr>
          <p:cNvPr id="59" name="object 59"/>
          <p:cNvSpPr txBox="1"/>
          <p:nvPr/>
        </p:nvSpPr>
        <p:spPr>
          <a:xfrm>
            <a:off x="4458715" y="4379214"/>
            <a:ext cx="440690"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spc="-5">
                <a:solidFill>
                  <a:srgbClr val="404040"/>
                </a:solidFill>
                <a:latin typeface="等线"/>
                <a:cs typeface="等线"/>
              </a:rPr>
              <a:t>25.94%</a:t>
            </a:r>
            <a:endParaRPr sz="1100">
              <a:latin typeface="等线"/>
              <a:cs typeface="等线"/>
            </a:endParaRPr>
          </a:p>
        </p:txBody>
      </p:sp>
      <p:sp>
        <p:nvSpPr>
          <p:cNvPr id="60" name="object 60"/>
          <p:cNvSpPr txBox="1"/>
          <p:nvPr/>
        </p:nvSpPr>
        <p:spPr>
          <a:xfrm>
            <a:off x="4906771" y="4787900"/>
            <a:ext cx="440690"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spc="-5">
                <a:solidFill>
                  <a:srgbClr val="404040"/>
                </a:solidFill>
                <a:latin typeface="等线"/>
                <a:cs typeface="等线"/>
              </a:rPr>
              <a:t>26.12%</a:t>
            </a:r>
            <a:endParaRPr sz="1100">
              <a:latin typeface="等线"/>
              <a:cs typeface="等线"/>
            </a:endParaRPr>
          </a:p>
        </p:txBody>
      </p:sp>
      <p:sp>
        <p:nvSpPr>
          <p:cNvPr id="61" name="object 61"/>
          <p:cNvSpPr txBox="1"/>
          <p:nvPr/>
        </p:nvSpPr>
        <p:spPr>
          <a:xfrm>
            <a:off x="5458714" y="4229862"/>
            <a:ext cx="440690"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spc="-5">
                <a:solidFill>
                  <a:srgbClr val="404040"/>
                </a:solidFill>
                <a:latin typeface="等线"/>
                <a:cs typeface="等线"/>
              </a:rPr>
              <a:t>26.10%</a:t>
            </a:r>
            <a:endParaRPr sz="1100">
              <a:latin typeface="等线"/>
              <a:cs typeface="等线"/>
            </a:endParaRPr>
          </a:p>
        </p:txBody>
      </p:sp>
      <p:sp>
        <p:nvSpPr>
          <p:cNvPr id="62" name="object 62"/>
          <p:cNvSpPr txBox="1"/>
          <p:nvPr/>
        </p:nvSpPr>
        <p:spPr>
          <a:xfrm>
            <a:off x="641095" y="6368288"/>
            <a:ext cx="440690"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spc="-5">
                <a:solidFill>
                  <a:srgbClr val="585858"/>
                </a:solidFill>
                <a:latin typeface="等线"/>
                <a:cs typeface="等线"/>
              </a:rPr>
              <a:t>24.00%</a:t>
            </a:r>
            <a:endParaRPr sz="1100">
              <a:latin typeface="等线"/>
              <a:cs typeface="等线"/>
            </a:endParaRPr>
          </a:p>
        </p:txBody>
      </p:sp>
      <p:sp>
        <p:nvSpPr>
          <p:cNvPr id="63" name="object 63"/>
          <p:cNvSpPr txBox="1"/>
          <p:nvPr/>
        </p:nvSpPr>
        <p:spPr>
          <a:xfrm>
            <a:off x="641095" y="5902249"/>
            <a:ext cx="440690"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spc="-5">
                <a:solidFill>
                  <a:srgbClr val="585858"/>
                </a:solidFill>
                <a:latin typeface="等线"/>
                <a:cs typeface="等线"/>
              </a:rPr>
              <a:t>24.50%</a:t>
            </a:r>
            <a:endParaRPr sz="1100">
              <a:latin typeface="等线"/>
              <a:cs typeface="等线"/>
            </a:endParaRPr>
          </a:p>
        </p:txBody>
      </p:sp>
      <p:sp>
        <p:nvSpPr>
          <p:cNvPr id="64" name="object 64"/>
          <p:cNvSpPr txBox="1"/>
          <p:nvPr/>
        </p:nvSpPr>
        <p:spPr>
          <a:xfrm>
            <a:off x="641095" y="5436235"/>
            <a:ext cx="440690"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spc="-5">
                <a:solidFill>
                  <a:srgbClr val="585858"/>
                </a:solidFill>
                <a:latin typeface="等线"/>
                <a:cs typeface="等线"/>
              </a:rPr>
              <a:t>25.00%</a:t>
            </a:r>
            <a:endParaRPr sz="1100">
              <a:latin typeface="等线"/>
              <a:cs typeface="等线"/>
            </a:endParaRPr>
          </a:p>
        </p:txBody>
      </p:sp>
      <p:sp>
        <p:nvSpPr>
          <p:cNvPr id="65" name="object 65"/>
          <p:cNvSpPr txBox="1"/>
          <p:nvPr/>
        </p:nvSpPr>
        <p:spPr>
          <a:xfrm>
            <a:off x="641095" y="4970145"/>
            <a:ext cx="440690"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spc="-5">
                <a:solidFill>
                  <a:srgbClr val="585858"/>
                </a:solidFill>
                <a:latin typeface="等线"/>
                <a:cs typeface="等线"/>
              </a:rPr>
              <a:t>25.50%</a:t>
            </a:r>
            <a:endParaRPr sz="1100">
              <a:latin typeface="等线"/>
              <a:cs typeface="等线"/>
            </a:endParaRPr>
          </a:p>
        </p:txBody>
      </p:sp>
      <p:sp>
        <p:nvSpPr>
          <p:cNvPr id="66" name="object 66"/>
          <p:cNvSpPr txBox="1"/>
          <p:nvPr/>
        </p:nvSpPr>
        <p:spPr>
          <a:xfrm>
            <a:off x="641095" y="4504182"/>
            <a:ext cx="440690"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spc="-5">
                <a:solidFill>
                  <a:srgbClr val="585858"/>
                </a:solidFill>
                <a:latin typeface="等线"/>
                <a:cs typeface="等线"/>
              </a:rPr>
              <a:t>26.00%</a:t>
            </a:r>
            <a:endParaRPr sz="1100">
              <a:latin typeface="等线"/>
              <a:cs typeface="等线"/>
            </a:endParaRPr>
          </a:p>
        </p:txBody>
      </p:sp>
      <p:sp>
        <p:nvSpPr>
          <p:cNvPr id="67" name="object 67"/>
          <p:cNvSpPr txBox="1"/>
          <p:nvPr/>
        </p:nvSpPr>
        <p:spPr>
          <a:xfrm>
            <a:off x="641095" y="4038092"/>
            <a:ext cx="440690"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spc="-5">
                <a:solidFill>
                  <a:srgbClr val="585858"/>
                </a:solidFill>
                <a:latin typeface="等线"/>
                <a:cs typeface="等线"/>
              </a:rPr>
              <a:t>26.50%</a:t>
            </a:r>
            <a:endParaRPr sz="1100">
              <a:latin typeface="等线"/>
              <a:cs typeface="等线"/>
            </a:endParaRPr>
          </a:p>
        </p:txBody>
      </p:sp>
      <p:sp>
        <p:nvSpPr>
          <p:cNvPr id="68" name="object 68"/>
          <p:cNvSpPr txBox="1"/>
          <p:nvPr/>
        </p:nvSpPr>
        <p:spPr>
          <a:xfrm>
            <a:off x="641095" y="3571697"/>
            <a:ext cx="440055" cy="194310"/>
          </a:xfrm>
          <a:prstGeom prst="rect">
            <a:avLst/>
          </a:prstGeom>
        </p:spPr>
        <p:txBody>
          <a:bodyPr vert="horz" wrap="square" lIns="0" tIns="1333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1100" b="1" spc="-5">
                <a:solidFill>
                  <a:srgbClr val="585858"/>
                </a:solidFill>
                <a:latin typeface="等线"/>
                <a:cs typeface="等线"/>
              </a:rPr>
              <a:t>27.00%</a:t>
            </a:r>
            <a:endParaRPr sz="1100">
              <a:latin typeface="等线"/>
              <a:cs typeface="等线"/>
            </a:endParaRPr>
          </a:p>
        </p:txBody>
      </p:sp>
      <p:sp>
        <p:nvSpPr>
          <p:cNvPr id="69" name="object 69"/>
          <p:cNvSpPr txBox="1"/>
          <p:nvPr/>
        </p:nvSpPr>
        <p:spPr>
          <a:xfrm>
            <a:off x="1126642" y="6517944"/>
            <a:ext cx="103505"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a:solidFill>
                  <a:srgbClr val="585858"/>
                </a:solidFill>
                <a:latin typeface="等线"/>
                <a:cs typeface="等线"/>
              </a:rPr>
              <a:t>1</a:t>
            </a:r>
            <a:endParaRPr sz="1100">
              <a:latin typeface="等线"/>
              <a:cs typeface="等线"/>
            </a:endParaRPr>
          </a:p>
        </p:txBody>
      </p:sp>
      <p:sp>
        <p:nvSpPr>
          <p:cNvPr id="70" name="object 70"/>
          <p:cNvSpPr txBox="1"/>
          <p:nvPr/>
        </p:nvSpPr>
        <p:spPr>
          <a:xfrm>
            <a:off x="1626870" y="6517944"/>
            <a:ext cx="103505"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a:solidFill>
                  <a:srgbClr val="585858"/>
                </a:solidFill>
                <a:latin typeface="等线"/>
                <a:cs typeface="等线"/>
              </a:rPr>
              <a:t>2</a:t>
            </a:r>
            <a:endParaRPr sz="1100">
              <a:latin typeface="等线"/>
              <a:cs typeface="等线"/>
            </a:endParaRPr>
          </a:p>
        </p:txBody>
      </p:sp>
      <p:sp>
        <p:nvSpPr>
          <p:cNvPr id="71" name="object 71"/>
          <p:cNvSpPr txBox="1"/>
          <p:nvPr/>
        </p:nvSpPr>
        <p:spPr>
          <a:xfrm>
            <a:off x="2126742" y="6517944"/>
            <a:ext cx="103505"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a:solidFill>
                  <a:srgbClr val="585858"/>
                </a:solidFill>
                <a:latin typeface="等线"/>
                <a:cs typeface="等线"/>
              </a:rPr>
              <a:t>3</a:t>
            </a:r>
            <a:endParaRPr sz="1100">
              <a:latin typeface="等线"/>
              <a:cs typeface="等线"/>
            </a:endParaRPr>
          </a:p>
        </p:txBody>
      </p:sp>
      <p:sp>
        <p:nvSpPr>
          <p:cNvPr id="72" name="object 72"/>
          <p:cNvSpPr txBox="1"/>
          <p:nvPr/>
        </p:nvSpPr>
        <p:spPr>
          <a:xfrm>
            <a:off x="2626867" y="6517944"/>
            <a:ext cx="103505"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a:solidFill>
                  <a:srgbClr val="585858"/>
                </a:solidFill>
                <a:latin typeface="等线"/>
                <a:cs typeface="等线"/>
              </a:rPr>
              <a:t>4</a:t>
            </a:r>
            <a:endParaRPr sz="1100">
              <a:latin typeface="等线"/>
              <a:cs typeface="等线"/>
            </a:endParaRPr>
          </a:p>
        </p:txBody>
      </p:sp>
      <p:sp>
        <p:nvSpPr>
          <p:cNvPr id="73" name="object 73"/>
          <p:cNvSpPr txBox="1"/>
          <p:nvPr/>
        </p:nvSpPr>
        <p:spPr>
          <a:xfrm>
            <a:off x="3126739" y="6517944"/>
            <a:ext cx="103505"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a:solidFill>
                  <a:srgbClr val="585858"/>
                </a:solidFill>
                <a:latin typeface="等线"/>
                <a:cs typeface="等线"/>
              </a:rPr>
              <a:t>5</a:t>
            </a:r>
            <a:endParaRPr sz="1100">
              <a:latin typeface="等线"/>
              <a:cs typeface="等线"/>
            </a:endParaRPr>
          </a:p>
        </p:txBody>
      </p:sp>
      <p:sp>
        <p:nvSpPr>
          <p:cNvPr id="74" name="object 74"/>
          <p:cNvSpPr txBox="1"/>
          <p:nvPr/>
        </p:nvSpPr>
        <p:spPr>
          <a:xfrm>
            <a:off x="3626865" y="6517944"/>
            <a:ext cx="103505"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a:solidFill>
                  <a:srgbClr val="585858"/>
                </a:solidFill>
                <a:latin typeface="等线"/>
                <a:cs typeface="等线"/>
              </a:rPr>
              <a:t>6</a:t>
            </a:r>
            <a:endParaRPr sz="1100">
              <a:latin typeface="等线"/>
              <a:cs typeface="等线"/>
            </a:endParaRPr>
          </a:p>
        </p:txBody>
      </p:sp>
      <p:sp>
        <p:nvSpPr>
          <p:cNvPr id="75" name="object 75"/>
          <p:cNvSpPr txBox="1"/>
          <p:nvPr/>
        </p:nvSpPr>
        <p:spPr>
          <a:xfrm>
            <a:off x="4127119" y="6517944"/>
            <a:ext cx="103505"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a:solidFill>
                  <a:srgbClr val="585858"/>
                </a:solidFill>
                <a:latin typeface="等线"/>
                <a:cs typeface="等线"/>
              </a:rPr>
              <a:t>7</a:t>
            </a:r>
            <a:endParaRPr sz="1100">
              <a:latin typeface="等线"/>
              <a:cs typeface="等线"/>
            </a:endParaRPr>
          </a:p>
        </p:txBody>
      </p:sp>
      <p:sp>
        <p:nvSpPr>
          <p:cNvPr id="76" name="object 76"/>
          <p:cNvSpPr txBox="1"/>
          <p:nvPr/>
        </p:nvSpPr>
        <p:spPr>
          <a:xfrm>
            <a:off x="4626990" y="6517944"/>
            <a:ext cx="103505"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a:solidFill>
                  <a:srgbClr val="585858"/>
                </a:solidFill>
                <a:latin typeface="等线"/>
                <a:cs typeface="等线"/>
              </a:rPr>
              <a:t>8</a:t>
            </a:r>
            <a:endParaRPr sz="1100">
              <a:latin typeface="等线"/>
              <a:cs typeface="等线"/>
            </a:endParaRPr>
          </a:p>
        </p:txBody>
      </p:sp>
      <p:sp>
        <p:nvSpPr>
          <p:cNvPr id="77" name="object 77"/>
          <p:cNvSpPr txBox="1"/>
          <p:nvPr/>
        </p:nvSpPr>
        <p:spPr>
          <a:xfrm>
            <a:off x="5127116" y="6517944"/>
            <a:ext cx="103505"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a:solidFill>
                  <a:srgbClr val="585858"/>
                </a:solidFill>
                <a:latin typeface="等线"/>
                <a:cs typeface="等线"/>
              </a:rPr>
              <a:t>9</a:t>
            </a:r>
            <a:endParaRPr sz="1100">
              <a:latin typeface="等线"/>
              <a:cs typeface="等线"/>
            </a:endParaRPr>
          </a:p>
        </p:txBody>
      </p:sp>
      <p:sp>
        <p:nvSpPr>
          <p:cNvPr id="78" name="object 78"/>
          <p:cNvSpPr txBox="1"/>
          <p:nvPr/>
        </p:nvSpPr>
        <p:spPr>
          <a:xfrm>
            <a:off x="5588253" y="6517944"/>
            <a:ext cx="180975"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spc="-5">
                <a:solidFill>
                  <a:srgbClr val="585858"/>
                </a:solidFill>
                <a:latin typeface="等线"/>
                <a:cs typeface="等线"/>
              </a:rPr>
              <a:t>10</a:t>
            </a:r>
            <a:endParaRPr sz="1100">
              <a:latin typeface="等线"/>
              <a:cs typeface="等线"/>
            </a:endParaRPr>
          </a:p>
        </p:txBody>
      </p:sp>
      <p:sp>
        <p:nvSpPr>
          <p:cNvPr id="79" name="object 79"/>
          <p:cNvSpPr txBox="1"/>
          <p:nvPr/>
        </p:nvSpPr>
        <p:spPr>
          <a:xfrm>
            <a:off x="6088507" y="6517944"/>
            <a:ext cx="180975"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spc="-5">
                <a:solidFill>
                  <a:srgbClr val="585858"/>
                </a:solidFill>
                <a:latin typeface="等线"/>
                <a:cs typeface="等线"/>
              </a:rPr>
              <a:t>11</a:t>
            </a:r>
            <a:endParaRPr sz="1100">
              <a:latin typeface="等线"/>
              <a:cs typeface="等线"/>
            </a:endParaRPr>
          </a:p>
        </p:txBody>
      </p:sp>
      <p:sp>
        <p:nvSpPr>
          <p:cNvPr id="80" name="object 80"/>
          <p:cNvSpPr txBox="1"/>
          <p:nvPr/>
        </p:nvSpPr>
        <p:spPr>
          <a:xfrm>
            <a:off x="6588632" y="6517944"/>
            <a:ext cx="180975"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1" spc="-5">
                <a:solidFill>
                  <a:srgbClr val="585858"/>
                </a:solidFill>
                <a:latin typeface="等线"/>
                <a:cs typeface="等线"/>
              </a:rPr>
              <a:t>12</a:t>
            </a:r>
            <a:endParaRPr sz="1100">
              <a:latin typeface="等线"/>
              <a:cs typeface="等线"/>
            </a:endParaRPr>
          </a:p>
        </p:txBody>
      </p:sp>
      <p:sp>
        <p:nvSpPr>
          <p:cNvPr id="81" name="object 81"/>
          <p:cNvSpPr/>
          <p:nvPr/>
        </p:nvSpPr>
        <p:spPr>
          <a:xfrm>
            <a:off x="1220724" y="4247388"/>
            <a:ext cx="5004435" cy="1013460"/>
          </a:xfrm>
          <a:custGeom>
            <a:rect l="l" t="t" r="r" b="b"/>
            <a:pathLst>
              <a:path w="5004435" h="1013460">
                <a:moveTo>
                  <a:pt x="0" y="1013459"/>
                </a:moveTo>
                <a:lnTo>
                  <a:pt x="5004308" y="0"/>
                </a:lnTo>
              </a:path>
            </a:pathLst>
          </a:custGeom>
          <a:ln w="9525">
            <a:solidFill>
              <a:srgbClr val="C00000"/>
            </a:solidFill>
            <a:prstDash val="sysDash"/>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2" name="object 82"/>
          <p:cNvSpPr/>
          <p:nvPr/>
        </p:nvSpPr>
        <p:spPr>
          <a:xfrm>
            <a:off x="4026408" y="1501127"/>
            <a:ext cx="774953" cy="457974"/>
          </a:xfrm>
          <a:prstGeom prst="rect">
            <a:avLst/>
          </a:prstGeom>
          <a:blipFill>
            <a:blip r:embed="rId22">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3" name="object 83"/>
          <p:cNvSpPr/>
          <p:nvPr/>
        </p:nvSpPr>
        <p:spPr>
          <a:xfrm>
            <a:off x="4526279" y="1501127"/>
            <a:ext cx="477774" cy="457974"/>
          </a:xfrm>
          <a:prstGeom prst="rect">
            <a:avLst/>
          </a:prstGeom>
          <a:blipFill>
            <a:blip r:embed="rId23">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4" name="object 84"/>
          <p:cNvSpPr/>
          <p:nvPr/>
        </p:nvSpPr>
        <p:spPr>
          <a:xfrm>
            <a:off x="4728971" y="1501127"/>
            <a:ext cx="400050" cy="457974"/>
          </a:xfrm>
          <a:prstGeom prst="rect">
            <a:avLst/>
          </a:prstGeom>
          <a:blipFill>
            <a:blip r:embed="rId24">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5" name="object 85"/>
          <p:cNvSpPr/>
          <p:nvPr/>
        </p:nvSpPr>
        <p:spPr>
          <a:xfrm>
            <a:off x="4853940" y="1501127"/>
            <a:ext cx="363474" cy="457974"/>
          </a:xfrm>
          <a:prstGeom prst="rect">
            <a:avLst/>
          </a:prstGeom>
          <a:blipFill>
            <a:blip r:embed="rId25">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6" name="object 86"/>
          <p:cNvSpPr/>
          <p:nvPr/>
        </p:nvSpPr>
        <p:spPr>
          <a:xfrm>
            <a:off x="4942332" y="1501127"/>
            <a:ext cx="525005" cy="457974"/>
          </a:xfrm>
          <a:prstGeom prst="rect">
            <a:avLst/>
          </a:prstGeom>
          <a:blipFill>
            <a:blip r:embed="rId26">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7" name="object 87"/>
          <p:cNvSpPr/>
          <p:nvPr/>
        </p:nvSpPr>
        <p:spPr>
          <a:xfrm>
            <a:off x="5192267" y="1501127"/>
            <a:ext cx="477774" cy="457974"/>
          </a:xfrm>
          <a:prstGeom prst="rect">
            <a:avLst/>
          </a:prstGeom>
          <a:blipFill>
            <a:blip r:embed="rId27">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8" name="object 88"/>
          <p:cNvSpPr txBox="1"/>
          <p:nvPr/>
        </p:nvSpPr>
        <p:spPr>
          <a:xfrm>
            <a:off x="4142994" y="1548765"/>
            <a:ext cx="1394460"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spc="-10">
                <a:solidFill>
                  <a:srgbClr val="FF0000"/>
                </a:solidFill>
                <a:latin typeface="微软雅黑"/>
                <a:cs typeface="微软雅黑"/>
              </a:rPr>
              <a:t>2022</a:t>
            </a:r>
            <a:r>
              <a:rPr sz="1600" b="1" spc="-5">
                <a:solidFill>
                  <a:srgbClr val="FF0000"/>
                </a:solidFill>
                <a:latin typeface="微软雅黑"/>
                <a:cs typeface="微软雅黑"/>
              </a:rPr>
              <a:t>年</a:t>
            </a:r>
            <a:r>
              <a:rPr sz="1600" b="1" spc="-10">
                <a:solidFill>
                  <a:srgbClr val="FF0000"/>
                </a:solidFill>
                <a:latin typeface="微软雅黑"/>
                <a:cs typeface="微软雅黑"/>
              </a:rPr>
              <a:t>1-11</a:t>
            </a:r>
            <a:r>
              <a:rPr sz="1600" b="1" spc="-5">
                <a:solidFill>
                  <a:srgbClr val="FF0000"/>
                </a:solidFill>
                <a:latin typeface="微软雅黑"/>
                <a:cs typeface="微软雅黑"/>
              </a:rPr>
              <a:t>月</a:t>
            </a:r>
            <a:endParaRPr sz="1600">
              <a:latin typeface="微软雅黑"/>
              <a:cs typeface="微软雅黑"/>
            </a:endParaRPr>
          </a:p>
        </p:txBody>
      </p:sp>
      <p:sp>
        <p:nvSpPr>
          <p:cNvPr id="89" name="object 89"/>
          <p:cNvSpPr txBox="1"/>
          <p:nvPr/>
        </p:nvSpPr>
        <p:spPr>
          <a:xfrm>
            <a:off x="4074033" y="1802663"/>
            <a:ext cx="1972310" cy="756920"/>
          </a:xfrm>
          <a:prstGeom prst="rect">
            <a:avLst/>
          </a:prstGeom>
        </p:spPr>
        <p:txBody>
          <a:bodyPr vert="horz" wrap="square" lIns="0" tIns="13462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3845" indent="-271145">
              <a:lnSpc>
                <a:spcPct val="100000"/>
              </a:lnSpc>
              <a:spcBef>
                <a:spcPts val="1060"/>
              </a:spcBef>
              <a:buFont typeface="Arial"/>
              <a:buChar char="•"/>
              <a:tabLst>
                <a:tab pos="283845"/>
                <a:tab pos="284480"/>
              </a:tabLst>
            </a:pPr>
            <a:r>
              <a:rPr sz="1600" b="1" spc="-5">
                <a:latin typeface="微软雅黑"/>
                <a:cs typeface="微软雅黑"/>
              </a:rPr>
              <a:t>刷新效率纪录</a:t>
            </a:r>
            <a:r>
              <a:rPr sz="1600" b="1" spc="-10">
                <a:latin typeface="微软雅黑"/>
                <a:cs typeface="微软雅黑"/>
              </a:rPr>
              <a:t>11</a:t>
            </a:r>
            <a:r>
              <a:rPr sz="1600" b="1" spc="-5">
                <a:latin typeface="微软雅黑"/>
                <a:cs typeface="微软雅黑"/>
              </a:rPr>
              <a:t>次</a:t>
            </a:r>
            <a:endParaRPr sz="1600">
              <a:latin typeface="微软雅黑"/>
              <a:cs typeface="微软雅黑"/>
            </a:endParaRPr>
          </a:p>
          <a:p>
            <a:pPr marL="283845" indent="-271145">
              <a:lnSpc>
                <a:spcPct val="100000"/>
              </a:lnSpc>
              <a:spcBef>
                <a:spcPts val="960"/>
              </a:spcBef>
              <a:buFont typeface="Arial"/>
              <a:buChar char="•"/>
              <a:tabLst>
                <a:tab pos="283845"/>
                <a:tab pos="284480"/>
              </a:tabLst>
            </a:pPr>
            <a:r>
              <a:rPr sz="1600" b="1" spc="-5">
                <a:latin typeface="微软雅黑"/>
                <a:cs typeface="微软雅黑"/>
              </a:rPr>
              <a:t>其中</a:t>
            </a:r>
            <a:r>
              <a:rPr sz="1600" b="1" spc="-10">
                <a:solidFill>
                  <a:srgbClr val="FF0000"/>
                </a:solidFill>
                <a:latin typeface="微软雅黑"/>
                <a:cs typeface="微软雅黑"/>
              </a:rPr>
              <a:t>8</a:t>
            </a:r>
            <a:r>
              <a:rPr sz="1600" b="1" spc="-5">
                <a:solidFill>
                  <a:srgbClr val="FF0000"/>
                </a:solidFill>
                <a:latin typeface="微软雅黑"/>
                <a:cs typeface="微软雅黑"/>
              </a:rPr>
              <a:t>次</a:t>
            </a:r>
            <a:r>
              <a:rPr sz="1600" b="1" spc="-5">
                <a:latin typeface="微软雅黑"/>
                <a:cs typeface="微软雅黑"/>
              </a:rPr>
              <a:t>为</a:t>
            </a:r>
            <a:r>
              <a:rPr sz="1600" b="1" spc="-10">
                <a:latin typeface="微软雅黑"/>
                <a:cs typeface="微软雅黑"/>
              </a:rPr>
              <a:t>n</a:t>
            </a:r>
            <a:r>
              <a:rPr sz="1600" b="1" spc="-5">
                <a:latin typeface="微软雅黑"/>
                <a:cs typeface="微软雅黑"/>
              </a:rPr>
              <a:t>型电池</a:t>
            </a:r>
            <a:endParaRPr sz="1600">
              <a:latin typeface="微软雅黑"/>
              <a:cs typeface="微软雅黑"/>
            </a:endParaRPr>
          </a:p>
        </p:txBody>
      </p:sp>
      <p:sp>
        <p:nvSpPr>
          <p:cNvPr id="90" name="object 90"/>
          <p:cNvSpPr/>
          <p:nvPr/>
        </p:nvSpPr>
        <p:spPr>
          <a:xfrm>
            <a:off x="7920228" y="3781044"/>
            <a:ext cx="966977" cy="567690"/>
          </a:xfrm>
          <a:prstGeom prst="rect">
            <a:avLst/>
          </a:prstGeom>
          <a:blipFill>
            <a:blip r:embed="rId28">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1" name="object 91"/>
          <p:cNvSpPr/>
          <p:nvPr/>
        </p:nvSpPr>
        <p:spPr>
          <a:xfrm>
            <a:off x="8548116" y="3781044"/>
            <a:ext cx="450342" cy="567690"/>
          </a:xfrm>
          <a:prstGeom prst="rect">
            <a:avLst/>
          </a:prstGeom>
          <a:blipFill>
            <a:blip r:embed="rId29">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2" name="object 92"/>
          <p:cNvSpPr/>
          <p:nvPr/>
        </p:nvSpPr>
        <p:spPr>
          <a:xfrm>
            <a:off x="8659368" y="3781044"/>
            <a:ext cx="966977" cy="567690"/>
          </a:xfrm>
          <a:prstGeom prst="rect">
            <a:avLst/>
          </a:prstGeom>
          <a:blipFill>
            <a:blip r:embed="rId30">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3" name="object 93"/>
          <p:cNvSpPr/>
          <p:nvPr/>
        </p:nvSpPr>
        <p:spPr>
          <a:xfrm>
            <a:off x="9287256" y="3781044"/>
            <a:ext cx="3393186" cy="567690"/>
          </a:xfrm>
          <a:prstGeom prst="rect">
            <a:avLst/>
          </a:prstGeom>
          <a:blipFill>
            <a:blip r:embed="rId31">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4" name="object 94"/>
          <p:cNvSpPr txBox="1"/>
          <p:nvPr/>
        </p:nvSpPr>
        <p:spPr>
          <a:xfrm>
            <a:off x="8068436" y="3842131"/>
            <a:ext cx="4446905" cy="330835"/>
          </a:xfrm>
          <a:prstGeom prst="rect">
            <a:avLst/>
          </a:prstGeom>
        </p:spPr>
        <p:txBody>
          <a:bodyPr vert="horz" wrap="square" lIns="0" tIns="1333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2000" b="1">
                <a:latin typeface="微软雅黑"/>
                <a:cs typeface="微软雅黑"/>
              </a:rPr>
              <a:t>2012-2021年我国制造业研发投入强度</a:t>
            </a:r>
            <a:endParaRPr sz="2000">
              <a:latin typeface="微软雅黑"/>
              <a:cs typeface="微软雅黑"/>
            </a:endParaRPr>
          </a:p>
        </p:txBody>
      </p:sp>
      <p:sp>
        <p:nvSpPr>
          <p:cNvPr id="95" name="object 95"/>
          <p:cNvSpPr/>
          <p:nvPr/>
        </p:nvSpPr>
        <p:spPr>
          <a:xfrm>
            <a:off x="5061203" y="4367784"/>
            <a:ext cx="276225" cy="276225"/>
          </a:xfrm>
          <a:custGeom>
            <a:rect l="l" t="t" r="r" b="b"/>
            <a:pathLst>
              <a:path w="276225" h="276225">
                <a:moveTo>
                  <a:pt x="137922" y="0"/>
                </a:moveTo>
                <a:lnTo>
                  <a:pt x="89916" y="89916"/>
                </a:lnTo>
                <a:lnTo>
                  <a:pt x="0" y="137922"/>
                </a:lnTo>
                <a:lnTo>
                  <a:pt x="89916" y="185928"/>
                </a:lnTo>
                <a:lnTo>
                  <a:pt x="137922" y="275844"/>
                </a:lnTo>
                <a:lnTo>
                  <a:pt x="185928" y="185928"/>
                </a:lnTo>
                <a:lnTo>
                  <a:pt x="275844" y="137922"/>
                </a:lnTo>
                <a:lnTo>
                  <a:pt x="185928" y="89916"/>
                </a:lnTo>
                <a:lnTo>
                  <a:pt x="137922" y="0"/>
                </a:lnTo>
                <a:close/>
              </a:path>
            </a:pathLst>
          </a:custGeom>
          <a:solidFill>
            <a:srgbClr val="C0000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6" name="object 96"/>
          <p:cNvSpPr/>
          <p:nvPr/>
        </p:nvSpPr>
        <p:spPr>
          <a:xfrm>
            <a:off x="4053840" y="5859780"/>
            <a:ext cx="276225" cy="276225"/>
          </a:xfrm>
          <a:custGeom>
            <a:rect l="l" t="t" r="r" b="b"/>
            <a:pathLst>
              <a:path w="276225" h="276225">
                <a:moveTo>
                  <a:pt x="137922" y="0"/>
                </a:moveTo>
                <a:lnTo>
                  <a:pt x="89916" y="89915"/>
                </a:lnTo>
                <a:lnTo>
                  <a:pt x="0" y="137922"/>
                </a:lnTo>
                <a:lnTo>
                  <a:pt x="89916" y="185864"/>
                </a:lnTo>
                <a:lnTo>
                  <a:pt x="137922" y="275844"/>
                </a:lnTo>
                <a:lnTo>
                  <a:pt x="185928" y="185864"/>
                </a:lnTo>
                <a:lnTo>
                  <a:pt x="275844" y="137922"/>
                </a:lnTo>
                <a:lnTo>
                  <a:pt x="185928" y="89915"/>
                </a:lnTo>
                <a:lnTo>
                  <a:pt x="137922" y="0"/>
                </a:lnTo>
                <a:close/>
              </a:path>
            </a:pathLst>
          </a:custGeom>
          <a:solidFill>
            <a:srgbClr val="C0000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7" name="object 97"/>
          <p:cNvSpPr/>
          <p:nvPr/>
        </p:nvSpPr>
        <p:spPr>
          <a:xfrm>
            <a:off x="1533144" y="4985004"/>
            <a:ext cx="276225" cy="276225"/>
          </a:xfrm>
          <a:custGeom>
            <a:rect l="l" t="t" r="r" b="b"/>
            <a:pathLst>
              <a:path w="276225" h="276225">
                <a:moveTo>
                  <a:pt x="137922" y="0"/>
                </a:moveTo>
                <a:lnTo>
                  <a:pt x="89916" y="89916"/>
                </a:lnTo>
                <a:lnTo>
                  <a:pt x="0" y="137922"/>
                </a:lnTo>
                <a:lnTo>
                  <a:pt x="89916" y="185928"/>
                </a:lnTo>
                <a:lnTo>
                  <a:pt x="137922" y="275844"/>
                </a:lnTo>
                <a:lnTo>
                  <a:pt x="185928" y="185928"/>
                </a:lnTo>
                <a:lnTo>
                  <a:pt x="275844" y="137922"/>
                </a:lnTo>
                <a:lnTo>
                  <a:pt x="185928" y="89916"/>
                </a:lnTo>
                <a:lnTo>
                  <a:pt x="137922" y="0"/>
                </a:lnTo>
                <a:close/>
              </a:path>
            </a:pathLst>
          </a:custGeom>
          <a:solidFill>
            <a:srgbClr val="C0000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8" name="object 98"/>
          <p:cNvSpPr/>
          <p:nvPr/>
        </p:nvSpPr>
        <p:spPr>
          <a:xfrm>
            <a:off x="6505956" y="5753100"/>
            <a:ext cx="217931" cy="217931"/>
          </a:xfrm>
          <a:prstGeom prst="rect">
            <a:avLst/>
          </a:prstGeom>
          <a:blipFill>
            <a:blip r:embed="rId32">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9" name="object 99"/>
          <p:cNvSpPr txBox="1"/>
          <p:nvPr/>
        </p:nvSpPr>
        <p:spPr>
          <a:xfrm>
            <a:off x="6841617" y="5691378"/>
            <a:ext cx="658495" cy="59118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400" b="1">
                <a:solidFill>
                  <a:srgbClr val="FF0000"/>
                </a:solidFill>
                <a:latin typeface="Calibri"/>
                <a:cs typeface="Calibri"/>
              </a:rPr>
              <a:t>p</a:t>
            </a:r>
            <a:r>
              <a:rPr sz="1400" b="1" spc="0">
                <a:solidFill>
                  <a:srgbClr val="FF0000"/>
                </a:solidFill>
                <a:latin typeface="宋体"/>
                <a:cs typeface="宋体"/>
              </a:rPr>
              <a:t>型</a:t>
            </a:r>
            <a:r>
              <a:rPr sz="1400" b="1" spc="-5">
                <a:solidFill>
                  <a:srgbClr val="FF0000"/>
                </a:solidFill>
                <a:latin typeface="宋体"/>
                <a:cs typeface="宋体"/>
              </a:rPr>
              <a:t>电池</a:t>
            </a:r>
            <a:endParaRPr sz="1400">
              <a:latin typeface="宋体"/>
              <a:cs typeface="宋体"/>
            </a:endParaRPr>
          </a:p>
          <a:p>
            <a:pPr marL="12700">
              <a:lnSpc>
                <a:spcPct val="100000"/>
              </a:lnSpc>
              <a:spcBef>
                <a:spcPts val="1090"/>
              </a:spcBef>
            </a:pPr>
            <a:r>
              <a:rPr sz="1400" b="1">
                <a:solidFill>
                  <a:srgbClr val="001F5F"/>
                </a:solidFill>
                <a:latin typeface="Calibri"/>
                <a:cs typeface="Calibri"/>
              </a:rPr>
              <a:t>n</a:t>
            </a:r>
            <a:r>
              <a:rPr sz="1400" b="1" spc="0">
                <a:solidFill>
                  <a:srgbClr val="001F5F"/>
                </a:solidFill>
                <a:latin typeface="宋体"/>
                <a:cs typeface="宋体"/>
              </a:rPr>
              <a:t>型</a:t>
            </a:r>
            <a:r>
              <a:rPr sz="1400" b="1" spc="-5">
                <a:solidFill>
                  <a:srgbClr val="001F5F"/>
                </a:solidFill>
                <a:latin typeface="宋体"/>
                <a:cs typeface="宋体"/>
              </a:rPr>
              <a:t>电池</a:t>
            </a:r>
            <a:endParaRPr sz="1400">
              <a:latin typeface="宋体"/>
              <a:cs typeface="宋体"/>
            </a:endParaRPr>
          </a:p>
        </p:txBody>
      </p:sp>
      <p:sp>
        <p:nvSpPr>
          <p:cNvPr id="100" name="object 100"/>
          <p:cNvSpPr/>
          <p:nvPr/>
        </p:nvSpPr>
        <p:spPr>
          <a:xfrm>
            <a:off x="6539483" y="6109716"/>
            <a:ext cx="150875" cy="150875"/>
          </a:xfrm>
          <a:prstGeom prst="rect">
            <a:avLst/>
          </a:prstGeom>
          <a:blipFill>
            <a:blip r:embed="rId33">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1" name="object 101"/>
          <p:cNvSpPr txBox="1"/>
          <p:nvPr/>
        </p:nvSpPr>
        <p:spPr>
          <a:xfrm>
            <a:off x="6853808" y="6512763"/>
            <a:ext cx="333375" cy="20891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200" b="0" spc="0">
                <a:latin typeface="等线 Light"/>
                <a:cs typeface="等线 Light"/>
              </a:rPr>
              <a:t>月份</a:t>
            </a:r>
            <a:endParaRPr sz="1200">
              <a:latin typeface="等线 Light"/>
              <a:cs typeface="等线 Light"/>
            </a:endParaRPr>
          </a:p>
        </p:txBody>
      </p:sp>
      <p:sp>
        <p:nvSpPr>
          <p:cNvPr id="102" name="object 102"/>
          <p:cNvSpPr/>
          <p:nvPr/>
        </p:nvSpPr>
        <p:spPr>
          <a:xfrm>
            <a:off x="6135370" y="3753358"/>
            <a:ext cx="96520" cy="96520"/>
          </a:xfrm>
          <a:prstGeom prst="rect">
            <a:avLst/>
          </a:prstGeom>
          <a:blipFill>
            <a:blip r:embed="rId34">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3" name="object 103"/>
          <p:cNvSpPr txBox="1"/>
          <p:nvPr/>
        </p:nvSpPr>
        <p:spPr>
          <a:xfrm>
            <a:off x="1165352" y="3481832"/>
            <a:ext cx="5525770"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tabLst>
                <a:tab pos="4806950"/>
                <a:tab pos="5512435"/>
              </a:tabLst>
            </a:pPr>
            <a:r>
              <a:rPr sz="1200" b="1" u="sng">
                <a:uFill>
                  <a:solidFill>
                    <a:srgbClr val="D9D9D9"/>
                  </a:solidFill>
                </a:uFill>
                <a:latin typeface="等线"/>
                <a:cs typeface="等线"/>
              </a:rPr>
              <a:t> 	</a:t>
            </a:r>
            <a:r>
              <a:rPr sz="1200" b="1" u="sng" spc="-5">
                <a:uFill>
                  <a:solidFill>
                    <a:srgbClr val="D9D9D9"/>
                  </a:solidFill>
                </a:uFill>
                <a:latin typeface="等线"/>
                <a:cs typeface="等线"/>
              </a:rPr>
              <a:t>26.81%	</a:t>
            </a:r>
            <a:endParaRPr sz="1200">
              <a:latin typeface="等线"/>
              <a:cs typeface="等线"/>
            </a:endParaRPr>
          </a:p>
        </p:txBody>
      </p:sp>
      <p:sp>
        <p:nvSpPr>
          <p:cNvPr id="104" name="object 104"/>
          <p:cNvSpPr/>
          <p:nvPr/>
        </p:nvSpPr>
        <p:spPr>
          <a:xfrm>
            <a:off x="8300466" y="1610106"/>
            <a:ext cx="3510279" cy="1219200"/>
          </a:xfrm>
          <a:custGeom>
            <a:rect l="l" t="t" r="r" b="b"/>
            <a:pathLst>
              <a:path w="3510279" h="1219200">
                <a:moveTo>
                  <a:pt x="0" y="203200"/>
                </a:moveTo>
                <a:lnTo>
                  <a:pt x="5364" y="156594"/>
                </a:lnTo>
                <a:lnTo>
                  <a:pt x="20645" y="113818"/>
                </a:lnTo>
                <a:lnTo>
                  <a:pt x="44626" y="76090"/>
                </a:lnTo>
                <a:lnTo>
                  <a:pt x="76090" y="44626"/>
                </a:lnTo>
                <a:lnTo>
                  <a:pt x="113818" y="20645"/>
                </a:lnTo>
                <a:lnTo>
                  <a:pt x="156594" y="5364"/>
                </a:lnTo>
                <a:lnTo>
                  <a:pt x="203200" y="0"/>
                </a:lnTo>
                <a:lnTo>
                  <a:pt x="3306572" y="0"/>
                </a:lnTo>
                <a:lnTo>
                  <a:pt x="3353177" y="5364"/>
                </a:lnTo>
                <a:lnTo>
                  <a:pt x="3395953" y="20645"/>
                </a:lnTo>
                <a:lnTo>
                  <a:pt x="3433681" y="44626"/>
                </a:lnTo>
                <a:lnTo>
                  <a:pt x="3465145" y="76090"/>
                </a:lnTo>
                <a:lnTo>
                  <a:pt x="3489126" y="113818"/>
                </a:lnTo>
                <a:lnTo>
                  <a:pt x="3504407" y="156594"/>
                </a:lnTo>
                <a:lnTo>
                  <a:pt x="3509772" y="203200"/>
                </a:lnTo>
                <a:lnTo>
                  <a:pt x="3509772" y="1016000"/>
                </a:lnTo>
                <a:lnTo>
                  <a:pt x="3504407" y="1062605"/>
                </a:lnTo>
                <a:lnTo>
                  <a:pt x="3489126" y="1105381"/>
                </a:lnTo>
                <a:lnTo>
                  <a:pt x="3465145" y="1143109"/>
                </a:lnTo>
                <a:lnTo>
                  <a:pt x="3433681" y="1174573"/>
                </a:lnTo>
                <a:lnTo>
                  <a:pt x="3395953" y="1198554"/>
                </a:lnTo>
                <a:lnTo>
                  <a:pt x="3353177" y="1213835"/>
                </a:lnTo>
                <a:lnTo>
                  <a:pt x="3306572" y="1219200"/>
                </a:lnTo>
                <a:lnTo>
                  <a:pt x="203200" y="1219200"/>
                </a:lnTo>
                <a:lnTo>
                  <a:pt x="156594" y="1213835"/>
                </a:lnTo>
                <a:lnTo>
                  <a:pt x="113818" y="1198554"/>
                </a:lnTo>
                <a:lnTo>
                  <a:pt x="76090" y="1174573"/>
                </a:lnTo>
                <a:lnTo>
                  <a:pt x="44626" y="1143109"/>
                </a:lnTo>
                <a:lnTo>
                  <a:pt x="20645" y="1105381"/>
                </a:lnTo>
                <a:lnTo>
                  <a:pt x="5364" y="1062605"/>
                </a:lnTo>
                <a:lnTo>
                  <a:pt x="0" y="1016000"/>
                </a:lnTo>
                <a:lnTo>
                  <a:pt x="0" y="203200"/>
                </a:lnTo>
                <a:close/>
              </a:path>
            </a:pathLst>
          </a:custGeom>
          <a:ln w="28575">
            <a:solidFill>
              <a:srgbClr val="C00000"/>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5" name="object 105"/>
          <p:cNvSpPr txBox="1"/>
          <p:nvPr/>
        </p:nvSpPr>
        <p:spPr>
          <a:xfrm>
            <a:off x="8670797" y="1614932"/>
            <a:ext cx="2768600" cy="112268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5080">
              <a:lnSpc>
                <a:spcPct val="150000"/>
              </a:lnSpc>
              <a:spcBef>
                <a:spcPts val="100"/>
              </a:spcBef>
            </a:pPr>
            <a:r>
              <a:rPr sz="2400">
                <a:solidFill>
                  <a:srgbClr val="212121"/>
                </a:solidFill>
                <a:latin typeface="微软雅黑"/>
                <a:cs typeface="微软雅黑"/>
              </a:rPr>
              <a:t>目前全球硅基太阳能 电池效率的最高纪录</a:t>
            </a:r>
            <a:endParaRPr sz="2400">
              <a:latin typeface="微软雅黑"/>
              <a:cs typeface="微软雅黑"/>
            </a:endParaRPr>
          </a:p>
        </p:txBody>
      </p:sp>
      <p:sp>
        <p:nvSpPr>
          <p:cNvPr id="106" name="object 106"/>
          <p:cNvSpPr/>
          <p:nvPr/>
        </p:nvSpPr>
        <p:spPr>
          <a:xfrm>
            <a:off x="6691883" y="2821686"/>
            <a:ext cx="1555750" cy="853440"/>
          </a:xfrm>
          <a:custGeom>
            <a:rect l="l" t="t" r="r" b="b"/>
            <a:pathLst>
              <a:path w="1555750" h="853439">
                <a:moveTo>
                  <a:pt x="1473218" y="28276"/>
                </a:moveTo>
                <a:lnTo>
                  <a:pt x="0" y="827786"/>
                </a:lnTo>
                <a:lnTo>
                  <a:pt x="13716" y="852932"/>
                </a:lnTo>
                <a:lnTo>
                  <a:pt x="1486840" y="53405"/>
                </a:lnTo>
                <a:lnTo>
                  <a:pt x="1473218" y="28276"/>
                </a:lnTo>
                <a:close/>
              </a:path>
              <a:path w="1555750" h="853439">
                <a:moveTo>
                  <a:pt x="1540389" y="21463"/>
                </a:moveTo>
                <a:lnTo>
                  <a:pt x="1485773" y="21463"/>
                </a:lnTo>
                <a:lnTo>
                  <a:pt x="1499362" y="46609"/>
                </a:lnTo>
                <a:lnTo>
                  <a:pt x="1486840" y="53405"/>
                </a:lnTo>
                <a:lnTo>
                  <a:pt x="1500505" y="78613"/>
                </a:lnTo>
                <a:lnTo>
                  <a:pt x="1540389" y="21463"/>
                </a:lnTo>
                <a:close/>
              </a:path>
              <a:path w="1555750" h="853439">
                <a:moveTo>
                  <a:pt x="1485773" y="21463"/>
                </a:moveTo>
                <a:lnTo>
                  <a:pt x="1473218" y="28276"/>
                </a:lnTo>
                <a:lnTo>
                  <a:pt x="1486840" y="53405"/>
                </a:lnTo>
                <a:lnTo>
                  <a:pt x="1499362" y="46609"/>
                </a:lnTo>
                <a:lnTo>
                  <a:pt x="1485773" y="21463"/>
                </a:lnTo>
                <a:close/>
              </a:path>
              <a:path w="1555750" h="853439">
                <a:moveTo>
                  <a:pt x="1555369" y="0"/>
                </a:moveTo>
                <a:lnTo>
                  <a:pt x="1459611" y="3175"/>
                </a:lnTo>
                <a:lnTo>
                  <a:pt x="1473218" y="28276"/>
                </a:lnTo>
                <a:lnTo>
                  <a:pt x="1485773" y="21463"/>
                </a:lnTo>
                <a:lnTo>
                  <a:pt x="1540389" y="21463"/>
                </a:lnTo>
                <a:lnTo>
                  <a:pt x="1555369" y="0"/>
                </a:lnTo>
                <a:close/>
              </a:path>
            </a:pathLst>
          </a:custGeom>
          <a:solidFill>
            <a:srgbClr val="C0000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7" name="object 107"/>
          <p:cNvSpPr/>
          <p:nvPr/>
        </p:nvSpPr>
        <p:spPr>
          <a:xfrm>
            <a:off x="5638038" y="3426714"/>
            <a:ext cx="1007744" cy="550545"/>
          </a:xfrm>
          <a:custGeom>
            <a:rect l="l" t="t" r="r" b="b"/>
            <a:pathLst>
              <a:path w="1007744" h="550545">
                <a:moveTo>
                  <a:pt x="0" y="275082"/>
                </a:moveTo>
                <a:lnTo>
                  <a:pt x="13305" y="212018"/>
                </a:lnTo>
                <a:lnTo>
                  <a:pt x="51202" y="154121"/>
                </a:lnTo>
                <a:lnTo>
                  <a:pt x="110667" y="103045"/>
                </a:lnTo>
                <a:lnTo>
                  <a:pt x="147542" y="80581"/>
                </a:lnTo>
                <a:lnTo>
                  <a:pt x="188673" y="60442"/>
                </a:lnTo>
                <a:lnTo>
                  <a:pt x="233684" y="42834"/>
                </a:lnTo>
                <a:lnTo>
                  <a:pt x="282195" y="27965"/>
                </a:lnTo>
                <a:lnTo>
                  <a:pt x="333829" y="16040"/>
                </a:lnTo>
                <a:lnTo>
                  <a:pt x="388206" y="7266"/>
                </a:lnTo>
                <a:lnTo>
                  <a:pt x="444950" y="1851"/>
                </a:lnTo>
                <a:lnTo>
                  <a:pt x="503681" y="0"/>
                </a:lnTo>
                <a:lnTo>
                  <a:pt x="562413" y="1851"/>
                </a:lnTo>
                <a:lnTo>
                  <a:pt x="619157" y="7266"/>
                </a:lnTo>
                <a:lnTo>
                  <a:pt x="673534" y="16040"/>
                </a:lnTo>
                <a:lnTo>
                  <a:pt x="725168" y="27965"/>
                </a:lnTo>
                <a:lnTo>
                  <a:pt x="773679" y="42834"/>
                </a:lnTo>
                <a:lnTo>
                  <a:pt x="818690" y="60442"/>
                </a:lnTo>
                <a:lnTo>
                  <a:pt x="859821" y="80581"/>
                </a:lnTo>
                <a:lnTo>
                  <a:pt x="896696" y="103045"/>
                </a:lnTo>
                <a:lnTo>
                  <a:pt x="928935" y="127627"/>
                </a:lnTo>
                <a:lnTo>
                  <a:pt x="977995" y="182320"/>
                </a:lnTo>
                <a:lnTo>
                  <a:pt x="1003974" y="243007"/>
                </a:lnTo>
                <a:lnTo>
                  <a:pt x="1007363" y="275082"/>
                </a:lnTo>
                <a:lnTo>
                  <a:pt x="1003974" y="307156"/>
                </a:lnTo>
                <a:lnTo>
                  <a:pt x="977995" y="367843"/>
                </a:lnTo>
                <a:lnTo>
                  <a:pt x="928935" y="422536"/>
                </a:lnTo>
                <a:lnTo>
                  <a:pt x="896696" y="447118"/>
                </a:lnTo>
                <a:lnTo>
                  <a:pt x="859821" y="469582"/>
                </a:lnTo>
                <a:lnTo>
                  <a:pt x="818690" y="489721"/>
                </a:lnTo>
                <a:lnTo>
                  <a:pt x="773679" y="507329"/>
                </a:lnTo>
                <a:lnTo>
                  <a:pt x="725168" y="522198"/>
                </a:lnTo>
                <a:lnTo>
                  <a:pt x="673534" y="534123"/>
                </a:lnTo>
                <a:lnTo>
                  <a:pt x="619157" y="542897"/>
                </a:lnTo>
                <a:lnTo>
                  <a:pt x="562413" y="548312"/>
                </a:lnTo>
                <a:lnTo>
                  <a:pt x="503681" y="550164"/>
                </a:lnTo>
                <a:lnTo>
                  <a:pt x="444950" y="548312"/>
                </a:lnTo>
                <a:lnTo>
                  <a:pt x="388206" y="542897"/>
                </a:lnTo>
                <a:lnTo>
                  <a:pt x="333829" y="534123"/>
                </a:lnTo>
                <a:lnTo>
                  <a:pt x="282195" y="522198"/>
                </a:lnTo>
                <a:lnTo>
                  <a:pt x="233684" y="507329"/>
                </a:lnTo>
                <a:lnTo>
                  <a:pt x="188673" y="489721"/>
                </a:lnTo>
                <a:lnTo>
                  <a:pt x="147542" y="469582"/>
                </a:lnTo>
                <a:lnTo>
                  <a:pt x="110667" y="447118"/>
                </a:lnTo>
                <a:lnTo>
                  <a:pt x="78428" y="422536"/>
                </a:lnTo>
                <a:lnTo>
                  <a:pt x="29368" y="367843"/>
                </a:lnTo>
                <a:lnTo>
                  <a:pt x="3389" y="307156"/>
                </a:lnTo>
                <a:lnTo>
                  <a:pt x="0" y="275082"/>
                </a:lnTo>
                <a:close/>
              </a:path>
            </a:pathLst>
          </a:custGeom>
          <a:ln w="19050">
            <a:solidFill>
              <a:srgbClr val="C00000"/>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8" name="object 108"/>
          <p:cNvSpPr txBox="1">
            <a:spLocks noGrp="1"/>
          </p:cNvSpPr>
          <p:nvPr>
            <p:ph type="title"/>
          </p:nvPr>
        </p:nvSpPr>
        <p:spPr>
          <a:xfrm>
            <a:off x="1306449" y="54436"/>
            <a:ext cx="7552055" cy="452120"/>
          </a:xfrm>
          <a:prstGeom prst="rect">
            <a:avLst/>
          </a:prstGeom>
        </p:spPr>
        <p:txBody>
          <a:bodyPr vert="horz" wrap="square" lIns="0" tIns="12065" rIns="0" bIns="0" rtlCol="0">
            <a:spAutoFit/>
          </a:bodyPr>
          <a:lstStyle/>
          <a:p>
            <a:pPr marL="12700">
              <a:lnSpc>
                <a:spcPct val="100000"/>
              </a:lnSpc>
              <a:spcBef>
                <a:spcPts val="95"/>
              </a:spcBef>
            </a:pPr>
            <a:r>
              <a:rPr sz="4200" b="1" spc="-15" baseline="-26785" smtClean="0">
                <a:solidFill>
                  <a:srgbClr val="000000"/>
                </a:solidFill>
                <a:latin typeface="微软雅黑"/>
                <a:cs typeface="微软雅黑"/>
              </a:rPr>
              <a:t>光伏技术创新发</a:t>
            </a:r>
            <a:r>
              <a:rPr sz="4200" b="1" spc="-1732" baseline="-26785" smtClean="0">
                <a:solidFill>
                  <a:srgbClr val="000000"/>
                </a:solidFill>
                <a:latin typeface="微软雅黑"/>
                <a:cs typeface="微软雅黑"/>
              </a:rPr>
              <a:t>展</a:t>
            </a:r>
            <a:r>
              <a:rPr sz="1100" smtClean="0"/>
              <a:t>更</a:t>
            </a:r>
            <a:r>
              <a:rPr sz="1100" spc="-1060" smtClean="0"/>
              <a:t>多</a:t>
            </a:r>
            <a:r>
              <a:rPr sz="4200" b="1" spc="-2625" baseline="-26785" smtClean="0">
                <a:solidFill>
                  <a:srgbClr val="000000"/>
                </a:solidFill>
                <a:latin typeface="微软雅黑"/>
                <a:cs typeface="微软雅黑"/>
              </a:rPr>
              <a:t>情</a:t>
            </a:r>
            <a:r>
              <a:rPr sz="1100" smtClean="0"/>
              <a:t>细</a:t>
            </a:r>
            <a:r>
              <a:rPr sz="1100" spc="-465" smtClean="0"/>
              <a:t>分</a:t>
            </a:r>
            <a:r>
              <a:rPr sz="4200" b="1" spc="-3517" baseline="-26785" smtClean="0">
                <a:solidFill>
                  <a:srgbClr val="000000"/>
                </a:solidFill>
                <a:latin typeface="微软雅黑"/>
                <a:cs typeface="微软雅黑"/>
              </a:rPr>
              <a:t>况</a:t>
            </a:r>
            <a:r>
              <a:rPr sz="1100" smtClean="0"/>
              <a:t>领域</a:t>
            </a:r>
            <a:endParaRPr sz="1100">
              <a:latin typeface="微软雅黑"/>
              <a:cs typeface="微软雅黑"/>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2416408" y="6693205"/>
            <a:ext cx="124460" cy="23939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400" b="1">
                <a:solidFill>
                  <a:srgbClr val="888888"/>
                </a:solidFill>
                <a:latin typeface="等线"/>
                <a:cs typeface="等线"/>
              </a:rPr>
              <a:t>9</a:t>
            </a:r>
            <a:endParaRPr sz="1400">
              <a:latin typeface="等线"/>
              <a:cs typeface="等线"/>
            </a:endParaRPr>
          </a:p>
        </p:txBody>
      </p:sp>
      <p:sp>
        <p:nvSpPr>
          <p:cNvPr id="3" name="object 3"/>
          <p:cNvSpPr/>
          <p:nvPr/>
        </p:nvSpPr>
        <p:spPr>
          <a:xfrm>
            <a:off x="5291328" y="3506724"/>
            <a:ext cx="426720" cy="0"/>
          </a:xfrm>
          <a:custGeom>
            <a:rect l="l" t="t" r="r" b="b"/>
            <a:pathLst>
              <a:path w="426720">
                <a:moveTo>
                  <a:pt x="0" y="0"/>
                </a:moveTo>
                <a:lnTo>
                  <a:pt x="426719"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object 4"/>
          <p:cNvSpPr/>
          <p:nvPr/>
        </p:nvSpPr>
        <p:spPr>
          <a:xfrm>
            <a:off x="4050791" y="3506724"/>
            <a:ext cx="852169" cy="0"/>
          </a:xfrm>
          <a:custGeom>
            <a:rect l="l" t="t" r="r" b="b"/>
            <a:pathLst>
              <a:path w="852169">
                <a:moveTo>
                  <a:pt x="0" y="0"/>
                </a:moveTo>
                <a:lnTo>
                  <a:pt x="851915"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object 5"/>
          <p:cNvSpPr/>
          <p:nvPr/>
        </p:nvSpPr>
        <p:spPr>
          <a:xfrm>
            <a:off x="2808732" y="3506724"/>
            <a:ext cx="852169" cy="0"/>
          </a:xfrm>
          <a:custGeom>
            <a:rect l="l" t="t" r="r" b="b"/>
            <a:pathLst>
              <a:path w="852169">
                <a:moveTo>
                  <a:pt x="0" y="0"/>
                </a:moveTo>
                <a:lnTo>
                  <a:pt x="851916"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object 6"/>
          <p:cNvSpPr/>
          <p:nvPr/>
        </p:nvSpPr>
        <p:spPr>
          <a:xfrm>
            <a:off x="751331" y="3506724"/>
            <a:ext cx="1668780" cy="0"/>
          </a:xfrm>
          <a:custGeom>
            <a:rect l="l" t="t" r="r" b="b"/>
            <a:pathLst>
              <a:path w="1668780">
                <a:moveTo>
                  <a:pt x="0" y="0"/>
                </a:moveTo>
                <a:lnTo>
                  <a:pt x="1668780"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object 7"/>
          <p:cNvSpPr/>
          <p:nvPr/>
        </p:nvSpPr>
        <p:spPr>
          <a:xfrm>
            <a:off x="5291328" y="3118104"/>
            <a:ext cx="426720" cy="0"/>
          </a:xfrm>
          <a:custGeom>
            <a:rect l="l" t="t" r="r" b="b"/>
            <a:pathLst>
              <a:path w="426720">
                <a:moveTo>
                  <a:pt x="0" y="0"/>
                </a:moveTo>
                <a:lnTo>
                  <a:pt x="426719"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object 8"/>
          <p:cNvSpPr/>
          <p:nvPr/>
        </p:nvSpPr>
        <p:spPr>
          <a:xfrm>
            <a:off x="4050791" y="3118104"/>
            <a:ext cx="852169" cy="0"/>
          </a:xfrm>
          <a:custGeom>
            <a:rect l="l" t="t" r="r" b="b"/>
            <a:pathLst>
              <a:path w="852169">
                <a:moveTo>
                  <a:pt x="0" y="0"/>
                </a:moveTo>
                <a:lnTo>
                  <a:pt x="851915"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object 9"/>
          <p:cNvSpPr/>
          <p:nvPr/>
        </p:nvSpPr>
        <p:spPr>
          <a:xfrm>
            <a:off x="751331" y="3118104"/>
            <a:ext cx="2909570" cy="0"/>
          </a:xfrm>
          <a:custGeom>
            <a:rect l="l" t="t" r="r" b="b"/>
            <a:pathLst>
              <a:path w="2909570">
                <a:moveTo>
                  <a:pt x="0" y="0"/>
                </a:moveTo>
                <a:lnTo>
                  <a:pt x="2909316"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object 10"/>
          <p:cNvSpPr/>
          <p:nvPr/>
        </p:nvSpPr>
        <p:spPr>
          <a:xfrm>
            <a:off x="5291328" y="2729484"/>
            <a:ext cx="426720" cy="0"/>
          </a:xfrm>
          <a:custGeom>
            <a:rect l="l" t="t" r="r" b="b"/>
            <a:pathLst>
              <a:path w="426720">
                <a:moveTo>
                  <a:pt x="0" y="0"/>
                </a:moveTo>
                <a:lnTo>
                  <a:pt x="426719"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object 11"/>
          <p:cNvSpPr/>
          <p:nvPr/>
        </p:nvSpPr>
        <p:spPr>
          <a:xfrm>
            <a:off x="751331" y="2729484"/>
            <a:ext cx="4151629" cy="0"/>
          </a:xfrm>
          <a:custGeom>
            <a:rect l="l" t="t" r="r" b="b"/>
            <a:pathLst>
              <a:path w="4151629">
                <a:moveTo>
                  <a:pt x="0" y="0"/>
                </a:moveTo>
                <a:lnTo>
                  <a:pt x="4151376"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object 12"/>
          <p:cNvSpPr/>
          <p:nvPr/>
        </p:nvSpPr>
        <p:spPr>
          <a:xfrm>
            <a:off x="5291328" y="2340864"/>
            <a:ext cx="426720" cy="0"/>
          </a:xfrm>
          <a:custGeom>
            <a:rect l="l" t="t" r="r" b="b"/>
            <a:pathLst>
              <a:path w="426720">
                <a:moveTo>
                  <a:pt x="0" y="0"/>
                </a:moveTo>
                <a:lnTo>
                  <a:pt x="426719"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object 13"/>
          <p:cNvSpPr/>
          <p:nvPr/>
        </p:nvSpPr>
        <p:spPr>
          <a:xfrm>
            <a:off x="751331" y="2340864"/>
            <a:ext cx="4151629" cy="0"/>
          </a:xfrm>
          <a:custGeom>
            <a:rect l="l" t="t" r="r" b="b"/>
            <a:pathLst>
              <a:path w="4151629">
                <a:moveTo>
                  <a:pt x="0" y="0"/>
                </a:moveTo>
                <a:lnTo>
                  <a:pt x="4151376"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object 14"/>
          <p:cNvSpPr/>
          <p:nvPr/>
        </p:nvSpPr>
        <p:spPr>
          <a:xfrm>
            <a:off x="751331" y="1953768"/>
            <a:ext cx="4966970" cy="0"/>
          </a:xfrm>
          <a:custGeom>
            <a:rect l="l" t="t" r="r" b="b"/>
            <a:pathLst>
              <a:path w="4966970">
                <a:moveTo>
                  <a:pt x="0" y="0"/>
                </a:moveTo>
                <a:lnTo>
                  <a:pt x="4966716"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object 15"/>
          <p:cNvSpPr/>
          <p:nvPr/>
        </p:nvSpPr>
        <p:spPr>
          <a:xfrm>
            <a:off x="1178052" y="3777996"/>
            <a:ext cx="388620" cy="117475"/>
          </a:xfrm>
          <a:custGeom>
            <a:rect l="l" t="t" r="r" b="b"/>
            <a:pathLst>
              <a:path w="388619" h="117475">
                <a:moveTo>
                  <a:pt x="0" y="117348"/>
                </a:moveTo>
                <a:lnTo>
                  <a:pt x="388620" y="117348"/>
                </a:lnTo>
                <a:lnTo>
                  <a:pt x="388620" y="0"/>
                </a:lnTo>
                <a:lnTo>
                  <a:pt x="0" y="0"/>
                </a:lnTo>
                <a:lnTo>
                  <a:pt x="0" y="117348"/>
                </a:lnTo>
                <a:close/>
              </a:path>
            </a:pathLst>
          </a:custGeom>
          <a:solidFill>
            <a:srgbClr val="F4B083"/>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object 16"/>
          <p:cNvSpPr/>
          <p:nvPr/>
        </p:nvSpPr>
        <p:spPr>
          <a:xfrm>
            <a:off x="2420111" y="3389376"/>
            <a:ext cx="388620" cy="506095"/>
          </a:xfrm>
          <a:custGeom>
            <a:rect l="l" t="t" r="r" b="b"/>
            <a:pathLst>
              <a:path w="388619" h="506095">
                <a:moveTo>
                  <a:pt x="0" y="505967"/>
                </a:moveTo>
                <a:lnTo>
                  <a:pt x="388619" y="505967"/>
                </a:lnTo>
                <a:lnTo>
                  <a:pt x="388619" y="0"/>
                </a:lnTo>
                <a:lnTo>
                  <a:pt x="0" y="0"/>
                </a:lnTo>
                <a:lnTo>
                  <a:pt x="0" y="505967"/>
                </a:lnTo>
                <a:close/>
              </a:path>
            </a:pathLst>
          </a:custGeom>
          <a:solidFill>
            <a:srgbClr val="F4B083"/>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object 17"/>
          <p:cNvSpPr/>
          <p:nvPr/>
        </p:nvSpPr>
        <p:spPr>
          <a:xfrm>
            <a:off x="3660647" y="2846832"/>
            <a:ext cx="390525" cy="1049020"/>
          </a:xfrm>
          <a:custGeom>
            <a:rect l="l" t="t" r="r" b="b"/>
            <a:pathLst>
              <a:path w="390525" h="1049020">
                <a:moveTo>
                  <a:pt x="0" y="1048512"/>
                </a:moveTo>
                <a:lnTo>
                  <a:pt x="390144" y="1048512"/>
                </a:lnTo>
                <a:lnTo>
                  <a:pt x="390144" y="0"/>
                </a:lnTo>
                <a:lnTo>
                  <a:pt x="0" y="0"/>
                </a:lnTo>
                <a:lnTo>
                  <a:pt x="0" y="1048512"/>
                </a:lnTo>
                <a:close/>
              </a:path>
            </a:pathLst>
          </a:custGeom>
          <a:solidFill>
            <a:srgbClr val="F4B083"/>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object 18"/>
          <p:cNvSpPr/>
          <p:nvPr/>
        </p:nvSpPr>
        <p:spPr>
          <a:xfrm>
            <a:off x="4902708" y="2186940"/>
            <a:ext cx="388620" cy="1708785"/>
          </a:xfrm>
          <a:custGeom>
            <a:rect l="l" t="t" r="r" b="b"/>
            <a:pathLst>
              <a:path w="388620" h="1708785">
                <a:moveTo>
                  <a:pt x="0" y="1708404"/>
                </a:moveTo>
                <a:lnTo>
                  <a:pt x="388620" y="1708404"/>
                </a:lnTo>
                <a:lnTo>
                  <a:pt x="388620" y="0"/>
                </a:lnTo>
                <a:lnTo>
                  <a:pt x="0" y="0"/>
                </a:lnTo>
                <a:lnTo>
                  <a:pt x="0" y="1708404"/>
                </a:lnTo>
                <a:close/>
              </a:path>
            </a:pathLst>
          </a:custGeom>
          <a:solidFill>
            <a:srgbClr val="C55A11"/>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object 19"/>
          <p:cNvSpPr/>
          <p:nvPr/>
        </p:nvSpPr>
        <p:spPr>
          <a:xfrm>
            <a:off x="751331" y="3895344"/>
            <a:ext cx="4966970" cy="0"/>
          </a:xfrm>
          <a:custGeom>
            <a:rect l="l" t="t" r="r" b="b"/>
            <a:pathLst>
              <a:path w="4966970">
                <a:moveTo>
                  <a:pt x="0" y="0"/>
                </a:moveTo>
                <a:lnTo>
                  <a:pt x="4966716"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object 20"/>
          <p:cNvSpPr txBox="1"/>
          <p:nvPr/>
        </p:nvSpPr>
        <p:spPr>
          <a:xfrm>
            <a:off x="1327530" y="3549777"/>
            <a:ext cx="88900" cy="1625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900" b="1">
                <a:solidFill>
                  <a:srgbClr val="404040"/>
                </a:solidFill>
                <a:latin typeface="等线"/>
                <a:cs typeface="等线"/>
              </a:rPr>
              <a:t>3</a:t>
            </a:r>
            <a:endParaRPr sz="900">
              <a:latin typeface="等线"/>
              <a:cs typeface="等线"/>
            </a:endParaRPr>
          </a:p>
        </p:txBody>
      </p:sp>
      <p:sp>
        <p:nvSpPr>
          <p:cNvPr id="21" name="object 21"/>
          <p:cNvSpPr txBox="1"/>
          <p:nvPr/>
        </p:nvSpPr>
        <p:spPr>
          <a:xfrm>
            <a:off x="2537205" y="3161538"/>
            <a:ext cx="153670" cy="1625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900" b="1">
                <a:solidFill>
                  <a:srgbClr val="404040"/>
                </a:solidFill>
                <a:latin typeface="等线"/>
                <a:cs typeface="等线"/>
              </a:rPr>
              <a:t>13</a:t>
            </a:r>
            <a:endParaRPr sz="900">
              <a:latin typeface="等线"/>
              <a:cs typeface="等线"/>
            </a:endParaRPr>
          </a:p>
        </p:txBody>
      </p:sp>
      <p:sp>
        <p:nvSpPr>
          <p:cNvPr id="22" name="object 22"/>
          <p:cNvSpPr txBox="1"/>
          <p:nvPr/>
        </p:nvSpPr>
        <p:spPr>
          <a:xfrm>
            <a:off x="3778758" y="2617724"/>
            <a:ext cx="153670" cy="1625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900" b="1">
                <a:solidFill>
                  <a:srgbClr val="404040"/>
                </a:solidFill>
                <a:latin typeface="等线"/>
                <a:cs typeface="等线"/>
              </a:rPr>
              <a:t>27</a:t>
            </a:r>
            <a:endParaRPr sz="900">
              <a:latin typeface="等线"/>
              <a:cs typeface="等线"/>
            </a:endParaRPr>
          </a:p>
        </p:txBody>
      </p:sp>
      <p:sp>
        <p:nvSpPr>
          <p:cNvPr id="23" name="object 23"/>
          <p:cNvSpPr txBox="1"/>
          <p:nvPr/>
        </p:nvSpPr>
        <p:spPr>
          <a:xfrm>
            <a:off x="5020436" y="1957578"/>
            <a:ext cx="153670" cy="1625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900" b="1">
                <a:solidFill>
                  <a:srgbClr val="404040"/>
                </a:solidFill>
                <a:latin typeface="等线"/>
                <a:cs typeface="等线"/>
              </a:rPr>
              <a:t>44</a:t>
            </a:r>
            <a:endParaRPr sz="900">
              <a:latin typeface="等线"/>
              <a:cs typeface="等线"/>
            </a:endParaRPr>
          </a:p>
        </p:txBody>
      </p:sp>
      <p:sp>
        <p:nvSpPr>
          <p:cNvPr id="24" name="object 24"/>
          <p:cNvSpPr/>
          <p:nvPr/>
        </p:nvSpPr>
        <p:spPr>
          <a:xfrm>
            <a:off x="1372361" y="2251710"/>
            <a:ext cx="3724910" cy="1595755"/>
          </a:xfrm>
          <a:custGeom>
            <a:rect l="l" t="t" r="r" b="b"/>
            <a:pathLst>
              <a:path w="3724910" h="1595754">
                <a:moveTo>
                  <a:pt x="0" y="1595627"/>
                </a:moveTo>
                <a:lnTo>
                  <a:pt x="3724655" y="0"/>
                </a:lnTo>
              </a:path>
            </a:pathLst>
          </a:custGeom>
          <a:ln w="25400">
            <a:solidFill>
              <a:srgbClr val="44536A"/>
            </a:solidFill>
            <a:prstDash val="dash"/>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object 25"/>
          <p:cNvSpPr txBox="1"/>
          <p:nvPr/>
        </p:nvSpPr>
        <p:spPr>
          <a:xfrm>
            <a:off x="585622" y="3800602"/>
            <a:ext cx="88900" cy="1625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900" b="1">
                <a:solidFill>
                  <a:srgbClr val="585858"/>
                </a:solidFill>
                <a:latin typeface="等线"/>
                <a:cs typeface="等线"/>
              </a:rPr>
              <a:t>0</a:t>
            </a:r>
            <a:endParaRPr sz="900">
              <a:latin typeface="等线"/>
              <a:cs typeface="等线"/>
            </a:endParaRPr>
          </a:p>
        </p:txBody>
      </p:sp>
      <p:sp>
        <p:nvSpPr>
          <p:cNvPr id="26" name="object 26"/>
          <p:cNvSpPr txBox="1"/>
          <p:nvPr/>
        </p:nvSpPr>
        <p:spPr>
          <a:xfrm>
            <a:off x="521919" y="3412363"/>
            <a:ext cx="153670" cy="1625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900" b="1">
                <a:solidFill>
                  <a:srgbClr val="585858"/>
                </a:solidFill>
                <a:latin typeface="等线"/>
                <a:cs typeface="等线"/>
              </a:rPr>
              <a:t>10</a:t>
            </a:r>
            <a:endParaRPr sz="900">
              <a:latin typeface="等线"/>
              <a:cs typeface="等线"/>
            </a:endParaRPr>
          </a:p>
        </p:txBody>
      </p:sp>
      <p:sp>
        <p:nvSpPr>
          <p:cNvPr id="27" name="object 27"/>
          <p:cNvSpPr txBox="1"/>
          <p:nvPr/>
        </p:nvSpPr>
        <p:spPr>
          <a:xfrm>
            <a:off x="521919" y="3023997"/>
            <a:ext cx="153670" cy="1625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900" b="1">
                <a:solidFill>
                  <a:srgbClr val="585858"/>
                </a:solidFill>
                <a:latin typeface="等线"/>
                <a:cs typeface="等线"/>
              </a:rPr>
              <a:t>20</a:t>
            </a:r>
            <a:endParaRPr sz="900">
              <a:latin typeface="等线"/>
              <a:cs typeface="等线"/>
            </a:endParaRPr>
          </a:p>
        </p:txBody>
      </p:sp>
      <p:sp>
        <p:nvSpPr>
          <p:cNvPr id="28" name="object 28"/>
          <p:cNvSpPr txBox="1"/>
          <p:nvPr/>
        </p:nvSpPr>
        <p:spPr>
          <a:xfrm>
            <a:off x="521919" y="2635758"/>
            <a:ext cx="153670" cy="1625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900" b="1">
                <a:solidFill>
                  <a:srgbClr val="585858"/>
                </a:solidFill>
                <a:latin typeface="等线"/>
                <a:cs typeface="等线"/>
              </a:rPr>
              <a:t>30</a:t>
            </a:r>
            <a:endParaRPr sz="900">
              <a:latin typeface="等线"/>
              <a:cs typeface="等线"/>
            </a:endParaRPr>
          </a:p>
        </p:txBody>
      </p:sp>
      <p:sp>
        <p:nvSpPr>
          <p:cNvPr id="29" name="object 29"/>
          <p:cNvSpPr txBox="1"/>
          <p:nvPr/>
        </p:nvSpPr>
        <p:spPr>
          <a:xfrm>
            <a:off x="521919" y="2247392"/>
            <a:ext cx="153670" cy="1625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900" b="1">
                <a:solidFill>
                  <a:srgbClr val="585858"/>
                </a:solidFill>
                <a:latin typeface="等线"/>
                <a:cs typeface="等线"/>
              </a:rPr>
              <a:t>40</a:t>
            </a:r>
            <a:endParaRPr sz="900">
              <a:latin typeface="等线"/>
              <a:cs typeface="等线"/>
            </a:endParaRPr>
          </a:p>
        </p:txBody>
      </p:sp>
      <p:sp>
        <p:nvSpPr>
          <p:cNvPr id="30" name="object 30"/>
          <p:cNvSpPr txBox="1"/>
          <p:nvPr/>
        </p:nvSpPr>
        <p:spPr>
          <a:xfrm>
            <a:off x="521919" y="1859026"/>
            <a:ext cx="153670" cy="1625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900" b="1">
                <a:solidFill>
                  <a:srgbClr val="585858"/>
                </a:solidFill>
                <a:latin typeface="等线"/>
                <a:cs typeface="等线"/>
              </a:rPr>
              <a:t>50</a:t>
            </a:r>
            <a:endParaRPr sz="900">
              <a:latin typeface="等线"/>
              <a:cs typeface="等线"/>
            </a:endParaRPr>
          </a:p>
        </p:txBody>
      </p:sp>
      <p:sp>
        <p:nvSpPr>
          <p:cNvPr id="31" name="object 31"/>
          <p:cNvSpPr txBox="1"/>
          <p:nvPr/>
        </p:nvSpPr>
        <p:spPr>
          <a:xfrm>
            <a:off x="980033" y="3973449"/>
            <a:ext cx="786765" cy="1625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900" b="1">
                <a:solidFill>
                  <a:srgbClr val="585858"/>
                </a:solidFill>
                <a:latin typeface="微软雅黑"/>
                <a:cs typeface="微软雅黑"/>
              </a:rPr>
              <a:t>第一批</a:t>
            </a:r>
            <a:r>
              <a:rPr sz="900" b="1">
                <a:solidFill>
                  <a:srgbClr val="585858"/>
                </a:solidFill>
                <a:latin typeface="等线"/>
                <a:cs typeface="等线"/>
              </a:rPr>
              <a:t>/201</a:t>
            </a:r>
            <a:r>
              <a:rPr sz="900" b="1" spc="0">
                <a:solidFill>
                  <a:srgbClr val="585858"/>
                </a:solidFill>
                <a:latin typeface="等线"/>
                <a:cs typeface="等线"/>
              </a:rPr>
              <a:t>9</a:t>
            </a:r>
            <a:r>
              <a:rPr sz="900" b="1">
                <a:solidFill>
                  <a:srgbClr val="585858"/>
                </a:solidFill>
                <a:latin typeface="微软雅黑"/>
                <a:cs typeface="微软雅黑"/>
              </a:rPr>
              <a:t>年</a:t>
            </a:r>
            <a:endParaRPr sz="900">
              <a:latin typeface="微软雅黑"/>
              <a:cs typeface="微软雅黑"/>
            </a:endParaRPr>
          </a:p>
        </p:txBody>
      </p:sp>
      <p:sp>
        <p:nvSpPr>
          <p:cNvPr id="32" name="object 32"/>
          <p:cNvSpPr txBox="1"/>
          <p:nvPr/>
        </p:nvSpPr>
        <p:spPr>
          <a:xfrm>
            <a:off x="2221738" y="3973449"/>
            <a:ext cx="786130" cy="1625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900" b="1">
                <a:solidFill>
                  <a:srgbClr val="585858"/>
                </a:solidFill>
                <a:latin typeface="微软雅黑"/>
                <a:cs typeface="微软雅黑"/>
              </a:rPr>
              <a:t>第二批</a:t>
            </a:r>
            <a:r>
              <a:rPr sz="900" b="1">
                <a:solidFill>
                  <a:srgbClr val="585858"/>
                </a:solidFill>
                <a:latin typeface="等线"/>
                <a:cs typeface="等线"/>
              </a:rPr>
              <a:t>/202</a:t>
            </a:r>
            <a:r>
              <a:rPr sz="900" b="1" spc="0">
                <a:solidFill>
                  <a:srgbClr val="585858"/>
                </a:solidFill>
                <a:latin typeface="等线"/>
                <a:cs typeface="等线"/>
              </a:rPr>
              <a:t>0</a:t>
            </a:r>
            <a:r>
              <a:rPr sz="900" b="1">
                <a:solidFill>
                  <a:srgbClr val="585858"/>
                </a:solidFill>
                <a:latin typeface="微软雅黑"/>
                <a:cs typeface="微软雅黑"/>
              </a:rPr>
              <a:t>年</a:t>
            </a:r>
            <a:endParaRPr sz="900">
              <a:latin typeface="微软雅黑"/>
              <a:cs typeface="微软雅黑"/>
            </a:endParaRPr>
          </a:p>
        </p:txBody>
      </p:sp>
      <p:sp>
        <p:nvSpPr>
          <p:cNvPr id="33" name="object 33"/>
          <p:cNvSpPr txBox="1"/>
          <p:nvPr/>
        </p:nvSpPr>
        <p:spPr>
          <a:xfrm>
            <a:off x="3463544" y="3973449"/>
            <a:ext cx="786130" cy="1625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900" b="1">
                <a:solidFill>
                  <a:srgbClr val="585858"/>
                </a:solidFill>
                <a:latin typeface="微软雅黑"/>
                <a:cs typeface="微软雅黑"/>
              </a:rPr>
              <a:t>第三批</a:t>
            </a:r>
            <a:r>
              <a:rPr sz="900" b="1">
                <a:solidFill>
                  <a:srgbClr val="585858"/>
                </a:solidFill>
                <a:latin typeface="等线"/>
                <a:cs typeface="等线"/>
              </a:rPr>
              <a:t>/202</a:t>
            </a:r>
            <a:r>
              <a:rPr sz="900" b="1" spc="0">
                <a:solidFill>
                  <a:srgbClr val="585858"/>
                </a:solidFill>
                <a:latin typeface="等线"/>
                <a:cs typeface="等线"/>
              </a:rPr>
              <a:t>1</a:t>
            </a:r>
            <a:r>
              <a:rPr sz="900" b="1">
                <a:solidFill>
                  <a:srgbClr val="585858"/>
                </a:solidFill>
                <a:latin typeface="微软雅黑"/>
                <a:cs typeface="微软雅黑"/>
              </a:rPr>
              <a:t>年</a:t>
            </a:r>
            <a:endParaRPr sz="900">
              <a:latin typeface="微软雅黑"/>
              <a:cs typeface="微软雅黑"/>
            </a:endParaRPr>
          </a:p>
        </p:txBody>
      </p:sp>
      <p:sp>
        <p:nvSpPr>
          <p:cNvPr id="34" name="object 34"/>
          <p:cNvSpPr txBox="1"/>
          <p:nvPr/>
        </p:nvSpPr>
        <p:spPr>
          <a:xfrm>
            <a:off x="4705350" y="3973449"/>
            <a:ext cx="786130" cy="1625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900" b="1">
                <a:solidFill>
                  <a:srgbClr val="585858"/>
                </a:solidFill>
                <a:latin typeface="微软雅黑"/>
                <a:cs typeface="微软雅黑"/>
              </a:rPr>
              <a:t>第四批</a:t>
            </a:r>
            <a:r>
              <a:rPr sz="900" b="1">
                <a:solidFill>
                  <a:srgbClr val="585858"/>
                </a:solidFill>
                <a:latin typeface="等线"/>
                <a:cs typeface="等线"/>
              </a:rPr>
              <a:t>/202</a:t>
            </a:r>
            <a:r>
              <a:rPr sz="900" b="1" spc="0">
                <a:solidFill>
                  <a:srgbClr val="585858"/>
                </a:solidFill>
                <a:latin typeface="等线"/>
                <a:cs typeface="等线"/>
              </a:rPr>
              <a:t>2</a:t>
            </a:r>
            <a:r>
              <a:rPr sz="900" b="1">
                <a:solidFill>
                  <a:srgbClr val="585858"/>
                </a:solidFill>
                <a:latin typeface="微软雅黑"/>
                <a:cs typeface="微软雅黑"/>
              </a:rPr>
              <a:t>年</a:t>
            </a:r>
            <a:endParaRPr sz="900">
              <a:latin typeface="微软雅黑"/>
              <a:cs typeface="微软雅黑"/>
            </a:endParaRPr>
          </a:p>
        </p:txBody>
      </p:sp>
      <p:sp>
        <p:nvSpPr>
          <p:cNvPr id="35" name="object 35"/>
          <p:cNvSpPr txBox="1"/>
          <p:nvPr/>
        </p:nvSpPr>
        <p:spPr>
          <a:xfrm>
            <a:off x="423468" y="850271"/>
            <a:ext cx="5532755" cy="880110"/>
          </a:xfrm>
          <a:prstGeom prst="rect">
            <a:avLst/>
          </a:prstGeom>
        </p:spPr>
        <p:txBody>
          <a:bodyPr vert="horz" wrap="square" lIns="0" tIns="1524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5080">
              <a:lnSpc>
                <a:spcPts val="3500"/>
              </a:lnSpc>
              <a:spcBef>
                <a:spcPts val="120"/>
              </a:spcBef>
            </a:pPr>
            <a:r>
              <a:rPr sz="1800" b="1" spc="25">
                <a:latin typeface="微软雅黑"/>
                <a:cs typeface="微软雅黑"/>
              </a:rPr>
              <a:t>光伏行业</a:t>
            </a:r>
            <a:r>
              <a:rPr sz="1800" b="1" spc="10">
                <a:latin typeface="微软雅黑"/>
                <a:cs typeface="微软雅黑"/>
              </a:rPr>
              <a:t>专精</a:t>
            </a:r>
            <a:r>
              <a:rPr sz="1800" b="1" spc="25">
                <a:latin typeface="微软雅黑"/>
                <a:cs typeface="微软雅黑"/>
              </a:rPr>
              <a:t>特新企</a:t>
            </a:r>
            <a:r>
              <a:rPr sz="1800" b="1" spc="10">
                <a:latin typeface="微软雅黑"/>
                <a:cs typeface="微软雅黑"/>
              </a:rPr>
              <a:t>业</a:t>
            </a:r>
            <a:r>
              <a:rPr sz="1800" b="1" spc="25">
                <a:latin typeface="微软雅黑"/>
                <a:cs typeface="微软雅黑"/>
              </a:rPr>
              <a:t>逐</a:t>
            </a:r>
            <a:r>
              <a:rPr sz="1800" b="1" spc="10">
                <a:latin typeface="微软雅黑"/>
                <a:cs typeface="微软雅黑"/>
              </a:rPr>
              <a:t>年</a:t>
            </a:r>
            <a:r>
              <a:rPr sz="1800" b="1" spc="25">
                <a:latin typeface="微软雅黑"/>
                <a:cs typeface="微软雅黑"/>
              </a:rPr>
              <a:t>增</a:t>
            </a:r>
            <a:r>
              <a:rPr sz="1800" b="1" spc="50">
                <a:latin typeface="微软雅黑"/>
                <a:cs typeface="微软雅黑"/>
              </a:rPr>
              <a:t>长</a:t>
            </a:r>
            <a:r>
              <a:rPr sz="1800" b="1" spc="25">
                <a:latin typeface="微软雅黑"/>
                <a:cs typeface="微软雅黑"/>
              </a:rPr>
              <a:t>，截止</a:t>
            </a:r>
            <a:r>
              <a:rPr sz="1800" b="1" spc="0">
                <a:latin typeface="微软雅黑"/>
                <a:cs typeface="微软雅黑"/>
              </a:rPr>
              <a:t>2022</a:t>
            </a:r>
            <a:r>
              <a:rPr sz="1800" b="1" spc="10">
                <a:latin typeface="微软雅黑"/>
                <a:cs typeface="微软雅黑"/>
              </a:rPr>
              <a:t>年</a:t>
            </a:r>
            <a:r>
              <a:rPr sz="1800" b="1" spc="5">
                <a:latin typeface="微软雅黑"/>
                <a:cs typeface="微软雅黑"/>
              </a:rPr>
              <a:t>11</a:t>
            </a:r>
            <a:r>
              <a:rPr sz="1800" b="1" spc="25">
                <a:latin typeface="微软雅黑"/>
                <a:cs typeface="微软雅黑"/>
              </a:rPr>
              <a:t>月</a:t>
            </a:r>
            <a:r>
              <a:rPr sz="1800" b="1">
                <a:latin typeface="微软雅黑"/>
                <a:cs typeface="微软雅黑"/>
              </a:rPr>
              <a:t>，  已有</a:t>
            </a:r>
            <a:r>
              <a:rPr sz="1800" b="1" spc="-5">
                <a:latin typeface="微软雅黑"/>
                <a:cs typeface="微软雅黑"/>
              </a:rPr>
              <a:t> </a:t>
            </a:r>
            <a:r>
              <a:rPr sz="2000" b="1">
                <a:solidFill>
                  <a:srgbClr val="FF0000"/>
                </a:solidFill>
                <a:latin typeface="微软雅黑"/>
                <a:cs typeface="微软雅黑"/>
              </a:rPr>
              <a:t>87</a:t>
            </a:r>
            <a:r>
              <a:rPr sz="2000" b="1" spc="-65">
                <a:solidFill>
                  <a:srgbClr val="FF0000"/>
                </a:solidFill>
                <a:latin typeface="微软雅黑"/>
                <a:cs typeface="微软雅黑"/>
              </a:rPr>
              <a:t> </a:t>
            </a:r>
            <a:r>
              <a:rPr sz="1800" b="1">
                <a:solidFill>
                  <a:srgbClr val="FF0000"/>
                </a:solidFill>
                <a:latin typeface="微软雅黑"/>
                <a:cs typeface="微软雅黑"/>
              </a:rPr>
              <a:t>家</a:t>
            </a:r>
            <a:r>
              <a:rPr sz="1800" b="1">
                <a:latin typeface="微软雅黑"/>
                <a:cs typeface="微软雅黑"/>
              </a:rPr>
              <a:t>企业获得“</a:t>
            </a:r>
            <a:r>
              <a:rPr sz="1800" b="1">
                <a:solidFill>
                  <a:srgbClr val="FF0000"/>
                </a:solidFill>
                <a:latin typeface="微软雅黑"/>
                <a:cs typeface="微软雅黑"/>
              </a:rPr>
              <a:t>专精特新</a:t>
            </a:r>
            <a:r>
              <a:rPr sz="1800" b="1">
                <a:latin typeface="微软雅黑"/>
                <a:cs typeface="微软雅黑"/>
              </a:rPr>
              <a:t>”称</a:t>
            </a:r>
            <a:r>
              <a:rPr sz="1800" b="1" spc="-5">
                <a:latin typeface="微软雅黑"/>
                <a:cs typeface="微软雅黑"/>
              </a:rPr>
              <a:t>号</a:t>
            </a:r>
            <a:r>
              <a:rPr sz="1800" b="1">
                <a:latin typeface="微软雅黑"/>
                <a:cs typeface="微软雅黑"/>
              </a:rPr>
              <a:t>。</a:t>
            </a:r>
            <a:endParaRPr sz="1800">
              <a:latin typeface="微软雅黑"/>
              <a:cs typeface="微软雅黑"/>
            </a:endParaRPr>
          </a:p>
        </p:txBody>
      </p:sp>
      <p:sp>
        <p:nvSpPr>
          <p:cNvPr id="36" name="object 36"/>
          <p:cNvSpPr txBox="1"/>
          <p:nvPr/>
        </p:nvSpPr>
        <p:spPr>
          <a:xfrm>
            <a:off x="5992114" y="4499000"/>
            <a:ext cx="6377940" cy="75692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2540" marR="5080" indent="-1260475">
              <a:lnSpc>
                <a:spcPct val="150000"/>
              </a:lnSpc>
              <a:spcBef>
                <a:spcPts val="100"/>
              </a:spcBef>
            </a:pPr>
            <a:r>
              <a:rPr sz="1600" b="1" spc="-10">
                <a:solidFill>
                  <a:srgbClr val="212121"/>
                </a:solidFill>
                <a:latin typeface="微软雅黑"/>
                <a:cs typeface="微软雅黑"/>
              </a:rPr>
              <a:t>2021</a:t>
            </a:r>
            <a:r>
              <a:rPr sz="1600" b="1" spc="-5">
                <a:solidFill>
                  <a:srgbClr val="212121"/>
                </a:solidFill>
                <a:latin typeface="微软雅黑"/>
                <a:cs typeface="微软雅黑"/>
              </a:rPr>
              <a:t>年</a:t>
            </a:r>
            <a:r>
              <a:rPr sz="1600" b="1" spc="-10">
                <a:solidFill>
                  <a:srgbClr val="212121"/>
                </a:solidFill>
                <a:latin typeface="微软雅黑"/>
                <a:cs typeface="微软雅黑"/>
              </a:rPr>
              <a:t>10</a:t>
            </a:r>
            <a:r>
              <a:rPr sz="1600" b="1" spc="-5">
                <a:solidFill>
                  <a:srgbClr val="212121"/>
                </a:solidFill>
                <a:latin typeface="微软雅黑"/>
                <a:cs typeface="微软雅黑"/>
              </a:rPr>
              <a:t>月 </a:t>
            </a:r>
            <a:r>
              <a:rPr sz="1600" b="1" spc="-5">
                <a:solidFill>
                  <a:srgbClr val="FF0000"/>
                </a:solidFill>
                <a:latin typeface="微软雅黑"/>
                <a:cs typeface="微软雅黑"/>
              </a:rPr>
              <a:t>中央政治局第三十四次集体学习</a:t>
            </a:r>
            <a:r>
              <a:rPr sz="1600" b="1" spc="-5">
                <a:latin typeface="微软雅黑"/>
                <a:cs typeface="微软雅黑"/>
              </a:rPr>
              <a:t>上提</a:t>
            </a:r>
            <a:r>
              <a:rPr sz="1600" b="1">
                <a:latin typeface="微软雅黑"/>
                <a:cs typeface="微软雅黑"/>
              </a:rPr>
              <a:t>出</a:t>
            </a:r>
            <a:r>
              <a:rPr sz="1600" b="1" spc="-5">
                <a:latin typeface="微软雅黑"/>
                <a:cs typeface="微软雅黑"/>
              </a:rPr>
              <a:t>，“</a:t>
            </a:r>
            <a:r>
              <a:rPr sz="1600" b="1">
                <a:latin typeface="微软雅黑"/>
                <a:cs typeface="微软雅黑"/>
              </a:rPr>
              <a:t>加</a:t>
            </a:r>
            <a:r>
              <a:rPr sz="1600" b="1" spc="-5">
                <a:latin typeface="微软雅黑"/>
                <a:cs typeface="微软雅黑"/>
              </a:rPr>
              <a:t>快培</a:t>
            </a:r>
            <a:r>
              <a:rPr sz="1600" b="1">
                <a:latin typeface="微软雅黑"/>
                <a:cs typeface="微软雅黑"/>
              </a:rPr>
              <a:t>育</a:t>
            </a:r>
            <a:r>
              <a:rPr sz="1600" b="1" spc="-5">
                <a:latin typeface="微软雅黑"/>
                <a:cs typeface="微软雅黑"/>
              </a:rPr>
              <a:t>一批 ‘专精特新’企业和制造业单项冠</a:t>
            </a:r>
            <a:r>
              <a:rPr sz="1600" b="1">
                <a:latin typeface="微软雅黑"/>
                <a:cs typeface="微软雅黑"/>
              </a:rPr>
              <a:t>军</a:t>
            </a:r>
            <a:r>
              <a:rPr sz="1600" b="1" spc="-5">
                <a:latin typeface="微软雅黑"/>
                <a:cs typeface="微软雅黑"/>
              </a:rPr>
              <a:t>企业</a:t>
            </a:r>
            <a:r>
              <a:rPr sz="1600" b="1">
                <a:latin typeface="微软雅黑"/>
                <a:cs typeface="微软雅黑"/>
              </a:rPr>
              <a:t>”</a:t>
            </a:r>
            <a:r>
              <a:rPr sz="1600" b="1" spc="-5">
                <a:latin typeface="微软雅黑"/>
                <a:cs typeface="微软雅黑"/>
              </a:rPr>
              <a:t>。</a:t>
            </a:r>
            <a:endParaRPr sz="1600">
              <a:latin typeface="微软雅黑"/>
              <a:cs typeface="微软雅黑"/>
            </a:endParaRPr>
          </a:p>
        </p:txBody>
      </p:sp>
      <p:sp>
        <p:nvSpPr>
          <p:cNvPr id="37" name="object 37"/>
          <p:cNvSpPr txBox="1"/>
          <p:nvPr/>
        </p:nvSpPr>
        <p:spPr>
          <a:xfrm>
            <a:off x="5992114" y="5660517"/>
            <a:ext cx="1056005"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spc="-10">
                <a:solidFill>
                  <a:srgbClr val="212121"/>
                </a:solidFill>
                <a:latin typeface="微软雅黑"/>
                <a:cs typeface="微软雅黑"/>
              </a:rPr>
              <a:t>2022</a:t>
            </a:r>
            <a:r>
              <a:rPr sz="1600" b="1" spc="-5">
                <a:solidFill>
                  <a:srgbClr val="212121"/>
                </a:solidFill>
                <a:latin typeface="微软雅黑"/>
                <a:cs typeface="微软雅黑"/>
              </a:rPr>
              <a:t>年</a:t>
            </a:r>
            <a:r>
              <a:rPr sz="1600" b="1" spc="-10">
                <a:solidFill>
                  <a:srgbClr val="212121"/>
                </a:solidFill>
                <a:latin typeface="微软雅黑"/>
                <a:cs typeface="微软雅黑"/>
              </a:rPr>
              <a:t>3</a:t>
            </a:r>
            <a:r>
              <a:rPr sz="1600" b="1" spc="-5">
                <a:solidFill>
                  <a:srgbClr val="212121"/>
                </a:solidFill>
                <a:latin typeface="微软雅黑"/>
                <a:cs typeface="微软雅黑"/>
              </a:rPr>
              <a:t>月</a:t>
            </a:r>
            <a:endParaRPr sz="1600">
              <a:latin typeface="微软雅黑"/>
              <a:cs typeface="微软雅黑"/>
            </a:endParaRPr>
          </a:p>
        </p:txBody>
      </p:sp>
      <p:sp>
        <p:nvSpPr>
          <p:cNvPr id="38" name="object 38"/>
          <p:cNvSpPr txBox="1"/>
          <p:nvPr/>
        </p:nvSpPr>
        <p:spPr>
          <a:xfrm>
            <a:off x="7252461" y="5537962"/>
            <a:ext cx="5301615" cy="75755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5080">
              <a:lnSpc>
                <a:spcPct val="150000"/>
              </a:lnSpc>
              <a:spcBef>
                <a:spcPts val="100"/>
              </a:spcBef>
            </a:pPr>
            <a:r>
              <a:rPr sz="1600" b="1" spc="-5">
                <a:solidFill>
                  <a:srgbClr val="FF0000"/>
                </a:solidFill>
                <a:latin typeface="微软雅黑"/>
                <a:cs typeface="微软雅黑"/>
              </a:rPr>
              <a:t>政府工作报告</a:t>
            </a:r>
            <a:r>
              <a:rPr sz="1600" b="1" spc="-5">
                <a:solidFill>
                  <a:srgbClr val="212121"/>
                </a:solidFill>
                <a:latin typeface="微软雅黑"/>
                <a:cs typeface="微软雅黑"/>
              </a:rPr>
              <a:t>提出“着力培育‘专</a:t>
            </a:r>
            <a:r>
              <a:rPr sz="1600" b="1" spc="0">
                <a:solidFill>
                  <a:srgbClr val="212121"/>
                </a:solidFill>
                <a:latin typeface="微软雅黑"/>
                <a:cs typeface="微软雅黑"/>
              </a:rPr>
              <a:t>精</a:t>
            </a:r>
            <a:r>
              <a:rPr sz="1600" b="1" spc="-5">
                <a:solidFill>
                  <a:srgbClr val="212121"/>
                </a:solidFill>
                <a:latin typeface="微软雅黑"/>
                <a:cs typeface="微软雅黑"/>
              </a:rPr>
              <a:t>特新</a:t>
            </a:r>
            <a:r>
              <a:rPr sz="1600" b="1" spc="0">
                <a:solidFill>
                  <a:srgbClr val="212121"/>
                </a:solidFill>
                <a:latin typeface="微软雅黑"/>
                <a:cs typeface="微软雅黑"/>
              </a:rPr>
              <a:t>’</a:t>
            </a:r>
            <a:r>
              <a:rPr sz="1600" b="1" spc="-5">
                <a:solidFill>
                  <a:srgbClr val="212121"/>
                </a:solidFill>
                <a:latin typeface="微软雅黑"/>
                <a:cs typeface="微软雅黑"/>
              </a:rPr>
              <a:t>企业</a:t>
            </a:r>
            <a:r>
              <a:rPr sz="1600" b="1" spc="0">
                <a:solidFill>
                  <a:srgbClr val="212121"/>
                </a:solidFill>
                <a:latin typeface="微软雅黑"/>
                <a:cs typeface="微软雅黑"/>
              </a:rPr>
              <a:t>，</a:t>
            </a:r>
            <a:r>
              <a:rPr sz="1600" b="1" spc="-5">
                <a:solidFill>
                  <a:srgbClr val="212121"/>
                </a:solidFill>
                <a:latin typeface="微软雅黑"/>
                <a:cs typeface="微软雅黑"/>
              </a:rPr>
              <a:t>在资</a:t>
            </a:r>
            <a:r>
              <a:rPr sz="1600" b="1" spc="0">
                <a:solidFill>
                  <a:srgbClr val="212121"/>
                </a:solidFill>
                <a:latin typeface="微软雅黑"/>
                <a:cs typeface="微软雅黑"/>
              </a:rPr>
              <a:t>金</a:t>
            </a:r>
            <a:r>
              <a:rPr sz="1600" b="1" spc="-5">
                <a:solidFill>
                  <a:srgbClr val="212121"/>
                </a:solidFill>
                <a:latin typeface="微软雅黑"/>
                <a:cs typeface="微软雅黑"/>
              </a:rPr>
              <a:t>、 人才、孵化平台搭建等方面给予大</a:t>
            </a:r>
            <a:r>
              <a:rPr sz="1600" b="1">
                <a:solidFill>
                  <a:srgbClr val="212121"/>
                </a:solidFill>
                <a:latin typeface="微软雅黑"/>
                <a:cs typeface="微软雅黑"/>
              </a:rPr>
              <a:t>力</a:t>
            </a:r>
            <a:r>
              <a:rPr sz="1600" b="1" spc="-5">
                <a:solidFill>
                  <a:srgbClr val="212121"/>
                </a:solidFill>
                <a:latin typeface="微软雅黑"/>
                <a:cs typeface="微软雅黑"/>
              </a:rPr>
              <a:t>支持。</a:t>
            </a:r>
            <a:endParaRPr sz="1600">
              <a:latin typeface="微软雅黑"/>
              <a:cs typeface="微软雅黑"/>
            </a:endParaRPr>
          </a:p>
        </p:txBody>
      </p:sp>
      <p:sp>
        <p:nvSpPr>
          <p:cNvPr id="39" name="object 39"/>
          <p:cNvSpPr txBox="1"/>
          <p:nvPr/>
        </p:nvSpPr>
        <p:spPr>
          <a:xfrm>
            <a:off x="5992114" y="2734437"/>
            <a:ext cx="1056005"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spc="-10">
                <a:solidFill>
                  <a:srgbClr val="212121"/>
                </a:solidFill>
                <a:latin typeface="微软雅黑"/>
                <a:cs typeface="微软雅黑"/>
              </a:rPr>
              <a:t>2011</a:t>
            </a:r>
            <a:r>
              <a:rPr sz="1600" b="1" spc="-5">
                <a:solidFill>
                  <a:srgbClr val="212121"/>
                </a:solidFill>
                <a:latin typeface="微软雅黑"/>
                <a:cs typeface="微软雅黑"/>
              </a:rPr>
              <a:t>年</a:t>
            </a:r>
            <a:r>
              <a:rPr sz="1600" b="1" spc="-10">
                <a:solidFill>
                  <a:srgbClr val="212121"/>
                </a:solidFill>
                <a:latin typeface="微软雅黑"/>
                <a:cs typeface="微软雅黑"/>
              </a:rPr>
              <a:t>9</a:t>
            </a:r>
            <a:r>
              <a:rPr sz="1600" b="1" spc="-5">
                <a:solidFill>
                  <a:srgbClr val="212121"/>
                </a:solidFill>
                <a:latin typeface="微软雅黑"/>
                <a:cs typeface="微软雅黑"/>
              </a:rPr>
              <a:t>月</a:t>
            </a:r>
            <a:endParaRPr sz="1600">
              <a:latin typeface="微软雅黑"/>
              <a:cs typeface="微软雅黑"/>
            </a:endParaRPr>
          </a:p>
        </p:txBody>
      </p:sp>
      <p:sp>
        <p:nvSpPr>
          <p:cNvPr id="40" name="object 40"/>
          <p:cNvSpPr txBox="1"/>
          <p:nvPr/>
        </p:nvSpPr>
        <p:spPr>
          <a:xfrm>
            <a:off x="7206742" y="2611907"/>
            <a:ext cx="5302250" cy="756920"/>
          </a:xfrm>
          <a:prstGeom prst="rect">
            <a:avLst/>
          </a:prstGeom>
        </p:spPr>
        <p:txBody>
          <a:bodyPr vert="horz" wrap="square" lIns="0" tIns="13462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60"/>
              </a:spcBef>
            </a:pPr>
            <a:r>
              <a:rPr sz="1600" b="1" spc="-5">
                <a:latin typeface="微软雅黑"/>
                <a:cs typeface="微软雅黑"/>
              </a:rPr>
              <a:t>工信部发布</a:t>
            </a:r>
            <a:r>
              <a:rPr sz="1600" b="1" spc="-5">
                <a:solidFill>
                  <a:srgbClr val="FF0000"/>
                </a:solidFill>
                <a:latin typeface="微软雅黑"/>
                <a:cs typeface="微软雅黑"/>
              </a:rPr>
              <a:t>《“十二五”中小企业</a:t>
            </a:r>
            <a:r>
              <a:rPr sz="1600" b="1">
                <a:solidFill>
                  <a:srgbClr val="FF0000"/>
                </a:solidFill>
                <a:latin typeface="微软雅黑"/>
                <a:cs typeface="微软雅黑"/>
              </a:rPr>
              <a:t>成</a:t>
            </a:r>
            <a:r>
              <a:rPr sz="1600" b="1" spc="-5">
                <a:solidFill>
                  <a:srgbClr val="FF0000"/>
                </a:solidFill>
                <a:latin typeface="微软雅黑"/>
                <a:cs typeface="微软雅黑"/>
              </a:rPr>
              <a:t>长规</a:t>
            </a:r>
            <a:r>
              <a:rPr sz="1600" b="1">
                <a:solidFill>
                  <a:srgbClr val="FF0000"/>
                </a:solidFill>
                <a:latin typeface="微软雅黑"/>
                <a:cs typeface="微软雅黑"/>
              </a:rPr>
              <a:t>划</a:t>
            </a:r>
            <a:r>
              <a:rPr sz="1600" b="1" spc="-5">
                <a:solidFill>
                  <a:srgbClr val="FF0000"/>
                </a:solidFill>
                <a:latin typeface="微软雅黑"/>
                <a:cs typeface="微软雅黑"/>
              </a:rPr>
              <a:t>》</a:t>
            </a:r>
            <a:r>
              <a:rPr sz="1600" b="1" spc="-5">
                <a:latin typeface="微软雅黑"/>
                <a:cs typeface="微软雅黑"/>
              </a:rPr>
              <a:t>，</a:t>
            </a:r>
            <a:r>
              <a:rPr sz="1600" b="1">
                <a:latin typeface="微软雅黑"/>
                <a:cs typeface="微软雅黑"/>
              </a:rPr>
              <a:t>明</a:t>
            </a:r>
            <a:r>
              <a:rPr sz="1600" b="1" spc="-5">
                <a:latin typeface="微软雅黑"/>
                <a:cs typeface="微软雅黑"/>
              </a:rPr>
              <a:t>确提</a:t>
            </a:r>
            <a:r>
              <a:rPr sz="1600" b="1">
                <a:latin typeface="微软雅黑"/>
                <a:cs typeface="微软雅黑"/>
              </a:rPr>
              <a:t>出</a:t>
            </a:r>
            <a:r>
              <a:rPr sz="1600" b="1" spc="-5">
                <a:latin typeface="微软雅黑"/>
                <a:cs typeface="微软雅黑"/>
              </a:rPr>
              <a:t>要</a:t>
            </a:r>
            <a:endParaRPr sz="1600">
              <a:latin typeface="微软雅黑"/>
              <a:cs typeface="微软雅黑"/>
            </a:endParaRPr>
          </a:p>
          <a:p>
            <a:pPr marL="57785">
              <a:lnSpc>
                <a:spcPct val="100000"/>
              </a:lnSpc>
              <a:spcBef>
                <a:spcPts val="960"/>
              </a:spcBef>
            </a:pPr>
            <a:r>
              <a:rPr sz="1600" b="1" spc="-5">
                <a:latin typeface="微软雅黑"/>
                <a:cs typeface="微软雅黑"/>
              </a:rPr>
              <a:t>“坚持‘专精特新’”</a:t>
            </a:r>
            <a:r>
              <a:rPr sz="1600" spc="-5">
                <a:latin typeface="微软雅黑"/>
                <a:cs typeface="微软雅黑"/>
              </a:rPr>
              <a:t>。</a:t>
            </a:r>
            <a:endParaRPr sz="1600">
              <a:latin typeface="微软雅黑"/>
              <a:cs typeface="微软雅黑"/>
            </a:endParaRPr>
          </a:p>
        </p:txBody>
      </p:sp>
      <p:sp>
        <p:nvSpPr>
          <p:cNvPr id="41" name="object 41"/>
          <p:cNvSpPr txBox="1"/>
          <p:nvPr/>
        </p:nvSpPr>
        <p:spPr>
          <a:xfrm>
            <a:off x="5992114" y="6699605"/>
            <a:ext cx="5565775"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spc="-10">
                <a:solidFill>
                  <a:srgbClr val="212121"/>
                </a:solidFill>
                <a:latin typeface="微软雅黑"/>
                <a:cs typeface="微软雅黑"/>
              </a:rPr>
              <a:t>2022</a:t>
            </a:r>
            <a:r>
              <a:rPr sz="1600" b="1" spc="-5">
                <a:solidFill>
                  <a:srgbClr val="212121"/>
                </a:solidFill>
                <a:latin typeface="微软雅黑"/>
                <a:cs typeface="微软雅黑"/>
              </a:rPr>
              <a:t>年</a:t>
            </a:r>
            <a:r>
              <a:rPr sz="1600" b="1" spc="-10">
                <a:solidFill>
                  <a:srgbClr val="212121"/>
                </a:solidFill>
                <a:latin typeface="微软雅黑"/>
                <a:cs typeface="微软雅黑"/>
              </a:rPr>
              <a:t>10</a:t>
            </a:r>
            <a:r>
              <a:rPr sz="1600" b="1" spc="-5">
                <a:solidFill>
                  <a:srgbClr val="212121"/>
                </a:solidFill>
                <a:latin typeface="微软雅黑"/>
                <a:cs typeface="微软雅黑"/>
              </a:rPr>
              <a:t>月</a:t>
            </a:r>
            <a:r>
              <a:rPr sz="1600" b="1" spc="455">
                <a:solidFill>
                  <a:srgbClr val="212121"/>
                </a:solidFill>
                <a:latin typeface="微软雅黑"/>
                <a:cs typeface="微软雅黑"/>
              </a:rPr>
              <a:t> </a:t>
            </a:r>
            <a:r>
              <a:rPr sz="1600" b="1" spc="-5">
                <a:solidFill>
                  <a:srgbClr val="FF0000"/>
                </a:solidFill>
                <a:latin typeface="微软雅黑"/>
                <a:cs typeface="微软雅黑"/>
              </a:rPr>
              <a:t>二十大报告</a:t>
            </a:r>
            <a:r>
              <a:rPr sz="1600" b="1" spc="-5">
                <a:latin typeface="微软雅黑"/>
                <a:cs typeface="微软雅黑"/>
              </a:rPr>
              <a:t>明确指出“支持专精特新</a:t>
            </a:r>
            <a:r>
              <a:rPr sz="1600" b="1">
                <a:latin typeface="微软雅黑"/>
                <a:cs typeface="微软雅黑"/>
              </a:rPr>
              <a:t>企</a:t>
            </a:r>
            <a:r>
              <a:rPr sz="1600" b="1" spc="-5">
                <a:latin typeface="微软雅黑"/>
                <a:cs typeface="微软雅黑"/>
              </a:rPr>
              <a:t>业发</a:t>
            </a:r>
            <a:r>
              <a:rPr sz="1600" b="1">
                <a:latin typeface="微软雅黑"/>
                <a:cs typeface="微软雅黑"/>
              </a:rPr>
              <a:t>展</a:t>
            </a:r>
            <a:r>
              <a:rPr sz="1600" b="1" spc="-5">
                <a:latin typeface="微软雅黑"/>
                <a:cs typeface="微软雅黑"/>
              </a:rPr>
              <a:t>”</a:t>
            </a:r>
            <a:endParaRPr sz="1600">
              <a:latin typeface="微软雅黑"/>
              <a:cs typeface="微软雅黑"/>
            </a:endParaRPr>
          </a:p>
        </p:txBody>
      </p:sp>
      <p:sp>
        <p:nvSpPr>
          <p:cNvPr id="42" name="object 42"/>
          <p:cNvSpPr txBox="1"/>
          <p:nvPr/>
        </p:nvSpPr>
        <p:spPr>
          <a:xfrm>
            <a:off x="5992114" y="3663442"/>
            <a:ext cx="1056005"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spc="-10">
                <a:solidFill>
                  <a:srgbClr val="212121"/>
                </a:solidFill>
                <a:latin typeface="微软雅黑"/>
                <a:cs typeface="微软雅黑"/>
              </a:rPr>
              <a:t>2019</a:t>
            </a:r>
            <a:r>
              <a:rPr sz="1600" b="1" spc="-5">
                <a:solidFill>
                  <a:srgbClr val="212121"/>
                </a:solidFill>
                <a:latin typeface="微软雅黑"/>
                <a:cs typeface="微软雅黑"/>
              </a:rPr>
              <a:t>年</a:t>
            </a:r>
            <a:r>
              <a:rPr sz="1600" b="1" spc="-10">
                <a:solidFill>
                  <a:srgbClr val="212121"/>
                </a:solidFill>
                <a:latin typeface="微软雅黑"/>
                <a:cs typeface="微软雅黑"/>
              </a:rPr>
              <a:t>4</a:t>
            </a:r>
            <a:r>
              <a:rPr sz="1600" b="1" spc="-5">
                <a:solidFill>
                  <a:srgbClr val="212121"/>
                </a:solidFill>
                <a:latin typeface="微软雅黑"/>
                <a:cs typeface="微软雅黑"/>
              </a:rPr>
              <a:t>月</a:t>
            </a:r>
            <a:endParaRPr sz="1600">
              <a:latin typeface="微软雅黑"/>
              <a:cs typeface="微软雅黑"/>
            </a:endParaRPr>
          </a:p>
        </p:txBody>
      </p:sp>
      <p:sp>
        <p:nvSpPr>
          <p:cNvPr id="43" name="object 43"/>
          <p:cNvSpPr txBox="1"/>
          <p:nvPr/>
        </p:nvSpPr>
        <p:spPr>
          <a:xfrm>
            <a:off x="7206742" y="3540912"/>
            <a:ext cx="5554345" cy="75692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7785" marR="5080" indent="-45720">
              <a:lnSpc>
                <a:spcPct val="150000"/>
              </a:lnSpc>
              <a:spcBef>
                <a:spcPts val="100"/>
              </a:spcBef>
            </a:pPr>
            <a:r>
              <a:rPr sz="1600" b="1" spc="-5">
                <a:solidFill>
                  <a:srgbClr val="212121"/>
                </a:solidFill>
                <a:latin typeface="微软雅黑"/>
                <a:cs typeface="微软雅黑"/>
              </a:rPr>
              <a:t>中共中央办公厅、国务院办公厅印</a:t>
            </a:r>
            <a:r>
              <a:rPr sz="1600" b="1">
                <a:solidFill>
                  <a:srgbClr val="212121"/>
                </a:solidFill>
                <a:latin typeface="微软雅黑"/>
                <a:cs typeface="微软雅黑"/>
              </a:rPr>
              <a:t>发</a:t>
            </a:r>
            <a:r>
              <a:rPr sz="1600" b="1" spc="-5">
                <a:solidFill>
                  <a:srgbClr val="212121"/>
                </a:solidFill>
                <a:latin typeface="微软雅黑"/>
                <a:cs typeface="微软雅黑"/>
              </a:rPr>
              <a:t>的《</a:t>
            </a:r>
            <a:r>
              <a:rPr sz="1600" b="1">
                <a:solidFill>
                  <a:srgbClr val="FF0000"/>
                </a:solidFill>
                <a:latin typeface="微软雅黑"/>
                <a:cs typeface="微软雅黑"/>
              </a:rPr>
              <a:t>关</a:t>
            </a:r>
            <a:r>
              <a:rPr sz="1600" b="1" spc="-5">
                <a:solidFill>
                  <a:srgbClr val="FF0000"/>
                </a:solidFill>
                <a:latin typeface="微软雅黑"/>
                <a:cs typeface="微软雅黑"/>
              </a:rPr>
              <a:t>于促</a:t>
            </a:r>
            <a:r>
              <a:rPr sz="1600" b="1">
                <a:solidFill>
                  <a:srgbClr val="FF0000"/>
                </a:solidFill>
                <a:latin typeface="微软雅黑"/>
                <a:cs typeface="微软雅黑"/>
              </a:rPr>
              <a:t>进</a:t>
            </a:r>
            <a:r>
              <a:rPr sz="1600" b="1" spc="-5">
                <a:solidFill>
                  <a:srgbClr val="FF0000"/>
                </a:solidFill>
                <a:latin typeface="微软雅黑"/>
                <a:cs typeface="微软雅黑"/>
              </a:rPr>
              <a:t>中小</a:t>
            </a:r>
            <a:r>
              <a:rPr sz="1600" b="1">
                <a:solidFill>
                  <a:srgbClr val="FF0000"/>
                </a:solidFill>
                <a:latin typeface="微软雅黑"/>
                <a:cs typeface="微软雅黑"/>
              </a:rPr>
              <a:t>企</a:t>
            </a:r>
            <a:r>
              <a:rPr sz="1600" b="1" spc="-5">
                <a:solidFill>
                  <a:srgbClr val="FF0000"/>
                </a:solidFill>
                <a:latin typeface="微软雅黑"/>
                <a:cs typeface="微软雅黑"/>
              </a:rPr>
              <a:t>业 健康发</a:t>
            </a:r>
            <a:r>
              <a:rPr sz="1600" b="1" spc="0">
                <a:solidFill>
                  <a:srgbClr val="FF0000"/>
                </a:solidFill>
                <a:latin typeface="微软雅黑"/>
                <a:cs typeface="微软雅黑"/>
              </a:rPr>
              <a:t>展</a:t>
            </a:r>
            <a:r>
              <a:rPr sz="1600" b="1" spc="-5">
                <a:solidFill>
                  <a:srgbClr val="FF0000"/>
                </a:solidFill>
                <a:latin typeface="微软雅黑"/>
                <a:cs typeface="微软雅黑"/>
              </a:rPr>
              <a:t>的指</a:t>
            </a:r>
            <a:r>
              <a:rPr sz="1600" b="1" spc="0">
                <a:solidFill>
                  <a:srgbClr val="FF0000"/>
                </a:solidFill>
                <a:latin typeface="微软雅黑"/>
                <a:cs typeface="微软雅黑"/>
              </a:rPr>
              <a:t>导</a:t>
            </a:r>
            <a:r>
              <a:rPr sz="1600" b="1" spc="-5">
                <a:solidFill>
                  <a:srgbClr val="FF0000"/>
                </a:solidFill>
                <a:latin typeface="微软雅黑"/>
                <a:cs typeface="微软雅黑"/>
              </a:rPr>
              <a:t>意见》</a:t>
            </a:r>
            <a:r>
              <a:rPr sz="1600" b="1" spc="0">
                <a:solidFill>
                  <a:srgbClr val="212121"/>
                </a:solidFill>
                <a:latin typeface="微软雅黑"/>
                <a:cs typeface="微软雅黑"/>
              </a:rPr>
              <a:t>提</a:t>
            </a:r>
            <a:r>
              <a:rPr sz="1600" b="1" spc="-5">
                <a:solidFill>
                  <a:srgbClr val="212121"/>
                </a:solidFill>
                <a:latin typeface="微软雅黑"/>
                <a:cs typeface="微软雅黑"/>
              </a:rPr>
              <a:t>出“</a:t>
            </a:r>
            <a:r>
              <a:rPr sz="1600" b="1" spc="0">
                <a:solidFill>
                  <a:srgbClr val="212121"/>
                </a:solidFill>
                <a:latin typeface="微软雅黑"/>
                <a:cs typeface="微软雅黑"/>
              </a:rPr>
              <a:t>引</a:t>
            </a:r>
            <a:r>
              <a:rPr sz="1600" b="1" spc="-5">
                <a:solidFill>
                  <a:srgbClr val="212121"/>
                </a:solidFill>
                <a:latin typeface="微软雅黑"/>
                <a:cs typeface="微软雅黑"/>
              </a:rPr>
              <a:t>导中小</a:t>
            </a:r>
            <a:r>
              <a:rPr sz="1600" b="1" spc="0">
                <a:solidFill>
                  <a:srgbClr val="212121"/>
                </a:solidFill>
                <a:latin typeface="微软雅黑"/>
                <a:cs typeface="微软雅黑"/>
              </a:rPr>
              <a:t>企</a:t>
            </a:r>
            <a:r>
              <a:rPr sz="1600" b="1" spc="-5">
                <a:solidFill>
                  <a:srgbClr val="212121"/>
                </a:solidFill>
                <a:latin typeface="微软雅黑"/>
                <a:cs typeface="微软雅黑"/>
              </a:rPr>
              <a:t>业专</a:t>
            </a:r>
            <a:r>
              <a:rPr sz="1600" b="1" spc="0">
                <a:solidFill>
                  <a:srgbClr val="212121"/>
                </a:solidFill>
                <a:latin typeface="微软雅黑"/>
                <a:cs typeface="微软雅黑"/>
              </a:rPr>
              <a:t>精</a:t>
            </a:r>
            <a:r>
              <a:rPr sz="1600" b="1" spc="-5">
                <a:solidFill>
                  <a:srgbClr val="212121"/>
                </a:solidFill>
                <a:latin typeface="微软雅黑"/>
                <a:cs typeface="微软雅黑"/>
              </a:rPr>
              <a:t>特新发</a:t>
            </a:r>
            <a:r>
              <a:rPr sz="1600" b="1" spc="0">
                <a:solidFill>
                  <a:srgbClr val="212121"/>
                </a:solidFill>
                <a:latin typeface="微软雅黑"/>
                <a:cs typeface="微软雅黑"/>
              </a:rPr>
              <a:t>展</a:t>
            </a:r>
            <a:r>
              <a:rPr sz="1600" b="1" spc="-5">
                <a:solidFill>
                  <a:srgbClr val="212121"/>
                </a:solidFill>
                <a:latin typeface="微软雅黑"/>
                <a:cs typeface="微软雅黑"/>
              </a:rPr>
              <a:t>”。</a:t>
            </a:r>
            <a:endParaRPr sz="1600">
              <a:latin typeface="微软雅黑"/>
              <a:cs typeface="微软雅黑"/>
            </a:endParaRPr>
          </a:p>
        </p:txBody>
      </p:sp>
      <p:sp>
        <p:nvSpPr>
          <p:cNvPr id="44" name="object 44"/>
          <p:cNvSpPr/>
          <p:nvPr/>
        </p:nvSpPr>
        <p:spPr>
          <a:xfrm>
            <a:off x="6464046" y="3085338"/>
            <a:ext cx="76200" cy="531495"/>
          </a:xfrm>
          <a:custGeom>
            <a:rect l="l" t="t" r="r" b="b"/>
            <a:pathLst>
              <a:path w="76200" h="531495">
                <a:moveTo>
                  <a:pt x="28575" y="455295"/>
                </a:moveTo>
                <a:lnTo>
                  <a:pt x="0" y="455295"/>
                </a:lnTo>
                <a:lnTo>
                  <a:pt x="38100" y="531495"/>
                </a:lnTo>
                <a:lnTo>
                  <a:pt x="69850" y="467995"/>
                </a:lnTo>
                <a:lnTo>
                  <a:pt x="28575" y="467995"/>
                </a:lnTo>
                <a:lnTo>
                  <a:pt x="28575" y="455295"/>
                </a:lnTo>
                <a:close/>
              </a:path>
              <a:path w="76200" h="531495">
                <a:moveTo>
                  <a:pt x="47625" y="0"/>
                </a:moveTo>
                <a:lnTo>
                  <a:pt x="28575" y="0"/>
                </a:lnTo>
                <a:lnTo>
                  <a:pt x="28575" y="467995"/>
                </a:lnTo>
                <a:lnTo>
                  <a:pt x="47625" y="467995"/>
                </a:lnTo>
                <a:lnTo>
                  <a:pt x="47625" y="0"/>
                </a:lnTo>
                <a:close/>
              </a:path>
              <a:path w="76200" h="531495">
                <a:moveTo>
                  <a:pt x="76200" y="455295"/>
                </a:moveTo>
                <a:lnTo>
                  <a:pt x="47625" y="455295"/>
                </a:lnTo>
                <a:lnTo>
                  <a:pt x="47625" y="467995"/>
                </a:lnTo>
                <a:lnTo>
                  <a:pt x="69850" y="467995"/>
                </a:lnTo>
                <a:lnTo>
                  <a:pt x="76200" y="455295"/>
                </a:lnTo>
                <a:close/>
              </a:path>
            </a:pathLst>
          </a:custGeom>
          <a:solidFill>
            <a:srgbClr val="EC7C3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object 45"/>
          <p:cNvSpPr/>
          <p:nvPr/>
        </p:nvSpPr>
        <p:spPr>
          <a:xfrm>
            <a:off x="6464046" y="3984498"/>
            <a:ext cx="76200" cy="560705"/>
          </a:xfrm>
          <a:custGeom>
            <a:rect l="l" t="t" r="r" b="b"/>
            <a:pathLst>
              <a:path w="76200" h="560704">
                <a:moveTo>
                  <a:pt x="28575" y="484123"/>
                </a:moveTo>
                <a:lnTo>
                  <a:pt x="0" y="484123"/>
                </a:lnTo>
                <a:lnTo>
                  <a:pt x="38100" y="560323"/>
                </a:lnTo>
                <a:lnTo>
                  <a:pt x="69850" y="496823"/>
                </a:lnTo>
                <a:lnTo>
                  <a:pt x="28575" y="496823"/>
                </a:lnTo>
                <a:lnTo>
                  <a:pt x="28575" y="484123"/>
                </a:lnTo>
                <a:close/>
              </a:path>
              <a:path w="76200" h="560704">
                <a:moveTo>
                  <a:pt x="47625" y="0"/>
                </a:moveTo>
                <a:lnTo>
                  <a:pt x="28575" y="0"/>
                </a:lnTo>
                <a:lnTo>
                  <a:pt x="28575" y="496823"/>
                </a:lnTo>
                <a:lnTo>
                  <a:pt x="47625" y="496823"/>
                </a:lnTo>
                <a:lnTo>
                  <a:pt x="47625" y="0"/>
                </a:lnTo>
                <a:close/>
              </a:path>
              <a:path w="76200" h="560704">
                <a:moveTo>
                  <a:pt x="76200" y="484123"/>
                </a:moveTo>
                <a:lnTo>
                  <a:pt x="47625" y="484123"/>
                </a:lnTo>
                <a:lnTo>
                  <a:pt x="47625" y="496823"/>
                </a:lnTo>
                <a:lnTo>
                  <a:pt x="69850" y="496823"/>
                </a:lnTo>
                <a:lnTo>
                  <a:pt x="76200" y="484123"/>
                </a:lnTo>
                <a:close/>
              </a:path>
            </a:pathLst>
          </a:custGeom>
          <a:solidFill>
            <a:srgbClr val="EC7C3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6" name="object 46"/>
          <p:cNvSpPr/>
          <p:nvPr/>
        </p:nvSpPr>
        <p:spPr>
          <a:xfrm>
            <a:off x="6447282" y="4982718"/>
            <a:ext cx="76200" cy="641985"/>
          </a:xfrm>
          <a:custGeom>
            <a:rect l="l" t="t" r="r" b="b"/>
            <a:pathLst>
              <a:path w="76200" h="641985">
                <a:moveTo>
                  <a:pt x="28575" y="565277"/>
                </a:moveTo>
                <a:lnTo>
                  <a:pt x="0" y="565277"/>
                </a:lnTo>
                <a:lnTo>
                  <a:pt x="38100" y="641477"/>
                </a:lnTo>
                <a:lnTo>
                  <a:pt x="69850" y="577977"/>
                </a:lnTo>
                <a:lnTo>
                  <a:pt x="28575" y="577977"/>
                </a:lnTo>
                <a:lnTo>
                  <a:pt x="28575" y="565277"/>
                </a:lnTo>
                <a:close/>
              </a:path>
              <a:path w="76200" h="641985">
                <a:moveTo>
                  <a:pt x="47625" y="0"/>
                </a:moveTo>
                <a:lnTo>
                  <a:pt x="28575" y="0"/>
                </a:lnTo>
                <a:lnTo>
                  <a:pt x="28575" y="577977"/>
                </a:lnTo>
                <a:lnTo>
                  <a:pt x="47625" y="577977"/>
                </a:lnTo>
                <a:lnTo>
                  <a:pt x="47625" y="0"/>
                </a:lnTo>
                <a:close/>
              </a:path>
              <a:path w="76200" h="641985">
                <a:moveTo>
                  <a:pt x="76200" y="565277"/>
                </a:moveTo>
                <a:lnTo>
                  <a:pt x="47625" y="565277"/>
                </a:lnTo>
                <a:lnTo>
                  <a:pt x="47625" y="577977"/>
                </a:lnTo>
                <a:lnTo>
                  <a:pt x="69850" y="577977"/>
                </a:lnTo>
                <a:lnTo>
                  <a:pt x="76200" y="565277"/>
                </a:lnTo>
                <a:close/>
              </a:path>
            </a:pathLst>
          </a:custGeom>
          <a:solidFill>
            <a:srgbClr val="EC7C3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7" name="object 47"/>
          <p:cNvSpPr/>
          <p:nvPr/>
        </p:nvSpPr>
        <p:spPr>
          <a:xfrm>
            <a:off x="6447282" y="6022086"/>
            <a:ext cx="76200" cy="641985"/>
          </a:xfrm>
          <a:custGeom>
            <a:rect l="l" t="t" r="r" b="b"/>
            <a:pathLst>
              <a:path w="76200" h="641984">
                <a:moveTo>
                  <a:pt x="28575" y="565327"/>
                </a:moveTo>
                <a:lnTo>
                  <a:pt x="0" y="565327"/>
                </a:lnTo>
                <a:lnTo>
                  <a:pt x="38100" y="641527"/>
                </a:lnTo>
                <a:lnTo>
                  <a:pt x="69850" y="578027"/>
                </a:lnTo>
                <a:lnTo>
                  <a:pt x="28575" y="578027"/>
                </a:lnTo>
                <a:lnTo>
                  <a:pt x="28575" y="565327"/>
                </a:lnTo>
                <a:close/>
              </a:path>
              <a:path w="76200" h="641984">
                <a:moveTo>
                  <a:pt x="47625" y="0"/>
                </a:moveTo>
                <a:lnTo>
                  <a:pt x="28575" y="0"/>
                </a:lnTo>
                <a:lnTo>
                  <a:pt x="28575" y="578027"/>
                </a:lnTo>
                <a:lnTo>
                  <a:pt x="47625" y="578027"/>
                </a:lnTo>
                <a:lnTo>
                  <a:pt x="47625" y="0"/>
                </a:lnTo>
                <a:close/>
              </a:path>
              <a:path w="76200" h="641984">
                <a:moveTo>
                  <a:pt x="76200" y="565327"/>
                </a:moveTo>
                <a:lnTo>
                  <a:pt x="47625" y="565327"/>
                </a:lnTo>
                <a:lnTo>
                  <a:pt x="47625" y="578027"/>
                </a:lnTo>
                <a:lnTo>
                  <a:pt x="69850" y="578027"/>
                </a:lnTo>
                <a:lnTo>
                  <a:pt x="76200" y="565327"/>
                </a:lnTo>
                <a:close/>
              </a:path>
            </a:pathLst>
          </a:custGeom>
          <a:solidFill>
            <a:srgbClr val="EC7C3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aphicFrame>
        <p:nvGraphicFramePr>
          <p:cNvPr id="48" name="object 48"/>
          <p:cNvGraphicFramePr>
            <a:graphicFrameLocks noGrp="1"/>
          </p:cNvGraphicFramePr>
          <p:nvPr/>
        </p:nvGraphicFramePr>
        <p:xfrm>
          <a:off x="301828" y="4655058"/>
          <a:ext cx="5545454" cy="2018030"/>
        </p:xfrm>
        <a:graphic>
          <a:graphicData uri="http://schemas.openxmlformats.org/drawingml/2006/table">
            <a:tbl>
              <a:tblPr firstRow="1" bandRow="1">
                <a:tableStyleId>{2D5ABB26-0587-4C30-8999-92F81FD0307C}</a:tableStyleId>
              </a:tblPr>
              <a:tblGrid>
                <a:gridCol w="566420"/>
                <a:gridCol w="594995"/>
                <a:gridCol w="1448435"/>
                <a:gridCol w="640080"/>
                <a:gridCol w="2295524"/>
              </a:tblGrid>
              <a:tr h="426720">
                <a:tc>
                  <a:txBody>
                    <a:bodyPr vert="horz" wrap="square"/>
                    <a:lstStyle/>
                    <a:p>
                      <a:pPr marL="11430" algn="ctr">
                        <a:lnSpc>
                          <a:spcPct val="100000"/>
                        </a:lnSpc>
                        <a:spcBef>
                          <a:spcPts val="935"/>
                        </a:spcBef>
                      </a:pPr>
                      <a:r>
                        <a:rPr sz="1100" b="1" i="1">
                          <a:latin typeface="等线"/>
                          <a:cs typeface="等线"/>
                        </a:rPr>
                        <a:t>省份</a:t>
                      </a:r>
                      <a:endParaRPr sz="1100">
                        <a:latin typeface="等线"/>
                        <a:cs typeface="等线"/>
                      </a:endParaRPr>
                    </a:p>
                  </a:txBody>
                  <a:tcPr marL="0" marR="0" marT="1187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vert="horz" wrap="square"/>
                    <a:lstStyle/>
                    <a:p>
                      <a:pPr marL="10795" algn="ctr">
                        <a:lnSpc>
                          <a:spcPct val="100000"/>
                        </a:lnSpc>
                        <a:spcBef>
                          <a:spcPts val="935"/>
                        </a:spcBef>
                      </a:pPr>
                      <a:r>
                        <a:rPr sz="1100" b="1" i="1">
                          <a:latin typeface="等线"/>
                          <a:cs typeface="等线"/>
                        </a:rPr>
                        <a:t>城市</a:t>
                      </a:r>
                      <a:endParaRPr sz="1100">
                        <a:latin typeface="等线"/>
                        <a:cs typeface="等线"/>
                      </a:endParaRPr>
                    </a:p>
                  </a:txBody>
                  <a:tcPr marL="0" marR="0" marT="1187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vert="horz" wrap="square"/>
                    <a:lstStyle/>
                    <a:p>
                      <a:pPr marL="450850">
                        <a:lnSpc>
                          <a:spcPct val="100000"/>
                        </a:lnSpc>
                        <a:spcBef>
                          <a:spcPts val="935"/>
                        </a:spcBef>
                      </a:pPr>
                      <a:r>
                        <a:rPr sz="1100" b="1" i="1">
                          <a:latin typeface="等线"/>
                          <a:cs typeface="等线"/>
                        </a:rPr>
                        <a:t>政策名称</a:t>
                      </a:r>
                      <a:endParaRPr sz="1100">
                        <a:latin typeface="等线"/>
                        <a:cs typeface="等线"/>
                      </a:endParaRPr>
                    </a:p>
                  </a:txBody>
                  <a:tcPr marL="0" marR="0" marT="1187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vert="horz" wrap="square"/>
                    <a:lstStyle/>
                    <a:p>
                      <a:pPr marL="12700" algn="ctr">
                        <a:lnSpc>
                          <a:spcPct val="100000"/>
                        </a:lnSpc>
                        <a:spcBef>
                          <a:spcPts val="935"/>
                        </a:spcBef>
                      </a:pPr>
                      <a:r>
                        <a:rPr sz="1100" b="1" i="1">
                          <a:latin typeface="等线"/>
                          <a:cs typeface="等线"/>
                        </a:rPr>
                        <a:t>发布时间</a:t>
                      </a:r>
                      <a:endParaRPr sz="1100">
                        <a:latin typeface="等线"/>
                        <a:cs typeface="等线"/>
                      </a:endParaRPr>
                    </a:p>
                  </a:txBody>
                  <a:tcPr marL="0" marR="0" marT="1187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vert="horz" wrap="square"/>
                    <a:lstStyle/>
                    <a:p>
                      <a:pPr marL="11430" algn="ctr">
                        <a:lnSpc>
                          <a:spcPct val="100000"/>
                        </a:lnSpc>
                        <a:spcBef>
                          <a:spcPts val="935"/>
                        </a:spcBef>
                      </a:pPr>
                      <a:r>
                        <a:rPr sz="1100" b="1" i="1">
                          <a:latin typeface="等线"/>
                          <a:cs typeface="等线"/>
                        </a:rPr>
                        <a:t>支持内容</a:t>
                      </a:r>
                      <a:endParaRPr sz="1100">
                        <a:latin typeface="等线"/>
                        <a:cs typeface="等线"/>
                      </a:endParaRPr>
                    </a:p>
                  </a:txBody>
                  <a:tcPr marL="0" marR="0" marT="1187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r>
              <a:tr h="490855">
                <a:tc>
                  <a:txBody>
                    <a:bodyPr vert="horz" wrap="square"/>
                    <a:lstStyle/>
                    <a:p>
                      <a:pPr>
                        <a:lnSpc>
                          <a:spcPct val="100000"/>
                        </a:lnSpc>
                        <a:spcBef>
                          <a:spcPts val="25"/>
                        </a:spcBef>
                      </a:pPr>
                      <a:endParaRPr sz="1100">
                        <a:latin typeface="Times New Roman"/>
                        <a:cs typeface="Times New Roman"/>
                      </a:endParaRPr>
                    </a:p>
                    <a:p>
                      <a:pPr marL="11430" algn="ctr">
                        <a:lnSpc>
                          <a:spcPct val="100000"/>
                        </a:lnSpc>
                        <a:spcBef>
                          <a:spcPts val="5"/>
                        </a:spcBef>
                      </a:pPr>
                      <a:r>
                        <a:rPr sz="1100" b="1">
                          <a:solidFill>
                            <a:srgbClr val="0D0D0D"/>
                          </a:solidFill>
                          <a:latin typeface="微软雅黑"/>
                          <a:cs typeface="微软雅黑"/>
                        </a:rPr>
                        <a:t>安徽</a:t>
                      </a:r>
                      <a:endParaRPr sz="1100">
                        <a:latin typeface="微软雅黑"/>
                        <a:cs typeface="微软雅黑"/>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vert="horz" wrap="square"/>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vert="horz" wrap="square"/>
                    <a:lstStyle/>
                    <a:p>
                      <a:pPr marL="170180" marR="5080" indent="-140970">
                        <a:lnSpc>
                          <a:spcPct val="100000"/>
                        </a:lnSpc>
                        <a:spcBef>
                          <a:spcPts val="630"/>
                        </a:spcBef>
                      </a:pPr>
                      <a:r>
                        <a:rPr sz="1100" b="1">
                          <a:solidFill>
                            <a:srgbClr val="0D0D0D"/>
                          </a:solidFill>
                          <a:latin typeface="微软雅黑"/>
                          <a:cs typeface="微软雅黑"/>
                        </a:rPr>
                        <a:t>“十行千亿万企”中小 企业融资专项行动</a:t>
                      </a:r>
                      <a:endParaRPr sz="1100">
                        <a:latin typeface="微软雅黑"/>
                        <a:cs typeface="微软雅黑"/>
                      </a:endParaRPr>
                    </a:p>
                  </a:txBody>
                  <a:tcPr marL="0" marR="0" marT="800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vert="horz" wrap="square"/>
                    <a:lstStyle/>
                    <a:p>
                      <a:pPr>
                        <a:lnSpc>
                          <a:spcPct val="100000"/>
                        </a:lnSpc>
                        <a:spcBef>
                          <a:spcPts val="25"/>
                        </a:spcBef>
                      </a:pPr>
                      <a:endParaRPr sz="1100">
                        <a:latin typeface="Times New Roman"/>
                        <a:cs typeface="Times New Roman"/>
                      </a:endParaRPr>
                    </a:p>
                    <a:p>
                      <a:pPr marL="12700" algn="ctr">
                        <a:lnSpc>
                          <a:spcPct val="100000"/>
                        </a:lnSpc>
                        <a:spcBef>
                          <a:spcPts val="5"/>
                        </a:spcBef>
                      </a:pPr>
                      <a:r>
                        <a:rPr sz="1100" b="1">
                          <a:solidFill>
                            <a:srgbClr val="0D0D0D"/>
                          </a:solidFill>
                          <a:latin typeface="微软雅黑"/>
                          <a:cs typeface="微软雅黑"/>
                        </a:rPr>
                        <a:t>3月9日</a:t>
                      </a:r>
                      <a:endParaRPr sz="1100">
                        <a:latin typeface="微软雅黑"/>
                        <a:cs typeface="微软雅黑"/>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vert="horz" wrap="square"/>
                    <a:lstStyle/>
                    <a:p>
                      <a:pPr marL="11430" marR="35560">
                        <a:lnSpc>
                          <a:spcPct val="100000"/>
                        </a:lnSpc>
                        <a:spcBef>
                          <a:spcPts val="630"/>
                        </a:spcBef>
                      </a:pPr>
                      <a:r>
                        <a:rPr sz="1100" b="1">
                          <a:solidFill>
                            <a:srgbClr val="0D0D0D"/>
                          </a:solidFill>
                          <a:latin typeface="微软雅黑"/>
                          <a:cs typeface="微软雅黑"/>
                        </a:rPr>
                        <a:t>设立安徽中小企业（专</a:t>
                      </a:r>
                      <a:r>
                        <a:rPr sz="1100" b="1" spc="-15">
                          <a:solidFill>
                            <a:srgbClr val="0D0D0D"/>
                          </a:solidFill>
                          <a:latin typeface="微软雅黑"/>
                          <a:cs typeface="微软雅黑"/>
                        </a:rPr>
                        <a:t>精</a:t>
                      </a:r>
                      <a:r>
                        <a:rPr sz="1100" b="1">
                          <a:solidFill>
                            <a:srgbClr val="0D0D0D"/>
                          </a:solidFill>
                          <a:latin typeface="微软雅黑"/>
                          <a:cs typeface="微软雅黑"/>
                        </a:rPr>
                        <a:t>特新</a:t>
                      </a:r>
                      <a:r>
                        <a:rPr sz="1100" b="1" spc="-15">
                          <a:solidFill>
                            <a:srgbClr val="0D0D0D"/>
                          </a:solidFill>
                          <a:latin typeface="微软雅黑"/>
                          <a:cs typeface="微软雅黑"/>
                        </a:rPr>
                        <a:t>）</a:t>
                      </a:r>
                      <a:r>
                        <a:rPr sz="1100" b="1">
                          <a:solidFill>
                            <a:srgbClr val="0D0D0D"/>
                          </a:solidFill>
                          <a:latin typeface="微软雅黑"/>
                          <a:cs typeface="微软雅黑"/>
                        </a:rPr>
                        <a:t>发展 基金</a:t>
                      </a:r>
                      <a:endParaRPr sz="1100">
                        <a:latin typeface="微软雅黑"/>
                        <a:cs typeface="微软雅黑"/>
                      </a:endParaRPr>
                    </a:p>
                  </a:txBody>
                  <a:tcPr marL="0" marR="0" marT="800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r>
              <a:tr h="1100455">
                <a:tc>
                  <a:txBody>
                    <a:bodyPr vert="horz" wrap="square"/>
                    <a:lstStyle/>
                    <a:p>
                      <a:pPr>
                        <a:lnSpc>
                          <a:spcPct val="100000"/>
                        </a:lnSpc>
                      </a:pPr>
                      <a:endParaRPr sz="1400">
                        <a:latin typeface="Times New Roman"/>
                        <a:cs typeface="Times New Roman"/>
                      </a:endParaRPr>
                    </a:p>
                    <a:p>
                      <a:pPr>
                        <a:lnSpc>
                          <a:spcPct val="100000"/>
                        </a:lnSpc>
                        <a:spcBef>
                          <a:spcPts val="15"/>
                        </a:spcBef>
                      </a:pPr>
                      <a:endParaRPr sz="1800">
                        <a:latin typeface="Times New Roman"/>
                        <a:cs typeface="Times New Roman"/>
                      </a:endParaRPr>
                    </a:p>
                    <a:p>
                      <a:pPr marL="11430" algn="ctr">
                        <a:lnSpc>
                          <a:spcPct val="100000"/>
                        </a:lnSpc>
                      </a:pPr>
                      <a:r>
                        <a:rPr sz="1100" b="1">
                          <a:solidFill>
                            <a:srgbClr val="0D0D0D"/>
                          </a:solidFill>
                          <a:latin typeface="微软雅黑"/>
                          <a:cs typeface="微软雅黑"/>
                        </a:rPr>
                        <a:t>四川</a:t>
                      </a:r>
                      <a:endParaRPr sz="1100">
                        <a:latin typeface="微软雅黑"/>
                        <a:cs typeface="微软雅黑"/>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vert="horz" wrap="square"/>
                    <a:lstStyle/>
                    <a:p>
                      <a:pPr>
                        <a:lnSpc>
                          <a:spcPct val="100000"/>
                        </a:lnSpc>
                      </a:pPr>
                      <a:endParaRPr sz="1400">
                        <a:latin typeface="Times New Roman"/>
                        <a:cs typeface="Times New Roman"/>
                      </a:endParaRPr>
                    </a:p>
                    <a:p>
                      <a:pPr>
                        <a:lnSpc>
                          <a:spcPct val="100000"/>
                        </a:lnSpc>
                        <a:spcBef>
                          <a:spcPts val="15"/>
                        </a:spcBef>
                      </a:pPr>
                      <a:endParaRPr sz="1800">
                        <a:latin typeface="Times New Roman"/>
                        <a:cs typeface="Times New Roman"/>
                      </a:endParaRPr>
                    </a:p>
                    <a:p>
                      <a:pPr marL="10795" algn="ctr">
                        <a:lnSpc>
                          <a:spcPct val="100000"/>
                        </a:lnSpc>
                      </a:pPr>
                      <a:r>
                        <a:rPr sz="1100" b="1">
                          <a:solidFill>
                            <a:srgbClr val="0D0D0D"/>
                          </a:solidFill>
                          <a:latin typeface="微软雅黑"/>
                          <a:cs typeface="微软雅黑"/>
                        </a:rPr>
                        <a:t>泸州市</a:t>
                      </a:r>
                      <a:endParaRPr sz="1100">
                        <a:latin typeface="微软雅黑"/>
                        <a:cs typeface="微软雅黑"/>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vert="horz" wrap="square"/>
                    <a:lstStyle/>
                    <a:p>
                      <a:pPr>
                        <a:lnSpc>
                          <a:spcPct val="100000"/>
                        </a:lnSpc>
                      </a:pPr>
                      <a:endParaRPr sz="1400">
                        <a:latin typeface="Times New Roman"/>
                        <a:cs typeface="Times New Roman"/>
                      </a:endParaRPr>
                    </a:p>
                    <a:p>
                      <a:pPr>
                        <a:lnSpc>
                          <a:spcPct val="100000"/>
                        </a:lnSpc>
                        <a:spcBef>
                          <a:spcPts val="45"/>
                        </a:spcBef>
                      </a:pPr>
                      <a:endParaRPr sz="1200">
                        <a:latin typeface="Times New Roman"/>
                        <a:cs typeface="Times New Roman"/>
                      </a:endParaRPr>
                    </a:p>
                    <a:p>
                      <a:pPr marL="380365" marR="8255" indent="-351155">
                        <a:lnSpc>
                          <a:spcPct val="100000"/>
                        </a:lnSpc>
                      </a:pPr>
                      <a:r>
                        <a:rPr sz="1100" b="1">
                          <a:solidFill>
                            <a:srgbClr val="0D0D0D"/>
                          </a:solidFill>
                          <a:latin typeface="微软雅黑"/>
                          <a:cs typeface="微软雅黑"/>
                        </a:rPr>
                        <a:t>《支持建筑业企业发展 十条措施》</a:t>
                      </a:r>
                      <a:endParaRPr sz="1100">
                        <a:latin typeface="微软雅黑"/>
                        <a:cs typeface="微软雅黑"/>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vert="horz" wrap="square"/>
                    <a:lstStyle/>
                    <a:p>
                      <a:pPr>
                        <a:lnSpc>
                          <a:spcPct val="100000"/>
                        </a:lnSpc>
                      </a:pPr>
                      <a:endParaRPr sz="1400">
                        <a:latin typeface="Times New Roman"/>
                        <a:cs typeface="Times New Roman"/>
                      </a:endParaRPr>
                    </a:p>
                    <a:p>
                      <a:pPr>
                        <a:lnSpc>
                          <a:spcPct val="100000"/>
                        </a:lnSpc>
                        <a:spcBef>
                          <a:spcPts val="15"/>
                        </a:spcBef>
                      </a:pPr>
                      <a:endParaRPr sz="1800">
                        <a:latin typeface="Times New Roman"/>
                        <a:cs typeface="Times New Roman"/>
                      </a:endParaRPr>
                    </a:p>
                    <a:p>
                      <a:pPr marL="12700" algn="ctr">
                        <a:lnSpc>
                          <a:spcPct val="100000"/>
                        </a:lnSpc>
                      </a:pPr>
                      <a:r>
                        <a:rPr sz="1100" b="1">
                          <a:solidFill>
                            <a:srgbClr val="0D0D0D"/>
                          </a:solidFill>
                          <a:latin typeface="微软雅黑"/>
                          <a:cs typeface="微软雅黑"/>
                        </a:rPr>
                        <a:t>6月9日</a:t>
                      </a:r>
                      <a:endParaRPr sz="1100">
                        <a:latin typeface="微软雅黑"/>
                        <a:cs typeface="微软雅黑"/>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vert="horz" wrap="square"/>
                    <a:lstStyle/>
                    <a:p>
                      <a:pPr marL="11430" marR="35560" algn="just">
                        <a:lnSpc>
                          <a:spcPct val="100000"/>
                        </a:lnSpc>
                        <a:spcBef>
                          <a:spcPts val="1055"/>
                        </a:spcBef>
                      </a:pPr>
                      <a:r>
                        <a:rPr sz="1100" b="1">
                          <a:solidFill>
                            <a:srgbClr val="0D0D0D"/>
                          </a:solidFill>
                          <a:latin typeface="微软雅黑"/>
                          <a:cs typeface="微软雅黑"/>
                        </a:rPr>
                        <a:t>积极培</a:t>
                      </a:r>
                      <a:r>
                        <a:rPr sz="1100" b="1" spc="-15">
                          <a:solidFill>
                            <a:srgbClr val="0D0D0D"/>
                          </a:solidFill>
                          <a:latin typeface="微软雅黑"/>
                          <a:cs typeface="微软雅黑"/>
                        </a:rPr>
                        <a:t>育</a:t>
                      </a:r>
                      <a:r>
                        <a:rPr sz="1100" b="1">
                          <a:solidFill>
                            <a:srgbClr val="0D0D0D"/>
                          </a:solidFill>
                          <a:latin typeface="微软雅黑"/>
                          <a:cs typeface="微软雅黑"/>
                        </a:rPr>
                        <a:t>光伏</a:t>
                      </a:r>
                      <a:r>
                        <a:rPr sz="1100" b="1" spc="-15">
                          <a:solidFill>
                            <a:srgbClr val="0D0D0D"/>
                          </a:solidFill>
                          <a:latin typeface="微软雅黑"/>
                          <a:cs typeface="微软雅黑"/>
                        </a:rPr>
                        <a:t>建</a:t>
                      </a:r>
                      <a:r>
                        <a:rPr sz="1100" b="1">
                          <a:solidFill>
                            <a:srgbClr val="0D0D0D"/>
                          </a:solidFill>
                          <a:latin typeface="微软雅黑"/>
                          <a:cs typeface="微软雅黑"/>
                        </a:rPr>
                        <a:t>筑一</a:t>
                      </a:r>
                      <a:r>
                        <a:rPr sz="1100" b="1" spc="-15">
                          <a:solidFill>
                            <a:srgbClr val="0D0D0D"/>
                          </a:solidFill>
                          <a:latin typeface="微软雅黑"/>
                          <a:cs typeface="微软雅黑"/>
                        </a:rPr>
                        <a:t>体化</a:t>
                      </a:r>
                      <a:r>
                        <a:rPr sz="1100" b="1">
                          <a:solidFill>
                            <a:srgbClr val="0D0D0D"/>
                          </a:solidFill>
                          <a:latin typeface="微软雅黑"/>
                          <a:cs typeface="微软雅黑"/>
                        </a:rPr>
                        <a:t>、隔震</a:t>
                      </a:r>
                      <a:r>
                        <a:rPr sz="1100" b="1" spc="-15">
                          <a:solidFill>
                            <a:srgbClr val="0D0D0D"/>
                          </a:solidFill>
                          <a:latin typeface="微软雅黑"/>
                          <a:cs typeface="微软雅黑"/>
                        </a:rPr>
                        <a:t>减</a:t>
                      </a:r>
                      <a:r>
                        <a:rPr sz="1100" b="1">
                          <a:solidFill>
                            <a:srgbClr val="0D0D0D"/>
                          </a:solidFill>
                          <a:latin typeface="微软雅黑"/>
                          <a:cs typeface="微软雅黑"/>
                        </a:rPr>
                        <a:t>震 输变电、建筑智能等“</a:t>
                      </a:r>
                      <a:r>
                        <a:rPr sz="1100" b="1" spc="-15">
                          <a:solidFill>
                            <a:srgbClr val="0D0D0D"/>
                          </a:solidFill>
                          <a:latin typeface="微软雅黑"/>
                          <a:cs typeface="微软雅黑"/>
                        </a:rPr>
                        <a:t>专</a:t>
                      </a:r>
                      <a:r>
                        <a:rPr sz="1100" b="1">
                          <a:solidFill>
                            <a:srgbClr val="0D0D0D"/>
                          </a:solidFill>
                          <a:latin typeface="微软雅黑"/>
                          <a:cs typeface="微软雅黑"/>
                        </a:rPr>
                        <a:t>精特</a:t>
                      </a:r>
                      <a:r>
                        <a:rPr sz="1100" b="1" spc="-15">
                          <a:solidFill>
                            <a:srgbClr val="0D0D0D"/>
                          </a:solidFill>
                          <a:latin typeface="微软雅黑"/>
                          <a:cs typeface="微软雅黑"/>
                        </a:rPr>
                        <a:t>新</a:t>
                      </a:r>
                      <a:r>
                        <a:rPr sz="1100" b="1">
                          <a:solidFill>
                            <a:srgbClr val="0D0D0D"/>
                          </a:solidFill>
                          <a:latin typeface="微软雅黑"/>
                          <a:cs typeface="微软雅黑"/>
                        </a:rPr>
                        <a:t>”企 业，鼓励各地对年度建</a:t>
                      </a:r>
                      <a:r>
                        <a:rPr sz="1100" b="1" spc="-15">
                          <a:solidFill>
                            <a:srgbClr val="0D0D0D"/>
                          </a:solidFill>
                          <a:latin typeface="微软雅黑"/>
                          <a:cs typeface="微软雅黑"/>
                        </a:rPr>
                        <a:t>筑</a:t>
                      </a:r>
                      <a:r>
                        <a:rPr sz="1100" b="1">
                          <a:solidFill>
                            <a:srgbClr val="0D0D0D"/>
                          </a:solidFill>
                          <a:latin typeface="微软雅黑"/>
                          <a:cs typeface="微软雅黑"/>
                        </a:rPr>
                        <a:t>业营</a:t>
                      </a:r>
                      <a:r>
                        <a:rPr sz="1100" b="1" spc="-15">
                          <a:solidFill>
                            <a:srgbClr val="0D0D0D"/>
                          </a:solidFill>
                          <a:latin typeface="微软雅黑"/>
                          <a:cs typeface="微软雅黑"/>
                        </a:rPr>
                        <a:t>业</a:t>
                      </a:r>
                      <a:r>
                        <a:rPr sz="1100" b="1">
                          <a:solidFill>
                            <a:srgbClr val="0D0D0D"/>
                          </a:solidFill>
                          <a:latin typeface="微软雅黑"/>
                          <a:cs typeface="微软雅黑"/>
                        </a:rPr>
                        <a:t>收入 增速达20%以</a:t>
                      </a:r>
                      <a:r>
                        <a:rPr sz="1100" b="1" spc="-15">
                          <a:solidFill>
                            <a:srgbClr val="0D0D0D"/>
                          </a:solidFill>
                          <a:latin typeface="微软雅黑"/>
                          <a:cs typeface="微软雅黑"/>
                        </a:rPr>
                        <a:t>上</a:t>
                      </a:r>
                      <a:r>
                        <a:rPr sz="1100" b="1">
                          <a:solidFill>
                            <a:srgbClr val="0D0D0D"/>
                          </a:solidFill>
                          <a:latin typeface="微软雅黑"/>
                          <a:cs typeface="微软雅黑"/>
                        </a:rPr>
                        <a:t>且超</a:t>
                      </a:r>
                      <a:r>
                        <a:rPr sz="1100" b="1" spc="-15">
                          <a:solidFill>
                            <a:srgbClr val="0D0D0D"/>
                          </a:solidFill>
                          <a:latin typeface="微软雅黑"/>
                          <a:cs typeface="微软雅黑"/>
                        </a:rPr>
                        <a:t>过</a:t>
                      </a:r>
                      <a:r>
                        <a:rPr sz="1100" b="1" spc="-10">
                          <a:solidFill>
                            <a:srgbClr val="0D0D0D"/>
                          </a:solidFill>
                          <a:latin typeface="微软雅黑"/>
                          <a:cs typeface="微软雅黑"/>
                        </a:rPr>
                        <a:t>1</a:t>
                      </a:r>
                      <a:r>
                        <a:rPr sz="1100" b="1">
                          <a:solidFill>
                            <a:srgbClr val="0D0D0D"/>
                          </a:solidFill>
                          <a:latin typeface="微软雅黑"/>
                          <a:cs typeface="微软雅黑"/>
                        </a:rPr>
                        <a:t>亿元的</a:t>
                      </a:r>
                      <a:r>
                        <a:rPr sz="1100" b="1" spc="-15">
                          <a:solidFill>
                            <a:srgbClr val="0D0D0D"/>
                          </a:solidFill>
                          <a:latin typeface="微软雅黑"/>
                          <a:cs typeface="微软雅黑"/>
                        </a:rPr>
                        <a:t>建</a:t>
                      </a:r>
                      <a:r>
                        <a:rPr sz="1100" b="1">
                          <a:solidFill>
                            <a:srgbClr val="0D0D0D"/>
                          </a:solidFill>
                          <a:latin typeface="微软雅黑"/>
                          <a:cs typeface="微软雅黑"/>
                        </a:rPr>
                        <a:t>筑 业企业，给予一次性资</a:t>
                      </a:r>
                      <a:r>
                        <a:rPr sz="1100" b="1" spc="-15">
                          <a:solidFill>
                            <a:srgbClr val="0D0D0D"/>
                          </a:solidFill>
                          <a:latin typeface="微软雅黑"/>
                          <a:cs typeface="微软雅黑"/>
                        </a:rPr>
                        <a:t>金</a:t>
                      </a:r>
                      <a:r>
                        <a:rPr sz="1100" b="1">
                          <a:solidFill>
                            <a:srgbClr val="0D0D0D"/>
                          </a:solidFill>
                          <a:latin typeface="微软雅黑"/>
                          <a:cs typeface="微软雅黑"/>
                        </a:rPr>
                        <a:t>奖补。</a:t>
                      </a:r>
                      <a:endParaRPr sz="1100">
                        <a:latin typeface="微软雅黑"/>
                        <a:cs typeface="微软雅黑"/>
                      </a:endParaRPr>
                    </a:p>
                  </a:txBody>
                  <a:tcPr marL="0" marR="0" marT="1339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r>
            </a:tbl>
          </a:graphicData>
        </a:graphic>
      </p:graphicFrame>
      <p:sp>
        <p:nvSpPr>
          <p:cNvPr id="49" name="object 49"/>
          <p:cNvSpPr txBox="1"/>
          <p:nvPr/>
        </p:nvSpPr>
        <p:spPr>
          <a:xfrm>
            <a:off x="423468" y="6827926"/>
            <a:ext cx="1625600" cy="29972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800" b="1">
                <a:solidFill>
                  <a:srgbClr val="7E7E7E"/>
                </a:solidFill>
                <a:latin typeface="微软雅黑"/>
                <a:cs typeface="微软雅黑"/>
              </a:rPr>
              <a:t>备注：举例说明</a:t>
            </a:r>
            <a:endParaRPr sz="1800">
              <a:latin typeface="微软雅黑"/>
              <a:cs typeface="微软雅黑"/>
            </a:endParaRPr>
          </a:p>
        </p:txBody>
      </p:sp>
      <p:sp>
        <p:nvSpPr>
          <p:cNvPr id="50" name="object 50"/>
          <p:cNvSpPr/>
          <p:nvPr/>
        </p:nvSpPr>
        <p:spPr>
          <a:xfrm>
            <a:off x="7437119" y="219456"/>
            <a:ext cx="3681983" cy="2407920"/>
          </a:xfrm>
          <a:prstGeom prst="rect">
            <a:avLst/>
          </a:prstGeom>
          <a:blipFill>
            <a:blip r:embed="rId2">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1" name="object 51"/>
          <p:cNvSpPr txBox="1">
            <a:spLocks noGrp="1"/>
          </p:cNvSpPr>
          <p:nvPr>
            <p:ph type="title"/>
          </p:nvPr>
        </p:nvSpPr>
        <p:spPr>
          <a:xfrm>
            <a:off x="1095552" y="54741"/>
            <a:ext cx="7762875" cy="452120"/>
          </a:xfrm>
          <a:prstGeom prst="rect">
            <a:avLst/>
          </a:prstGeom>
        </p:spPr>
        <p:txBody>
          <a:bodyPr vert="horz" wrap="square" lIns="0" tIns="12065" rIns="0" bIns="0" rtlCol="0">
            <a:spAutoFit/>
          </a:bodyPr>
          <a:lstStyle/>
          <a:p>
            <a:pPr marL="12700">
              <a:lnSpc>
                <a:spcPct val="100000"/>
              </a:lnSpc>
              <a:spcBef>
                <a:spcPts val="95"/>
              </a:spcBef>
            </a:pPr>
            <a:r>
              <a:rPr sz="4200" b="1" spc="-7" baseline="-24801">
                <a:solidFill>
                  <a:srgbClr val="000000"/>
                </a:solidFill>
                <a:latin typeface="微软雅黑"/>
                <a:cs typeface="微软雅黑"/>
              </a:rPr>
              <a:t>光伏行业涌现出越</a:t>
            </a:r>
            <a:r>
              <a:rPr sz="4200" b="1" spc="-3427" baseline="-24801">
                <a:solidFill>
                  <a:srgbClr val="000000"/>
                </a:solidFill>
                <a:latin typeface="微软雅黑"/>
                <a:cs typeface="微软雅黑"/>
              </a:rPr>
              <a:t>来</a:t>
            </a:r>
            <a:r>
              <a:rPr sz="1100"/>
              <a:t>更多</a:t>
            </a:r>
            <a:r>
              <a:rPr sz="1100" spc="-1025"/>
              <a:t>细</a:t>
            </a:r>
            <a:r>
              <a:rPr sz="4200" b="1" spc="-2670" baseline="-24801">
                <a:solidFill>
                  <a:srgbClr val="000000"/>
                </a:solidFill>
                <a:latin typeface="微软雅黑"/>
                <a:cs typeface="微软雅黑"/>
              </a:rPr>
              <a:t>越</a:t>
            </a:r>
            <a:r>
              <a:rPr sz="1100"/>
              <a:t>分</a:t>
            </a:r>
            <a:r>
              <a:rPr sz="1100" spc="-430"/>
              <a:t>领</a:t>
            </a:r>
            <a:r>
              <a:rPr sz="4200" b="1" spc="-3570" baseline="-24801">
                <a:solidFill>
                  <a:srgbClr val="000000"/>
                </a:solidFill>
                <a:latin typeface="微软雅黑"/>
                <a:cs typeface="微软雅黑"/>
              </a:rPr>
              <a:t>多</a:t>
            </a:r>
            <a:r>
              <a:rPr sz="1100"/>
              <a:t>域报</a:t>
            </a:r>
            <a:r>
              <a:rPr sz="1100" spc="-930"/>
              <a:t>告</a:t>
            </a:r>
            <a:r>
              <a:rPr sz="4200" b="1" spc="-2812" baseline="-24801">
                <a:solidFill>
                  <a:srgbClr val="000000"/>
                </a:solidFill>
                <a:latin typeface="微软雅黑"/>
                <a:cs typeface="微软雅黑"/>
              </a:rPr>
              <a:t>的</a:t>
            </a:r>
            <a:r>
              <a:rPr sz="1100"/>
              <a:t>请</a:t>
            </a:r>
            <a:r>
              <a:rPr sz="1100" spc="-335"/>
              <a:t>关</a:t>
            </a:r>
            <a:r>
              <a:rPr sz="4200" b="1" spc="-3704" baseline="-24801">
                <a:solidFill>
                  <a:srgbClr val="000000"/>
                </a:solidFill>
                <a:latin typeface="微软雅黑"/>
                <a:cs typeface="微软雅黑"/>
              </a:rPr>
              <a:t>专</a:t>
            </a:r>
            <a:r>
              <a:rPr sz="1100"/>
              <a:t>注搜</a:t>
            </a:r>
            <a:r>
              <a:rPr sz="1100" spc="-840"/>
              <a:t>搜</a:t>
            </a:r>
            <a:r>
              <a:rPr sz="4200" b="1" spc="-2947" baseline="-24801">
                <a:solidFill>
                  <a:srgbClr val="000000"/>
                </a:solidFill>
                <a:latin typeface="微软雅黑"/>
                <a:cs typeface="微软雅黑"/>
              </a:rPr>
              <a:t>精</a:t>
            </a:r>
            <a:r>
              <a:rPr sz="1100"/>
              <a:t>报</a:t>
            </a:r>
            <a:r>
              <a:rPr sz="1100" spc="-245"/>
              <a:t>告</a:t>
            </a:r>
            <a:r>
              <a:rPr sz="4200" b="1" spc="-3840" baseline="-24801">
                <a:solidFill>
                  <a:srgbClr val="000000"/>
                </a:solidFill>
                <a:latin typeface="微软雅黑"/>
                <a:cs typeface="微软雅黑"/>
              </a:rPr>
              <a:t>特</a:t>
            </a:r>
            <a:r>
              <a:rPr sz="1100" spc="-70"/>
              <a:t>（sos</a:t>
            </a:r>
            <a:r>
              <a:rPr sz="4200" b="1" spc="-3809" baseline="-24801">
                <a:solidFill>
                  <a:srgbClr val="000000"/>
                </a:solidFill>
                <a:latin typeface="微软雅黑"/>
                <a:cs typeface="微软雅黑"/>
              </a:rPr>
              <a:t>新</a:t>
            </a:r>
            <a:r>
              <a:rPr sz="1100" spc="-10"/>
              <a:t>oyan</a:t>
            </a:r>
            <a:r>
              <a:rPr sz="4200" b="1" spc="-4162" baseline="-24801">
                <a:solidFill>
                  <a:srgbClr val="000000"/>
                </a:solidFill>
                <a:latin typeface="微软雅黑"/>
                <a:cs typeface="微软雅黑"/>
              </a:rPr>
              <a:t>企</a:t>
            </a:r>
            <a:r>
              <a:rPr sz="1100" spc="-90"/>
              <a:t>bao）</a:t>
            </a:r>
            <a:r>
              <a:rPr sz="4200" b="1" spc="-3690" baseline="-24801">
                <a:solidFill>
                  <a:srgbClr val="000000"/>
                </a:solidFill>
                <a:latin typeface="微软雅黑"/>
                <a:cs typeface="微软雅黑"/>
              </a:rPr>
              <a:t>业</a:t>
            </a:r>
            <a:r>
              <a:rPr sz="1100"/>
              <a:t>，行研君胃</a:t>
            </a:r>
            <a:r>
              <a:rPr sz="1100" smtClean="0"/>
              <a:t>：</a:t>
            </a:r>
            <a:endParaRPr sz="1100">
              <a:latin typeface="微软雅黑"/>
              <a:cs typeface="微软雅黑"/>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p:nvPr/>
        </p:nvSpPr>
        <p:spPr>
          <a:xfrm>
            <a:off x="9357614" y="2251710"/>
            <a:ext cx="427990" cy="342265"/>
          </a:xfrm>
          <a:custGeom>
            <a:rect l="l" t="t" r="r" b="b"/>
            <a:pathLst>
              <a:path w="427990" h="342264">
                <a:moveTo>
                  <a:pt x="0" y="0"/>
                </a:moveTo>
                <a:lnTo>
                  <a:pt x="0" y="254254"/>
                </a:lnTo>
                <a:lnTo>
                  <a:pt x="50613" y="256776"/>
                </a:lnTo>
                <a:lnTo>
                  <a:pt x="100485" y="264272"/>
                </a:lnTo>
                <a:lnTo>
                  <a:pt x="149256" y="276637"/>
                </a:lnTo>
                <a:lnTo>
                  <a:pt x="196567" y="293765"/>
                </a:lnTo>
                <a:lnTo>
                  <a:pt x="242058" y="315549"/>
                </a:lnTo>
                <a:lnTo>
                  <a:pt x="285369" y="341884"/>
                </a:lnTo>
                <a:lnTo>
                  <a:pt x="427990" y="131445"/>
                </a:lnTo>
                <a:lnTo>
                  <a:pt x="385090" y="104392"/>
                </a:lnTo>
                <a:lnTo>
                  <a:pt x="340656" y="80335"/>
                </a:lnTo>
                <a:lnTo>
                  <a:pt x="294846" y="59323"/>
                </a:lnTo>
                <a:lnTo>
                  <a:pt x="247820" y="41405"/>
                </a:lnTo>
                <a:lnTo>
                  <a:pt x="199736" y="26633"/>
                </a:lnTo>
                <a:lnTo>
                  <a:pt x="150753" y="15056"/>
                </a:lnTo>
                <a:lnTo>
                  <a:pt x="101030" y="6725"/>
                </a:lnTo>
                <a:lnTo>
                  <a:pt x="50726" y="1689"/>
                </a:lnTo>
                <a:lnTo>
                  <a:pt x="0" y="0"/>
                </a:lnTo>
                <a:close/>
              </a:path>
            </a:pathLst>
          </a:custGeom>
          <a:solidFill>
            <a:srgbClr val="4471C4"/>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object 3"/>
          <p:cNvSpPr/>
          <p:nvPr/>
        </p:nvSpPr>
        <p:spPr>
          <a:xfrm>
            <a:off x="9642982" y="2383155"/>
            <a:ext cx="312420" cy="315595"/>
          </a:xfrm>
          <a:custGeom>
            <a:rect l="l" t="t" r="r" b="b"/>
            <a:pathLst>
              <a:path w="312420" h="315594">
                <a:moveTo>
                  <a:pt x="142621" y="0"/>
                </a:moveTo>
                <a:lnTo>
                  <a:pt x="0" y="210439"/>
                </a:lnTo>
                <a:lnTo>
                  <a:pt x="31198" y="233346"/>
                </a:lnTo>
                <a:lnTo>
                  <a:pt x="60515" y="258540"/>
                </a:lnTo>
                <a:lnTo>
                  <a:pt x="87832" y="285877"/>
                </a:lnTo>
                <a:lnTo>
                  <a:pt x="113030" y="315214"/>
                </a:lnTo>
                <a:lnTo>
                  <a:pt x="312166" y="157226"/>
                </a:lnTo>
                <a:lnTo>
                  <a:pt x="282219" y="121733"/>
                </a:lnTo>
                <a:lnTo>
                  <a:pt x="250200" y="88166"/>
                </a:lnTo>
                <a:lnTo>
                  <a:pt x="216199" y="56623"/>
                </a:lnTo>
                <a:lnTo>
                  <a:pt x="180309" y="27202"/>
                </a:lnTo>
                <a:lnTo>
                  <a:pt x="142621" y="0"/>
                </a:lnTo>
                <a:close/>
              </a:path>
            </a:pathLst>
          </a:custGeom>
          <a:solidFill>
            <a:srgbClr val="EC7C3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object 4"/>
          <p:cNvSpPr/>
          <p:nvPr/>
        </p:nvSpPr>
        <p:spPr>
          <a:xfrm>
            <a:off x="8594902" y="2251710"/>
            <a:ext cx="1525905" cy="1525905"/>
          </a:xfrm>
          <a:custGeom>
            <a:rect l="l" t="t" r="r" b="b"/>
            <a:pathLst>
              <a:path w="1525904" h="1525904">
                <a:moveTo>
                  <a:pt x="762711" y="0"/>
                </a:moveTo>
                <a:lnTo>
                  <a:pt x="711261" y="1739"/>
                </a:lnTo>
                <a:lnTo>
                  <a:pt x="660273" y="6917"/>
                </a:lnTo>
                <a:lnTo>
                  <a:pt x="609909" y="15478"/>
                </a:lnTo>
                <a:lnTo>
                  <a:pt x="560334" y="27362"/>
                </a:lnTo>
                <a:lnTo>
                  <a:pt x="511711" y="42513"/>
                </a:lnTo>
                <a:lnTo>
                  <a:pt x="464205" y="60871"/>
                </a:lnTo>
                <a:lnTo>
                  <a:pt x="417979" y="82380"/>
                </a:lnTo>
                <a:lnTo>
                  <a:pt x="373197" y="106980"/>
                </a:lnTo>
                <a:lnTo>
                  <a:pt x="330023" y="134615"/>
                </a:lnTo>
                <a:lnTo>
                  <a:pt x="288620" y="165227"/>
                </a:lnTo>
                <a:lnTo>
                  <a:pt x="251771" y="196389"/>
                </a:lnTo>
                <a:lnTo>
                  <a:pt x="217374" y="229360"/>
                </a:lnTo>
                <a:lnTo>
                  <a:pt x="185445" y="264015"/>
                </a:lnTo>
                <a:lnTo>
                  <a:pt x="155997" y="300227"/>
                </a:lnTo>
                <a:lnTo>
                  <a:pt x="129045" y="337871"/>
                </a:lnTo>
                <a:lnTo>
                  <a:pt x="104604" y="376821"/>
                </a:lnTo>
                <a:lnTo>
                  <a:pt x="82688" y="416953"/>
                </a:lnTo>
                <a:lnTo>
                  <a:pt x="63312" y="458140"/>
                </a:lnTo>
                <a:lnTo>
                  <a:pt x="46489" y="500257"/>
                </a:lnTo>
                <a:lnTo>
                  <a:pt x="32235" y="543178"/>
                </a:lnTo>
                <a:lnTo>
                  <a:pt x="20564" y="586778"/>
                </a:lnTo>
                <a:lnTo>
                  <a:pt x="11491" y="630932"/>
                </a:lnTo>
                <a:lnTo>
                  <a:pt x="5029" y="675513"/>
                </a:lnTo>
                <a:lnTo>
                  <a:pt x="1194" y="720395"/>
                </a:lnTo>
                <a:lnTo>
                  <a:pt x="0" y="765455"/>
                </a:lnTo>
                <a:lnTo>
                  <a:pt x="1461" y="810565"/>
                </a:lnTo>
                <a:lnTo>
                  <a:pt x="5592" y="855601"/>
                </a:lnTo>
                <a:lnTo>
                  <a:pt x="12407" y="900437"/>
                </a:lnTo>
                <a:lnTo>
                  <a:pt x="21921" y="944947"/>
                </a:lnTo>
                <a:lnTo>
                  <a:pt x="34148" y="989006"/>
                </a:lnTo>
                <a:lnTo>
                  <a:pt x="49133" y="1032560"/>
                </a:lnTo>
                <a:lnTo>
                  <a:pt x="66801" y="1075268"/>
                </a:lnTo>
                <a:lnTo>
                  <a:pt x="87255" y="1117220"/>
                </a:lnTo>
                <a:lnTo>
                  <a:pt x="110481" y="1158218"/>
                </a:lnTo>
                <a:lnTo>
                  <a:pt x="136492" y="1198138"/>
                </a:lnTo>
                <a:lnTo>
                  <a:pt x="165303" y="1236853"/>
                </a:lnTo>
                <a:lnTo>
                  <a:pt x="196451" y="1273702"/>
                </a:lnTo>
                <a:lnTo>
                  <a:pt x="229410" y="1308098"/>
                </a:lnTo>
                <a:lnTo>
                  <a:pt x="264052" y="1340028"/>
                </a:lnTo>
                <a:lnTo>
                  <a:pt x="300253" y="1369476"/>
                </a:lnTo>
                <a:lnTo>
                  <a:pt x="337887" y="1396428"/>
                </a:lnTo>
                <a:lnTo>
                  <a:pt x="376829" y="1420870"/>
                </a:lnTo>
                <a:lnTo>
                  <a:pt x="416952" y="1442787"/>
                </a:lnTo>
                <a:lnTo>
                  <a:pt x="458132" y="1462164"/>
                </a:lnTo>
                <a:lnTo>
                  <a:pt x="500242" y="1478989"/>
                </a:lnTo>
                <a:lnTo>
                  <a:pt x="543157" y="1493245"/>
                </a:lnTo>
                <a:lnTo>
                  <a:pt x="586752" y="1504918"/>
                </a:lnTo>
                <a:lnTo>
                  <a:pt x="630901" y="1513994"/>
                </a:lnTo>
                <a:lnTo>
                  <a:pt x="675478" y="1520459"/>
                </a:lnTo>
                <a:lnTo>
                  <a:pt x="720357" y="1524299"/>
                </a:lnTo>
                <a:lnTo>
                  <a:pt x="765414" y="1525497"/>
                </a:lnTo>
                <a:lnTo>
                  <a:pt x="810522" y="1524042"/>
                </a:lnTo>
                <a:lnTo>
                  <a:pt x="855556" y="1519916"/>
                </a:lnTo>
                <a:lnTo>
                  <a:pt x="900390" y="1513108"/>
                </a:lnTo>
                <a:lnTo>
                  <a:pt x="944899" y="1503601"/>
                </a:lnTo>
                <a:lnTo>
                  <a:pt x="988957" y="1491382"/>
                </a:lnTo>
                <a:lnTo>
                  <a:pt x="1032439" y="1476436"/>
                </a:lnTo>
                <a:lnTo>
                  <a:pt x="1075218" y="1458748"/>
                </a:lnTo>
                <a:lnTo>
                  <a:pt x="1117170" y="1438305"/>
                </a:lnTo>
                <a:lnTo>
                  <a:pt x="1158168" y="1415092"/>
                </a:lnTo>
                <a:lnTo>
                  <a:pt x="1198087" y="1389094"/>
                </a:lnTo>
                <a:lnTo>
                  <a:pt x="1236802" y="1360297"/>
                </a:lnTo>
                <a:lnTo>
                  <a:pt x="1273665" y="1329135"/>
                </a:lnTo>
                <a:lnTo>
                  <a:pt x="1308075" y="1296165"/>
                </a:lnTo>
                <a:lnTo>
                  <a:pt x="1331023" y="1271270"/>
                </a:lnTo>
                <a:lnTo>
                  <a:pt x="762711" y="1271270"/>
                </a:lnTo>
                <a:lnTo>
                  <a:pt x="713745" y="1268941"/>
                </a:lnTo>
                <a:lnTo>
                  <a:pt x="666095" y="1262099"/>
                </a:lnTo>
                <a:lnTo>
                  <a:pt x="619973" y="1250955"/>
                </a:lnTo>
                <a:lnTo>
                  <a:pt x="575593" y="1235724"/>
                </a:lnTo>
                <a:lnTo>
                  <a:pt x="533169" y="1216618"/>
                </a:lnTo>
                <a:lnTo>
                  <a:pt x="492912" y="1193851"/>
                </a:lnTo>
                <a:lnTo>
                  <a:pt x="455038" y="1167636"/>
                </a:lnTo>
                <a:lnTo>
                  <a:pt x="419758" y="1138186"/>
                </a:lnTo>
                <a:lnTo>
                  <a:pt x="387287" y="1105714"/>
                </a:lnTo>
                <a:lnTo>
                  <a:pt x="357837" y="1070435"/>
                </a:lnTo>
                <a:lnTo>
                  <a:pt x="331581" y="1032488"/>
                </a:lnTo>
                <a:lnTo>
                  <a:pt x="308855" y="992304"/>
                </a:lnTo>
                <a:lnTo>
                  <a:pt x="289749" y="949879"/>
                </a:lnTo>
                <a:lnTo>
                  <a:pt x="274517" y="905499"/>
                </a:lnTo>
                <a:lnTo>
                  <a:pt x="263374" y="859378"/>
                </a:lnTo>
                <a:lnTo>
                  <a:pt x="256531" y="811727"/>
                </a:lnTo>
                <a:lnTo>
                  <a:pt x="254203" y="762762"/>
                </a:lnTo>
                <a:lnTo>
                  <a:pt x="256531" y="713796"/>
                </a:lnTo>
                <a:lnTo>
                  <a:pt x="263374" y="666145"/>
                </a:lnTo>
                <a:lnTo>
                  <a:pt x="274517" y="620024"/>
                </a:lnTo>
                <a:lnTo>
                  <a:pt x="289749" y="575644"/>
                </a:lnTo>
                <a:lnTo>
                  <a:pt x="308855" y="533219"/>
                </a:lnTo>
                <a:lnTo>
                  <a:pt x="331622" y="492963"/>
                </a:lnTo>
                <a:lnTo>
                  <a:pt x="357837" y="455088"/>
                </a:lnTo>
                <a:lnTo>
                  <a:pt x="387287" y="419809"/>
                </a:lnTo>
                <a:lnTo>
                  <a:pt x="419758" y="387337"/>
                </a:lnTo>
                <a:lnTo>
                  <a:pt x="455038" y="357887"/>
                </a:lnTo>
                <a:lnTo>
                  <a:pt x="492912" y="331672"/>
                </a:lnTo>
                <a:lnTo>
                  <a:pt x="533169" y="308905"/>
                </a:lnTo>
                <a:lnTo>
                  <a:pt x="575593" y="289799"/>
                </a:lnTo>
                <a:lnTo>
                  <a:pt x="619973" y="274568"/>
                </a:lnTo>
                <a:lnTo>
                  <a:pt x="666095" y="263424"/>
                </a:lnTo>
                <a:lnTo>
                  <a:pt x="713745" y="256582"/>
                </a:lnTo>
                <a:lnTo>
                  <a:pt x="762711" y="254254"/>
                </a:lnTo>
                <a:lnTo>
                  <a:pt x="762711" y="0"/>
                </a:lnTo>
                <a:close/>
              </a:path>
              <a:path w="1525904" h="1525904">
                <a:moveTo>
                  <a:pt x="1360246" y="288671"/>
                </a:moveTo>
                <a:lnTo>
                  <a:pt x="1161110" y="446659"/>
                </a:lnTo>
                <a:lnTo>
                  <a:pt x="1189683" y="486455"/>
                </a:lnTo>
                <a:lnTo>
                  <a:pt x="1214152" y="528565"/>
                </a:lnTo>
                <a:lnTo>
                  <a:pt x="1234412" y="572672"/>
                </a:lnTo>
                <a:lnTo>
                  <a:pt x="1250355" y="618460"/>
                </a:lnTo>
                <a:lnTo>
                  <a:pt x="1261875" y="665615"/>
                </a:lnTo>
                <a:lnTo>
                  <a:pt x="1268862" y="713796"/>
                </a:lnTo>
                <a:lnTo>
                  <a:pt x="1271219" y="762762"/>
                </a:lnTo>
                <a:lnTo>
                  <a:pt x="1268892" y="811727"/>
                </a:lnTo>
                <a:lnTo>
                  <a:pt x="1262053" y="859378"/>
                </a:lnTo>
                <a:lnTo>
                  <a:pt x="1250914" y="905499"/>
                </a:lnTo>
                <a:lnTo>
                  <a:pt x="1235689" y="949879"/>
                </a:lnTo>
                <a:lnTo>
                  <a:pt x="1216591" y="992304"/>
                </a:lnTo>
                <a:lnTo>
                  <a:pt x="1193831" y="1032560"/>
                </a:lnTo>
                <a:lnTo>
                  <a:pt x="1167623" y="1070435"/>
                </a:lnTo>
                <a:lnTo>
                  <a:pt x="1138180" y="1105714"/>
                </a:lnTo>
                <a:lnTo>
                  <a:pt x="1105714" y="1138186"/>
                </a:lnTo>
                <a:lnTo>
                  <a:pt x="1070439" y="1167636"/>
                </a:lnTo>
                <a:lnTo>
                  <a:pt x="1032566" y="1193851"/>
                </a:lnTo>
                <a:lnTo>
                  <a:pt x="992309" y="1216618"/>
                </a:lnTo>
                <a:lnTo>
                  <a:pt x="949881" y="1235724"/>
                </a:lnTo>
                <a:lnTo>
                  <a:pt x="905495" y="1250955"/>
                </a:lnTo>
                <a:lnTo>
                  <a:pt x="859362" y="1262099"/>
                </a:lnTo>
                <a:lnTo>
                  <a:pt x="811697" y="1268941"/>
                </a:lnTo>
                <a:lnTo>
                  <a:pt x="762711" y="1271270"/>
                </a:lnTo>
                <a:lnTo>
                  <a:pt x="1331023" y="1271270"/>
                </a:lnTo>
                <a:lnTo>
                  <a:pt x="1369475" y="1225304"/>
                </a:lnTo>
                <a:lnTo>
                  <a:pt x="1396437" y="1187664"/>
                </a:lnTo>
                <a:lnTo>
                  <a:pt x="1420887" y="1148717"/>
                </a:lnTo>
                <a:lnTo>
                  <a:pt x="1442811" y="1108590"/>
                </a:lnTo>
                <a:lnTo>
                  <a:pt x="1462195" y="1067408"/>
                </a:lnTo>
                <a:lnTo>
                  <a:pt x="1479024" y="1025296"/>
                </a:lnTo>
                <a:lnTo>
                  <a:pt x="1493284" y="982379"/>
                </a:lnTo>
                <a:lnTo>
                  <a:pt x="1504960" y="938784"/>
                </a:lnTo>
                <a:lnTo>
                  <a:pt x="1514039" y="894635"/>
                </a:lnTo>
                <a:lnTo>
                  <a:pt x="1520504" y="850058"/>
                </a:lnTo>
                <a:lnTo>
                  <a:pt x="1524343" y="805179"/>
                </a:lnTo>
                <a:lnTo>
                  <a:pt x="1525540" y="760122"/>
                </a:lnTo>
                <a:lnTo>
                  <a:pt x="1524081" y="715013"/>
                </a:lnTo>
                <a:lnTo>
                  <a:pt x="1519952" y="669978"/>
                </a:lnTo>
                <a:lnTo>
                  <a:pt x="1513139" y="625142"/>
                </a:lnTo>
                <a:lnTo>
                  <a:pt x="1503626" y="580630"/>
                </a:lnTo>
                <a:lnTo>
                  <a:pt x="1491399" y="536569"/>
                </a:lnTo>
                <a:lnTo>
                  <a:pt x="1476395" y="492963"/>
                </a:lnTo>
                <a:lnTo>
                  <a:pt x="1458748" y="450297"/>
                </a:lnTo>
                <a:lnTo>
                  <a:pt x="1438294" y="408338"/>
                </a:lnTo>
                <a:lnTo>
                  <a:pt x="1415068" y="367330"/>
                </a:lnTo>
                <a:lnTo>
                  <a:pt x="1389057" y="327399"/>
                </a:lnTo>
                <a:lnTo>
                  <a:pt x="1360246" y="288671"/>
                </a:lnTo>
                <a:close/>
              </a:path>
            </a:pathLst>
          </a:custGeom>
          <a:solidFill>
            <a:srgbClr val="C8C8C8"/>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object 5"/>
          <p:cNvSpPr/>
          <p:nvPr/>
        </p:nvSpPr>
        <p:spPr>
          <a:xfrm>
            <a:off x="9357614" y="1997456"/>
            <a:ext cx="570230" cy="385445"/>
          </a:xfrm>
          <a:custGeom>
            <a:rect l="l" t="t" r="r" b="b"/>
            <a:pathLst>
              <a:path w="570229" h="385444">
                <a:moveTo>
                  <a:pt x="0" y="0"/>
                </a:moveTo>
                <a:lnTo>
                  <a:pt x="0" y="254254"/>
                </a:lnTo>
                <a:lnTo>
                  <a:pt x="50637" y="255934"/>
                </a:lnTo>
                <a:lnTo>
                  <a:pt x="100848" y="260944"/>
                </a:lnTo>
                <a:lnTo>
                  <a:pt x="150476" y="269235"/>
                </a:lnTo>
                <a:lnTo>
                  <a:pt x="199367" y="280759"/>
                </a:lnTo>
                <a:lnTo>
                  <a:pt x="247366" y="295468"/>
                </a:lnTo>
                <a:lnTo>
                  <a:pt x="294320" y="313313"/>
                </a:lnTo>
                <a:lnTo>
                  <a:pt x="340072" y="334248"/>
                </a:lnTo>
                <a:lnTo>
                  <a:pt x="384468" y="358223"/>
                </a:lnTo>
                <a:lnTo>
                  <a:pt x="427355" y="385191"/>
                </a:lnTo>
                <a:lnTo>
                  <a:pt x="569722" y="174625"/>
                </a:lnTo>
                <a:lnTo>
                  <a:pt x="527067" y="147284"/>
                </a:lnTo>
                <a:lnTo>
                  <a:pt x="483237" y="122178"/>
                </a:lnTo>
                <a:lnTo>
                  <a:pt x="438322" y="99333"/>
                </a:lnTo>
                <a:lnTo>
                  <a:pt x="392411" y="78777"/>
                </a:lnTo>
                <a:lnTo>
                  <a:pt x="345593" y="60537"/>
                </a:lnTo>
                <a:lnTo>
                  <a:pt x="297957" y="44640"/>
                </a:lnTo>
                <a:lnTo>
                  <a:pt x="249595" y="31114"/>
                </a:lnTo>
                <a:lnTo>
                  <a:pt x="200594" y="19986"/>
                </a:lnTo>
                <a:lnTo>
                  <a:pt x="151044" y="11283"/>
                </a:lnTo>
                <a:lnTo>
                  <a:pt x="101036" y="5032"/>
                </a:lnTo>
                <a:lnTo>
                  <a:pt x="50658" y="1262"/>
                </a:lnTo>
                <a:lnTo>
                  <a:pt x="0" y="0"/>
                </a:lnTo>
                <a:close/>
              </a:path>
            </a:pathLst>
          </a:custGeom>
          <a:solidFill>
            <a:srgbClr val="4471C4"/>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object 6"/>
          <p:cNvSpPr/>
          <p:nvPr/>
        </p:nvSpPr>
        <p:spPr>
          <a:xfrm>
            <a:off x="9784968" y="2172081"/>
            <a:ext cx="442595" cy="447675"/>
          </a:xfrm>
          <a:custGeom>
            <a:rect l="l" t="t" r="r" b="b"/>
            <a:pathLst>
              <a:path w="442595" h="447675">
                <a:moveTo>
                  <a:pt x="142367" y="0"/>
                </a:moveTo>
                <a:lnTo>
                  <a:pt x="0" y="210565"/>
                </a:lnTo>
                <a:lnTo>
                  <a:pt x="38178" y="238161"/>
                </a:lnTo>
                <a:lnTo>
                  <a:pt x="74495" y="267980"/>
                </a:lnTo>
                <a:lnTo>
                  <a:pt x="108861" y="299929"/>
                </a:lnTo>
                <a:lnTo>
                  <a:pt x="141188" y="333916"/>
                </a:lnTo>
                <a:lnTo>
                  <a:pt x="171387" y="369847"/>
                </a:lnTo>
                <a:lnTo>
                  <a:pt x="199368" y="407628"/>
                </a:lnTo>
                <a:lnTo>
                  <a:pt x="225044" y="447167"/>
                </a:lnTo>
                <a:lnTo>
                  <a:pt x="442468" y="315341"/>
                </a:lnTo>
                <a:lnTo>
                  <a:pt x="416146" y="274184"/>
                </a:lnTo>
                <a:lnTo>
                  <a:pt x="387934" y="234409"/>
                </a:lnTo>
                <a:lnTo>
                  <a:pt x="357890" y="196078"/>
                </a:lnTo>
                <a:lnTo>
                  <a:pt x="326071" y="159256"/>
                </a:lnTo>
                <a:lnTo>
                  <a:pt x="292535" y="124005"/>
                </a:lnTo>
                <a:lnTo>
                  <a:pt x="257339" y="90391"/>
                </a:lnTo>
                <a:lnTo>
                  <a:pt x="220541" y="58476"/>
                </a:lnTo>
                <a:lnTo>
                  <a:pt x="182197" y="28324"/>
                </a:lnTo>
                <a:lnTo>
                  <a:pt x="142367" y="0"/>
                </a:lnTo>
                <a:close/>
              </a:path>
            </a:pathLst>
          </a:custGeom>
          <a:solidFill>
            <a:srgbClr val="EC7C3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object 7"/>
          <p:cNvSpPr/>
          <p:nvPr/>
        </p:nvSpPr>
        <p:spPr>
          <a:xfrm>
            <a:off x="8340536" y="1997456"/>
            <a:ext cx="2034539" cy="2034539"/>
          </a:xfrm>
          <a:custGeom>
            <a:rect l="l" t="t" r="r" b="b"/>
            <a:pathLst>
              <a:path w="2034539" h="2034539">
                <a:moveTo>
                  <a:pt x="1017077" y="0"/>
                </a:moveTo>
                <a:lnTo>
                  <a:pt x="966507" y="1258"/>
                </a:lnTo>
                <a:lnTo>
                  <a:pt x="916202" y="5017"/>
                </a:lnTo>
                <a:lnTo>
                  <a:pt x="866253" y="11250"/>
                </a:lnTo>
                <a:lnTo>
                  <a:pt x="816748" y="19933"/>
                </a:lnTo>
                <a:lnTo>
                  <a:pt x="767776" y="31041"/>
                </a:lnTo>
                <a:lnTo>
                  <a:pt x="719428" y="44548"/>
                </a:lnTo>
                <a:lnTo>
                  <a:pt x="671791" y="60429"/>
                </a:lnTo>
                <a:lnTo>
                  <a:pt x="624956" y="78660"/>
                </a:lnTo>
                <a:lnTo>
                  <a:pt x="579012" y="99214"/>
                </a:lnTo>
                <a:lnTo>
                  <a:pt x="534048" y="122066"/>
                </a:lnTo>
                <a:lnTo>
                  <a:pt x="490154" y="147192"/>
                </a:lnTo>
                <a:lnTo>
                  <a:pt x="449776" y="172950"/>
                </a:lnTo>
                <a:lnTo>
                  <a:pt x="411018" y="200278"/>
                </a:lnTo>
                <a:lnTo>
                  <a:pt x="373893" y="229108"/>
                </a:lnTo>
                <a:lnTo>
                  <a:pt x="338420" y="259375"/>
                </a:lnTo>
                <a:lnTo>
                  <a:pt x="304615" y="291011"/>
                </a:lnTo>
                <a:lnTo>
                  <a:pt x="272493" y="323949"/>
                </a:lnTo>
                <a:lnTo>
                  <a:pt x="242072" y="358121"/>
                </a:lnTo>
                <a:lnTo>
                  <a:pt x="213367" y="393462"/>
                </a:lnTo>
                <a:lnTo>
                  <a:pt x="186396" y="429903"/>
                </a:lnTo>
                <a:lnTo>
                  <a:pt x="161175" y="467378"/>
                </a:lnTo>
                <a:lnTo>
                  <a:pt x="137719" y="505819"/>
                </a:lnTo>
                <a:lnTo>
                  <a:pt x="116047" y="545160"/>
                </a:lnTo>
                <a:lnTo>
                  <a:pt x="96173" y="585334"/>
                </a:lnTo>
                <a:lnTo>
                  <a:pt x="78115" y="626273"/>
                </a:lnTo>
                <a:lnTo>
                  <a:pt x="61888" y="667911"/>
                </a:lnTo>
                <a:lnTo>
                  <a:pt x="47510" y="710180"/>
                </a:lnTo>
                <a:lnTo>
                  <a:pt x="34997" y="753013"/>
                </a:lnTo>
                <a:lnTo>
                  <a:pt x="24365" y="796343"/>
                </a:lnTo>
                <a:lnTo>
                  <a:pt x="15631" y="840104"/>
                </a:lnTo>
                <a:lnTo>
                  <a:pt x="8811" y="884228"/>
                </a:lnTo>
                <a:lnTo>
                  <a:pt x="3921" y="928648"/>
                </a:lnTo>
                <a:lnTo>
                  <a:pt x="979" y="973297"/>
                </a:lnTo>
                <a:lnTo>
                  <a:pt x="0" y="1018108"/>
                </a:lnTo>
                <a:lnTo>
                  <a:pt x="1000" y="1063014"/>
                </a:lnTo>
                <a:lnTo>
                  <a:pt x="3997" y="1107947"/>
                </a:lnTo>
                <a:lnTo>
                  <a:pt x="9007" y="1152842"/>
                </a:lnTo>
                <a:lnTo>
                  <a:pt x="16046" y="1197630"/>
                </a:lnTo>
                <a:lnTo>
                  <a:pt x="25130" y="1242245"/>
                </a:lnTo>
                <a:lnTo>
                  <a:pt x="36277" y="1286620"/>
                </a:lnTo>
                <a:lnTo>
                  <a:pt x="49502" y="1330687"/>
                </a:lnTo>
                <a:lnTo>
                  <a:pt x="64822" y="1374380"/>
                </a:lnTo>
                <a:lnTo>
                  <a:pt x="82254" y="1417631"/>
                </a:lnTo>
                <a:lnTo>
                  <a:pt x="101813" y="1460374"/>
                </a:lnTo>
                <a:lnTo>
                  <a:pt x="123516" y="1502541"/>
                </a:lnTo>
                <a:lnTo>
                  <a:pt x="147381" y="1544065"/>
                </a:lnTo>
                <a:lnTo>
                  <a:pt x="173138" y="1584432"/>
                </a:lnTo>
                <a:lnTo>
                  <a:pt x="200466" y="1623182"/>
                </a:lnTo>
                <a:lnTo>
                  <a:pt x="229296" y="1660298"/>
                </a:lnTo>
                <a:lnTo>
                  <a:pt x="259563" y="1695765"/>
                </a:lnTo>
                <a:lnTo>
                  <a:pt x="291199" y="1729564"/>
                </a:lnTo>
                <a:lnTo>
                  <a:pt x="324136" y="1761681"/>
                </a:lnTo>
                <a:lnTo>
                  <a:pt x="358308" y="1792099"/>
                </a:lnTo>
                <a:lnTo>
                  <a:pt x="393648" y="1820800"/>
                </a:lnTo>
                <a:lnTo>
                  <a:pt x="430089" y="1847769"/>
                </a:lnTo>
                <a:lnTo>
                  <a:pt x="467563" y="1872989"/>
                </a:lnTo>
                <a:lnTo>
                  <a:pt x="506003" y="1896443"/>
                </a:lnTo>
                <a:lnTo>
                  <a:pt x="545343" y="1918116"/>
                </a:lnTo>
                <a:lnTo>
                  <a:pt x="585515" y="1937990"/>
                </a:lnTo>
                <a:lnTo>
                  <a:pt x="626453" y="1956049"/>
                </a:lnTo>
                <a:lnTo>
                  <a:pt x="668089" y="1972277"/>
                </a:lnTo>
                <a:lnTo>
                  <a:pt x="710355" y="1986657"/>
                </a:lnTo>
                <a:lnTo>
                  <a:pt x="753186" y="1999173"/>
                </a:lnTo>
                <a:lnTo>
                  <a:pt x="796514" y="2009807"/>
                </a:lnTo>
                <a:lnTo>
                  <a:pt x="840272" y="2018545"/>
                </a:lnTo>
                <a:lnTo>
                  <a:pt x="884392" y="2025368"/>
                </a:lnTo>
                <a:lnTo>
                  <a:pt x="928808" y="2030261"/>
                </a:lnTo>
                <a:lnTo>
                  <a:pt x="973453" y="2033207"/>
                </a:lnTo>
                <a:lnTo>
                  <a:pt x="1018260" y="2034190"/>
                </a:lnTo>
                <a:lnTo>
                  <a:pt x="1063161" y="2033193"/>
                </a:lnTo>
                <a:lnTo>
                  <a:pt x="1108089" y="2030200"/>
                </a:lnTo>
                <a:lnTo>
                  <a:pt x="1152978" y="2025193"/>
                </a:lnTo>
                <a:lnTo>
                  <a:pt x="1197760" y="2018158"/>
                </a:lnTo>
                <a:lnTo>
                  <a:pt x="1242368" y="2009077"/>
                </a:lnTo>
                <a:lnTo>
                  <a:pt x="1286736" y="1997933"/>
                </a:lnTo>
                <a:lnTo>
                  <a:pt x="1330795" y="1984710"/>
                </a:lnTo>
                <a:lnTo>
                  <a:pt x="1374480" y="1969393"/>
                </a:lnTo>
                <a:lnTo>
                  <a:pt x="1417722" y="1951963"/>
                </a:lnTo>
                <a:lnTo>
                  <a:pt x="1460456" y="1932405"/>
                </a:lnTo>
                <a:lnTo>
                  <a:pt x="1502613" y="1910702"/>
                </a:lnTo>
                <a:lnTo>
                  <a:pt x="1544127" y="1886839"/>
                </a:lnTo>
                <a:lnTo>
                  <a:pt x="1584493" y="1861081"/>
                </a:lnTo>
                <a:lnTo>
                  <a:pt x="1623243" y="1833753"/>
                </a:lnTo>
                <a:lnTo>
                  <a:pt x="1660359" y="1804923"/>
                </a:lnTo>
                <a:lnTo>
                  <a:pt x="1689824" y="1779777"/>
                </a:lnTo>
                <a:lnTo>
                  <a:pt x="1017077" y="1779777"/>
                </a:lnTo>
                <a:lnTo>
                  <a:pt x="968839" y="1778277"/>
                </a:lnTo>
                <a:lnTo>
                  <a:pt x="921400" y="1773834"/>
                </a:lnTo>
                <a:lnTo>
                  <a:pt x="874848" y="1766540"/>
                </a:lnTo>
                <a:lnTo>
                  <a:pt x="829274" y="1756482"/>
                </a:lnTo>
                <a:lnTo>
                  <a:pt x="784765" y="1743750"/>
                </a:lnTo>
                <a:lnTo>
                  <a:pt x="741412" y="1728435"/>
                </a:lnTo>
                <a:lnTo>
                  <a:pt x="699303" y="1710624"/>
                </a:lnTo>
                <a:lnTo>
                  <a:pt x="658528" y="1690407"/>
                </a:lnTo>
                <a:lnTo>
                  <a:pt x="619177" y="1667875"/>
                </a:lnTo>
                <a:lnTo>
                  <a:pt x="581337" y="1643115"/>
                </a:lnTo>
                <a:lnTo>
                  <a:pt x="545100" y="1616218"/>
                </a:lnTo>
                <a:lnTo>
                  <a:pt x="510553" y="1587273"/>
                </a:lnTo>
                <a:lnTo>
                  <a:pt x="477787" y="1556369"/>
                </a:lnTo>
                <a:lnTo>
                  <a:pt x="446890" y="1523595"/>
                </a:lnTo>
                <a:lnTo>
                  <a:pt x="417825" y="1488871"/>
                </a:lnTo>
                <a:lnTo>
                  <a:pt x="391062" y="1452797"/>
                </a:lnTo>
                <a:lnTo>
                  <a:pt x="366309" y="1414951"/>
                </a:lnTo>
                <a:lnTo>
                  <a:pt x="343783" y="1375593"/>
                </a:lnTo>
                <a:lnTo>
                  <a:pt x="323573" y="1334812"/>
                </a:lnTo>
                <a:lnTo>
                  <a:pt x="305767" y="1292698"/>
                </a:lnTo>
                <a:lnTo>
                  <a:pt x="290456" y="1249339"/>
                </a:lnTo>
                <a:lnTo>
                  <a:pt x="277729" y="1204826"/>
                </a:lnTo>
                <a:lnTo>
                  <a:pt x="267675" y="1159248"/>
                </a:lnTo>
                <a:lnTo>
                  <a:pt x="260382" y="1112694"/>
                </a:lnTo>
                <a:lnTo>
                  <a:pt x="255942" y="1065253"/>
                </a:lnTo>
                <a:lnTo>
                  <a:pt x="254475" y="1018108"/>
                </a:lnTo>
                <a:lnTo>
                  <a:pt x="254475" y="1015923"/>
                </a:lnTo>
                <a:lnTo>
                  <a:pt x="255942" y="968778"/>
                </a:lnTo>
                <a:lnTo>
                  <a:pt x="260382" y="921337"/>
                </a:lnTo>
                <a:lnTo>
                  <a:pt x="267675" y="874783"/>
                </a:lnTo>
                <a:lnTo>
                  <a:pt x="277729" y="829205"/>
                </a:lnTo>
                <a:lnTo>
                  <a:pt x="290456" y="784692"/>
                </a:lnTo>
                <a:lnTo>
                  <a:pt x="305767" y="741333"/>
                </a:lnTo>
                <a:lnTo>
                  <a:pt x="323573" y="699219"/>
                </a:lnTo>
                <a:lnTo>
                  <a:pt x="343783" y="658438"/>
                </a:lnTo>
                <a:lnTo>
                  <a:pt x="366309" y="619080"/>
                </a:lnTo>
                <a:lnTo>
                  <a:pt x="391062" y="581234"/>
                </a:lnTo>
                <a:lnTo>
                  <a:pt x="417952" y="544990"/>
                </a:lnTo>
                <a:lnTo>
                  <a:pt x="446890" y="510436"/>
                </a:lnTo>
                <a:lnTo>
                  <a:pt x="477787" y="477662"/>
                </a:lnTo>
                <a:lnTo>
                  <a:pt x="510553" y="446758"/>
                </a:lnTo>
                <a:lnTo>
                  <a:pt x="545100" y="417813"/>
                </a:lnTo>
                <a:lnTo>
                  <a:pt x="581337" y="390916"/>
                </a:lnTo>
                <a:lnTo>
                  <a:pt x="619177" y="366156"/>
                </a:lnTo>
                <a:lnTo>
                  <a:pt x="658528" y="343624"/>
                </a:lnTo>
                <a:lnTo>
                  <a:pt x="699303" y="323407"/>
                </a:lnTo>
                <a:lnTo>
                  <a:pt x="741412" y="305596"/>
                </a:lnTo>
                <a:lnTo>
                  <a:pt x="784765" y="290281"/>
                </a:lnTo>
                <a:lnTo>
                  <a:pt x="829274" y="277549"/>
                </a:lnTo>
                <a:lnTo>
                  <a:pt x="874848" y="267491"/>
                </a:lnTo>
                <a:lnTo>
                  <a:pt x="921400" y="260197"/>
                </a:lnTo>
                <a:lnTo>
                  <a:pt x="968839" y="255754"/>
                </a:lnTo>
                <a:lnTo>
                  <a:pt x="1017077" y="254253"/>
                </a:lnTo>
                <a:lnTo>
                  <a:pt x="1017077" y="0"/>
                </a:lnTo>
                <a:close/>
              </a:path>
              <a:path w="2034539" h="2034539">
                <a:moveTo>
                  <a:pt x="1886900" y="489965"/>
                </a:moveTo>
                <a:lnTo>
                  <a:pt x="1669476" y="621791"/>
                </a:lnTo>
                <a:lnTo>
                  <a:pt x="1694929" y="667262"/>
                </a:lnTo>
                <a:lnTo>
                  <a:pt x="1717152" y="714210"/>
                </a:lnTo>
                <a:lnTo>
                  <a:pt x="1736095" y="762459"/>
                </a:lnTo>
                <a:lnTo>
                  <a:pt x="1751708" y="811831"/>
                </a:lnTo>
                <a:lnTo>
                  <a:pt x="1763939" y="862150"/>
                </a:lnTo>
                <a:lnTo>
                  <a:pt x="1772738" y="913239"/>
                </a:lnTo>
                <a:lnTo>
                  <a:pt x="1778055" y="964919"/>
                </a:lnTo>
                <a:lnTo>
                  <a:pt x="1779801" y="1015923"/>
                </a:lnTo>
                <a:lnTo>
                  <a:pt x="1779805" y="1018108"/>
                </a:lnTo>
                <a:lnTo>
                  <a:pt x="1778338" y="1065253"/>
                </a:lnTo>
                <a:lnTo>
                  <a:pt x="1773895" y="1112694"/>
                </a:lnTo>
                <a:lnTo>
                  <a:pt x="1766601" y="1159248"/>
                </a:lnTo>
                <a:lnTo>
                  <a:pt x="1756543" y="1204826"/>
                </a:lnTo>
                <a:lnTo>
                  <a:pt x="1743811" y="1249339"/>
                </a:lnTo>
                <a:lnTo>
                  <a:pt x="1728496" y="1292698"/>
                </a:lnTo>
                <a:lnTo>
                  <a:pt x="1710685" y="1334812"/>
                </a:lnTo>
                <a:lnTo>
                  <a:pt x="1690468" y="1375593"/>
                </a:lnTo>
                <a:lnTo>
                  <a:pt x="1667936" y="1414951"/>
                </a:lnTo>
                <a:lnTo>
                  <a:pt x="1643176" y="1452797"/>
                </a:lnTo>
                <a:lnTo>
                  <a:pt x="1616279" y="1489041"/>
                </a:lnTo>
                <a:lnTo>
                  <a:pt x="1587334" y="1523595"/>
                </a:lnTo>
                <a:lnTo>
                  <a:pt x="1556430" y="1556369"/>
                </a:lnTo>
                <a:lnTo>
                  <a:pt x="1523656" y="1587273"/>
                </a:lnTo>
                <a:lnTo>
                  <a:pt x="1489102" y="1616218"/>
                </a:lnTo>
                <a:lnTo>
                  <a:pt x="1452858" y="1643115"/>
                </a:lnTo>
                <a:lnTo>
                  <a:pt x="1415012" y="1667875"/>
                </a:lnTo>
                <a:lnTo>
                  <a:pt x="1375654" y="1690407"/>
                </a:lnTo>
                <a:lnTo>
                  <a:pt x="1334873" y="1710624"/>
                </a:lnTo>
                <a:lnTo>
                  <a:pt x="1292759" y="1728435"/>
                </a:lnTo>
                <a:lnTo>
                  <a:pt x="1249400" y="1743750"/>
                </a:lnTo>
                <a:lnTo>
                  <a:pt x="1204887" y="1756482"/>
                </a:lnTo>
                <a:lnTo>
                  <a:pt x="1159309" y="1766540"/>
                </a:lnTo>
                <a:lnTo>
                  <a:pt x="1112755" y="1773834"/>
                </a:lnTo>
                <a:lnTo>
                  <a:pt x="1065314" y="1778277"/>
                </a:lnTo>
                <a:lnTo>
                  <a:pt x="1017077" y="1779777"/>
                </a:lnTo>
                <a:lnTo>
                  <a:pt x="1689824" y="1779777"/>
                </a:lnTo>
                <a:lnTo>
                  <a:pt x="1729625" y="1743020"/>
                </a:lnTo>
                <a:lnTo>
                  <a:pt x="1761742" y="1710082"/>
                </a:lnTo>
                <a:lnTo>
                  <a:pt x="1792160" y="1675910"/>
                </a:lnTo>
                <a:lnTo>
                  <a:pt x="1820861" y="1640569"/>
                </a:lnTo>
                <a:lnTo>
                  <a:pt x="1847830" y="1604128"/>
                </a:lnTo>
                <a:lnTo>
                  <a:pt x="1873050" y="1566653"/>
                </a:lnTo>
                <a:lnTo>
                  <a:pt x="1896504" y="1528212"/>
                </a:lnTo>
                <a:lnTo>
                  <a:pt x="1918177" y="1488871"/>
                </a:lnTo>
                <a:lnTo>
                  <a:pt x="1938051" y="1448697"/>
                </a:lnTo>
                <a:lnTo>
                  <a:pt x="1956110" y="1407758"/>
                </a:lnTo>
                <a:lnTo>
                  <a:pt x="1972338" y="1366120"/>
                </a:lnTo>
                <a:lnTo>
                  <a:pt x="1986718" y="1323851"/>
                </a:lnTo>
                <a:lnTo>
                  <a:pt x="1999234" y="1281018"/>
                </a:lnTo>
                <a:lnTo>
                  <a:pt x="2009868" y="1237688"/>
                </a:lnTo>
                <a:lnTo>
                  <a:pt x="2018606" y="1193927"/>
                </a:lnTo>
                <a:lnTo>
                  <a:pt x="2025429" y="1149803"/>
                </a:lnTo>
                <a:lnTo>
                  <a:pt x="2030322" y="1105383"/>
                </a:lnTo>
                <a:lnTo>
                  <a:pt x="2033268" y="1060734"/>
                </a:lnTo>
                <a:lnTo>
                  <a:pt x="2034251" y="1015923"/>
                </a:lnTo>
                <a:lnTo>
                  <a:pt x="2033254" y="971017"/>
                </a:lnTo>
                <a:lnTo>
                  <a:pt x="2030261" y="926083"/>
                </a:lnTo>
                <a:lnTo>
                  <a:pt x="2025254" y="881189"/>
                </a:lnTo>
                <a:lnTo>
                  <a:pt x="2018219" y="836401"/>
                </a:lnTo>
                <a:lnTo>
                  <a:pt x="2009138" y="791786"/>
                </a:lnTo>
                <a:lnTo>
                  <a:pt x="1997994" y="747411"/>
                </a:lnTo>
                <a:lnTo>
                  <a:pt x="1984771" y="703344"/>
                </a:lnTo>
                <a:lnTo>
                  <a:pt x="1969454" y="659651"/>
                </a:lnTo>
                <a:lnTo>
                  <a:pt x="1952024" y="616400"/>
                </a:lnTo>
                <a:lnTo>
                  <a:pt x="1932466" y="573657"/>
                </a:lnTo>
                <a:lnTo>
                  <a:pt x="1910763" y="531490"/>
                </a:lnTo>
                <a:lnTo>
                  <a:pt x="1886900" y="489965"/>
                </a:lnTo>
                <a:close/>
              </a:path>
            </a:pathLst>
          </a:custGeom>
          <a:solidFill>
            <a:srgbClr val="A4A4A4"/>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object 8"/>
          <p:cNvSpPr txBox="1"/>
          <p:nvPr/>
        </p:nvSpPr>
        <p:spPr>
          <a:xfrm>
            <a:off x="9415398" y="2062352"/>
            <a:ext cx="717550" cy="56261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6360">
              <a:lnSpc>
                <a:spcPct val="100000"/>
              </a:lnSpc>
              <a:spcBef>
                <a:spcPts val="95"/>
              </a:spcBef>
            </a:pPr>
            <a:r>
              <a:rPr sz="1000" b="1" spc="-10">
                <a:solidFill>
                  <a:srgbClr val="404040"/>
                </a:solidFill>
                <a:latin typeface="等线"/>
                <a:cs typeface="等线"/>
              </a:rPr>
              <a:t>9.4%</a:t>
            </a:r>
            <a:endParaRPr sz="1000">
              <a:latin typeface="等线"/>
              <a:cs typeface="等线"/>
            </a:endParaRPr>
          </a:p>
          <a:p>
            <a:pPr algn="ctr">
              <a:lnSpc>
                <a:spcPts val="1160"/>
              </a:lnSpc>
              <a:spcBef>
                <a:spcPts val="715"/>
              </a:spcBef>
              <a:tabLst>
                <a:tab pos="457834"/>
              </a:tabLst>
            </a:pPr>
            <a:r>
              <a:rPr sz="1000" b="1" spc="-10">
                <a:solidFill>
                  <a:srgbClr val="404040"/>
                </a:solidFill>
                <a:latin typeface="等线"/>
                <a:cs typeface="等线"/>
              </a:rPr>
              <a:t>9.5</a:t>
            </a:r>
            <a:r>
              <a:rPr sz="1000" b="1" spc="-5">
                <a:solidFill>
                  <a:srgbClr val="404040"/>
                </a:solidFill>
                <a:latin typeface="等线"/>
                <a:cs typeface="等线"/>
              </a:rPr>
              <a:t>%</a:t>
            </a:r>
            <a:r>
              <a:rPr sz="1000" b="1">
                <a:solidFill>
                  <a:srgbClr val="404040"/>
                </a:solidFill>
                <a:latin typeface="等线"/>
                <a:cs typeface="等线"/>
              </a:rPr>
              <a:t>	</a:t>
            </a:r>
            <a:r>
              <a:rPr sz="1500" b="1" spc="-15" baseline="2777">
                <a:solidFill>
                  <a:srgbClr val="404040"/>
                </a:solidFill>
                <a:latin typeface="等线"/>
                <a:cs typeface="等线"/>
              </a:rPr>
              <a:t>6.9%</a:t>
            </a:r>
            <a:endParaRPr sz="1500" baseline="2777">
              <a:latin typeface="等线"/>
              <a:cs typeface="等线"/>
            </a:endParaRPr>
          </a:p>
          <a:p>
            <a:pPr marL="33020" algn="ctr">
              <a:lnSpc>
                <a:spcPts val="1160"/>
              </a:lnSpc>
            </a:pPr>
            <a:r>
              <a:rPr sz="1000" b="1" spc="-10">
                <a:solidFill>
                  <a:srgbClr val="404040"/>
                </a:solidFill>
                <a:latin typeface="等线"/>
                <a:cs typeface="等线"/>
              </a:rPr>
              <a:t>4.8%</a:t>
            </a:r>
            <a:endParaRPr sz="1000">
              <a:latin typeface="等线"/>
              <a:cs typeface="等线"/>
            </a:endParaRPr>
          </a:p>
        </p:txBody>
      </p:sp>
      <p:sp>
        <p:nvSpPr>
          <p:cNvPr id="9" name="object 9"/>
          <p:cNvSpPr txBox="1"/>
          <p:nvPr/>
        </p:nvSpPr>
        <p:spPr>
          <a:xfrm>
            <a:off x="8756650" y="3434486"/>
            <a:ext cx="490220" cy="431800"/>
          </a:xfrm>
          <a:prstGeom prst="rect">
            <a:avLst/>
          </a:prstGeom>
        </p:spPr>
        <p:txBody>
          <a:bodyPr vert="horz" wrap="square" lIns="0" tIns="635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2720">
              <a:lnSpc>
                <a:spcPct val="100000"/>
              </a:lnSpc>
              <a:spcBef>
                <a:spcPts val="500"/>
              </a:spcBef>
            </a:pPr>
            <a:r>
              <a:rPr sz="1000" b="1" spc="-10">
                <a:solidFill>
                  <a:srgbClr val="404040"/>
                </a:solidFill>
                <a:latin typeface="等线"/>
                <a:cs typeface="等线"/>
              </a:rPr>
              <a:t>85.7%</a:t>
            </a:r>
            <a:endParaRPr sz="1000">
              <a:latin typeface="等线"/>
              <a:cs typeface="等线"/>
            </a:endParaRPr>
          </a:p>
          <a:p>
            <a:pPr marL="12700">
              <a:lnSpc>
                <a:spcPct val="100000"/>
              </a:lnSpc>
              <a:spcBef>
                <a:spcPts val="395"/>
              </a:spcBef>
            </a:pPr>
            <a:r>
              <a:rPr sz="1000" b="1" spc="-10">
                <a:solidFill>
                  <a:srgbClr val="404040"/>
                </a:solidFill>
                <a:latin typeface="等线"/>
                <a:cs typeface="等线"/>
              </a:rPr>
              <a:t>83.7%</a:t>
            </a:r>
            <a:endParaRPr sz="1000">
              <a:latin typeface="等线"/>
              <a:cs typeface="等线"/>
            </a:endParaRPr>
          </a:p>
        </p:txBody>
      </p:sp>
      <p:sp>
        <p:nvSpPr>
          <p:cNvPr id="10" name="object 10"/>
          <p:cNvSpPr txBox="1"/>
          <p:nvPr/>
        </p:nvSpPr>
        <p:spPr>
          <a:xfrm>
            <a:off x="6718807" y="1366266"/>
            <a:ext cx="3733800" cy="239395"/>
          </a:xfrm>
          <a:prstGeom prst="rect">
            <a:avLst/>
          </a:prstGeom>
        </p:spPr>
        <p:txBody>
          <a:bodyPr vert="horz" wrap="square" lIns="0" tIns="1333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1400" b="1" spc="-5">
                <a:solidFill>
                  <a:srgbClr val="0D0D0D"/>
                </a:solidFill>
                <a:latin typeface="微软雅黑"/>
                <a:cs typeface="微软雅黑"/>
              </a:rPr>
              <a:t>2021VS2022</a:t>
            </a:r>
            <a:r>
              <a:rPr sz="1400" b="1" spc="-10">
                <a:solidFill>
                  <a:srgbClr val="0D0D0D"/>
                </a:solidFill>
                <a:latin typeface="微软雅黑"/>
                <a:cs typeface="微软雅黑"/>
              </a:rPr>
              <a:t> </a:t>
            </a:r>
            <a:r>
              <a:rPr sz="1400" b="1" spc="-5">
                <a:solidFill>
                  <a:srgbClr val="0D0D0D"/>
                </a:solidFill>
                <a:latin typeface="微软雅黑"/>
                <a:cs typeface="微软雅黑"/>
              </a:rPr>
              <a:t>，1-10</a:t>
            </a:r>
            <a:r>
              <a:rPr sz="1400" b="1">
                <a:solidFill>
                  <a:srgbClr val="0D0D0D"/>
                </a:solidFill>
                <a:latin typeface="微软雅黑"/>
                <a:cs typeface="微软雅黑"/>
              </a:rPr>
              <a:t>月各环节出口额</a:t>
            </a:r>
            <a:r>
              <a:rPr sz="1400" b="1" spc="-15">
                <a:solidFill>
                  <a:srgbClr val="0D0D0D"/>
                </a:solidFill>
                <a:latin typeface="微软雅黑"/>
                <a:cs typeface="微软雅黑"/>
              </a:rPr>
              <a:t>占</a:t>
            </a:r>
            <a:r>
              <a:rPr sz="1400" b="1">
                <a:solidFill>
                  <a:srgbClr val="0D0D0D"/>
                </a:solidFill>
                <a:latin typeface="微软雅黑"/>
                <a:cs typeface="微软雅黑"/>
              </a:rPr>
              <a:t>比情况</a:t>
            </a:r>
            <a:endParaRPr sz="1400">
              <a:latin typeface="微软雅黑"/>
              <a:cs typeface="微软雅黑"/>
            </a:endParaRPr>
          </a:p>
        </p:txBody>
      </p:sp>
      <p:sp>
        <p:nvSpPr>
          <p:cNvPr id="11" name="object 11"/>
          <p:cNvSpPr/>
          <p:nvPr/>
        </p:nvSpPr>
        <p:spPr>
          <a:xfrm>
            <a:off x="6400800" y="2346960"/>
            <a:ext cx="120650" cy="120650"/>
          </a:xfrm>
          <a:custGeom>
            <a:rect l="l" t="t" r="r" b="b"/>
            <a:pathLst>
              <a:path w="120650" h="120650">
                <a:moveTo>
                  <a:pt x="0" y="120396"/>
                </a:moveTo>
                <a:lnTo>
                  <a:pt x="120396" y="120396"/>
                </a:lnTo>
                <a:lnTo>
                  <a:pt x="120396" y="0"/>
                </a:lnTo>
                <a:lnTo>
                  <a:pt x="0" y="0"/>
                </a:lnTo>
                <a:lnTo>
                  <a:pt x="0" y="120396"/>
                </a:lnTo>
                <a:close/>
              </a:path>
            </a:pathLst>
          </a:custGeom>
          <a:solidFill>
            <a:srgbClr val="4471C4"/>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object 12"/>
          <p:cNvSpPr txBox="1"/>
          <p:nvPr/>
        </p:nvSpPr>
        <p:spPr>
          <a:xfrm>
            <a:off x="6564630" y="2257806"/>
            <a:ext cx="431165"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spc="-5">
                <a:solidFill>
                  <a:srgbClr val="0D0D0D"/>
                </a:solidFill>
                <a:latin typeface="微软雅黑"/>
                <a:cs typeface="微软雅黑"/>
              </a:rPr>
              <a:t>硅片</a:t>
            </a:r>
            <a:endParaRPr sz="1600">
              <a:latin typeface="微软雅黑"/>
              <a:cs typeface="微软雅黑"/>
            </a:endParaRPr>
          </a:p>
        </p:txBody>
      </p:sp>
      <p:sp>
        <p:nvSpPr>
          <p:cNvPr id="13" name="object 13"/>
          <p:cNvSpPr/>
          <p:nvPr/>
        </p:nvSpPr>
        <p:spPr>
          <a:xfrm>
            <a:off x="6400800" y="2947416"/>
            <a:ext cx="120650" cy="120650"/>
          </a:xfrm>
          <a:custGeom>
            <a:rect l="l" t="t" r="r" b="b"/>
            <a:pathLst>
              <a:path w="120650" h="120650">
                <a:moveTo>
                  <a:pt x="0" y="120396"/>
                </a:moveTo>
                <a:lnTo>
                  <a:pt x="120396" y="120396"/>
                </a:lnTo>
                <a:lnTo>
                  <a:pt x="120396" y="0"/>
                </a:lnTo>
                <a:lnTo>
                  <a:pt x="0" y="0"/>
                </a:lnTo>
                <a:lnTo>
                  <a:pt x="0" y="120396"/>
                </a:lnTo>
                <a:close/>
              </a:path>
            </a:pathLst>
          </a:custGeom>
          <a:solidFill>
            <a:srgbClr val="EC7C3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object 14"/>
          <p:cNvSpPr txBox="1"/>
          <p:nvPr/>
        </p:nvSpPr>
        <p:spPr>
          <a:xfrm>
            <a:off x="6564630" y="2858516"/>
            <a:ext cx="633730"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spc="-5">
                <a:solidFill>
                  <a:srgbClr val="0D0D0D"/>
                </a:solidFill>
                <a:latin typeface="微软雅黑"/>
                <a:cs typeface="微软雅黑"/>
              </a:rPr>
              <a:t>电池片</a:t>
            </a:r>
            <a:endParaRPr sz="1600">
              <a:latin typeface="微软雅黑"/>
              <a:cs typeface="微软雅黑"/>
            </a:endParaRPr>
          </a:p>
        </p:txBody>
      </p:sp>
      <p:sp>
        <p:nvSpPr>
          <p:cNvPr id="15" name="object 15"/>
          <p:cNvSpPr/>
          <p:nvPr/>
        </p:nvSpPr>
        <p:spPr>
          <a:xfrm>
            <a:off x="6400800" y="3547872"/>
            <a:ext cx="120650" cy="120650"/>
          </a:xfrm>
          <a:custGeom>
            <a:rect l="l" t="t" r="r" b="b"/>
            <a:pathLst>
              <a:path w="120650" h="120650">
                <a:moveTo>
                  <a:pt x="0" y="120396"/>
                </a:moveTo>
                <a:lnTo>
                  <a:pt x="120396" y="120396"/>
                </a:lnTo>
                <a:lnTo>
                  <a:pt x="120396" y="0"/>
                </a:lnTo>
                <a:lnTo>
                  <a:pt x="0" y="0"/>
                </a:lnTo>
                <a:lnTo>
                  <a:pt x="0" y="120396"/>
                </a:lnTo>
                <a:close/>
              </a:path>
            </a:pathLst>
          </a:custGeom>
          <a:solidFill>
            <a:srgbClr val="C8C8C8"/>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object 16"/>
          <p:cNvSpPr txBox="1"/>
          <p:nvPr/>
        </p:nvSpPr>
        <p:spPr>
          <a:xfrm>
            <a:off x="6564630" y="3458972"/>
            <a:ext cx="431165"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b="1" spc="-5">
                <a:solidFill>
                  <a:srgbClr val="0D0D0D"/>
                </a:solidFill>
                <a:latin typeface="微软雅黑"/>
                <a:cs typeface="微软雅黑"/>
              </a:rPr>
              <a:t>组件</a:t>
            </a:r>
            <a:endParaRPr sz="1600">
              <a:latin typeface="微软雅黑"/>
              <a:cs typeface="微软雅黑"/>
            </a:endParaRPr>
          </a:p>
        </p:txBody>
      </p:sp>
      <p:sp>
        <p:nvSpPr>
          <p:cNvPr id="17" name="object 17"/>
          <p:cNvSpPr txBox="1"/>
          <p:nvPr/>
        </p:nvSpPr>
        <p:spPr>
          <a:xfrm>
            <a:off x="5644641" y="4313682"/>
            <a:ext cx="6946900" cy="2619375"/>
          </a:xfrm>
          <a:prstGeom prst="rect">
            <a:avLst/>
          </a:prstGeom>
        </p:spPr>
        <p:txBody>
          <a:bodyPr vert="horz" wrap="square" lIns="0" tIns="14986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99085" indent="-286385">
              <a:lnSpc>
                <a:spcPct val="100000"/>
              </a:lnSpc>
              <a:spcBef>
                <a:spcPts val="1180"/>
              </a:spcBef>
              <a:buFont typeface="Arial"/>
              <a:buChar char="•"/>
              <a:tabLst>
                <a:tab pos="299085"/>
                <a:tab pos="299720"/>
              </a:tabLst>
            </a:pPr>
            <a:r>
              <a:rPr sz="1800" b="1">
                <a:latin typeface="微软雅黑"/>
                <a:cs typeface="微软雅黑"/>
              </a:rPr>
              <a:t>2022年</a:t>
            </a:r>
            <a:r>
              <a:rPr sz="1800" b="1" spc="-5">
                <a:latin typeface="微软雅黑"/>
                <a:cs typeface="微软雅黑"/>
              </a:rPr>
              <a:t>1-10</a:t>
            </a:r>
            <a:r>
              <a:rPr sz="1800" b="1">
                <a:latin typeface="微软雅黑"/>
                <a:cs typeface="微软雅黑"/>
              </a:rPr>
              <a:t>月，光伏产品出口呈现</a:t>
            </a:r>
            <a:r>
              <a:rPr sz="1800" b="1">
                <a:solidFill>
                  <a:srgbClr val="FF0000"/>
                </a:solidFill>
                <a:latin typeface="微软雅黑"/>
                <a:cs typeface="微软雅黑"/>
              </a:rPr>
              <a:t>量价齐升</a:t>
            </a:r>
            <a:r>
              <a:rPr sz="1800" b="1">
                <a:latin typeface="微软雅黑"/>
                <a:cs typeface="微软雅黑"/>
              </a:rPr>
              <a:t>态势；</a:t>
            </a:r>
            <a:endParaRPr sz="1800">
              <a:latin typeface="微软雅黑"/>
              <a:cs typeface="微软雅黑"/>
            </a:endParaRPr>
          </a:p>
          <a:p>
            <a:pPr marL="299085" marR="290195" indent="-286385">
              <a:lnSpc>
                <a:spcPct val="150000"/>
              </a:lnSpc>
              <a:buFont typeface="Arial"/>
              <a:buChar char="•"/>
              <a:tabLst>
                <a:tab pos="299085"/>
                <a:tab pos="299720"/>
              </a:tabLst>
            </a:pPr>
            <a:r>
              <a:rPr sz="1800" b="1" spc="0">
                <a:latin typeface="微软雅黑"/>
                <a:cs typeface="微软雅黑"/>
              </a:rPr>
              <a:t>2022</a:t>
            </a:r>
            <a:r>
              <a:rPr sz="1800" b="1">
                <a:latin typeface="微软雅黑"/>
                <a:cs typeface="微软雅黑"/>
              </a:rPr>
              <a:t>年</a:t>
            </a:r>
            <a:r>
              <a:rPr sz="1800" b="1" spc="0">
                <a:latin typeface="微软雅黑"/>
                <a:cs typeface="微软雅黑"/>
              </a:rPr>
              <a:t>1</a:t>
            </a:r>
            <a:r>
              <a:rPr sz="1800" b="1" spc="-10">
                <a:latin typeface="微软雅黑"/>
                <a:cs typeface="微软雅黑"/>
              </a:rPr>
              <a:t>-</a:t>
            </a:r>
            <a:r>
              <a:rPr sz="1800" b="1" spc="0">
                <a:latin typeface="微软雅黑"/>
                <a:cs typeface="微软雅黑"/>
              </a:rPr>
              <a:t>10</a:t>
            </a:r>
            <a:r>
              <a:rPr sz="1800" b="1">
                <a:latin typeface="微软雅黑"/>
                <a:cs typeface="微软雅黑"/>
              </a:rPr>
              <a:t>月，光伏产品（硅片、电池片、组件）出口总额约  </a:t>
            </a:r>
            <a:r>
              <a:rPr sz="1800" b="1">
                <a:solidFill>
                  <a:srgbClr val="FF0000"/>
                </a:solidFill>
                <a:latin typeface="微软雅黑"/>
                <a:cs typeface="微软雅黑"/>
              </a:rPr>
              <a:t>440.3亿美元，创历史新高，</a:t>
            </a:r>
            <a:r>
              <a:rPr sz="1800" b="1">
                <a:latin typeface="微软雅黑"/>
                <a:cs typeface="微软雅黑"/>
              </a:rPr>
              <a:t>同比增长</a:t>
            </a:r>
            <a:r>
              <a:rPr sz="1800" b="1">
                <a:solidFill>
                  <a:srgbClr val="FF0000"/>
                </a:solidFill>
                <a:latin typeface="微软雅黑"/>
                <a:cs typeface="微软雅黑"/>
              </a:rPr>
              <a:t>90.3%</a:t>
            </a:r>
            <a:r>
              <a:rPr sz="1800" b="1">
                <a:latin typeface="微软雅黑"/>
                <a:cs typeface="微软雅黑"/>
              </a:rPr>
              <a:t>；</a:t>
            </a:r>
            <a:endParaRPr sz="1800">
              <a:latin typeface="微软雅黑"/>
              <a:cs typeface="微软雅黑"/>
            </a:endParaRPr>
          </a:p>
          <a:p>
            <a:pPr marL="299085" indent="-286385">
              <a:lnSpc>
                <a:spcPct val="100000"/>
              </a:lnSpc>
              <a:spcBef>
                <a:spcPts val="1080"/>
              </a:spcBef>
              <a:buFont typeface="Arial"/>
              <a:buChar char="•"/>
              <a:tabLst>
                <a:tab pos="299085"/>
                <a:tab pos="299720"/>
              </a:tabLst>
            </a:pPr>
            <a:r>
              <a:rPr sz="1800" b="1">
                <a:latin typeface="微软雅黑"/>
                <a:cs typeface="微软雅黑"/>
              </a:rPr>
              <a:t>2022年</a:t>
            </a:r>
            <a:r>
              <a:rPr sz="1800" b="1" spc="-5">
                <a:latin typeface="微软雅黑"/>
                <a:cs typeface="微软雅黑"/>
              </a:rPr>
              <a:t>1-10</a:t>
            </a:r>
            <a:r>
              <a:rPr sz="1800" b="1">
                <a:latin typeface="微软雅黑"/>
                <a:cs typeface="微软雅黑"/>
              </a:rPr>
              <a:t>月，光伏组件出口量</a:t>
            </a:r>
            <a:r>
              <a:rPr sz="1800" b="1" spc="-5">
                <a:solidFill>
                  <a:srgbClr val="FF0000"/>
                </a:solidFill>
                <a:latin typeface="微软雅黑"/>
                <a:cs typeface="微软雅黑"/>
              </a:rPr>
              <a:t>132.2GW</a:t>
            </a:r>
            <a:r>
              <a:rPr sz="1800" b="1" spc="-35">
                <a:solidFill>
                  <a:srgbClr val="FF0000"/>
                </a:solidFill>
                <a:latin typeface="微软雅黑"/>
                <a:cs typeface="微软雅黑"/>
              </a:rPr>
              <a:t> </a:t>
            </a:r>
            <a:r>
              <a:rPr sz="1800" b="1">
                <a:latin typeface="微软雅黑"/>
                <a:cs typeface="微软雅黑"/>
              </a:rPr>
              <a:t>，同比增长</a:t>
            </a:r>
            <a:r>
              <a:rPr sz="1800" b="1">
                <a:solidFill>
                  <a:srgbClr val="FF0000"/>
                </a:solidFill>
                <a:latin typeface="微软雅黑"/>
                <a:cs typeface="微软雅黑"/>
              </a:rPr>
              <a:t>61%</a:t>
            </a:r>
            <a:r>
              <a:rPr sz="1800" b="1">
                <a:latin typeface="微软雅黑"/>
                <a:cs typeface="微软雅黑"/>
              </a:rPr>
              <a:t>。</a:t>
            </a:r>
            <a:endParaRPr sz="1800">
              <a:latin typeface="微软雅黑"/>
              <a:cs typeface="微软雅黑"/>
            </a:endParaRPr>
          </a:p>
          <a:p>
            <a:pPr marL="299085" indent="-286385">
              <a:lnSpc>
                <a:spcPct val="100000"/>
              </a:lnSpc>
              <a:spcBef>
                <a:spcPts val="1085"/>
              </a:spcBef>
              <a:buFont typeface="Arial"/>
              <a:buChar char="•"/>
              <a:tabLst>
                <a:tab pos="299085"/>
                <a:tab pos="299720"/>
              </a:tabLst>
            </a:pPr>
            <a:r>
              <a:rPr sz="1800" b="1">
                <a:latin typeface="微软雅黑"/>
                <a:cs typeface="微软雅黑"/>
              </a:rPr>
              <a:t>从月度出口变化来看，四季度组件出口已经开始出</a:t>
            </a:r>
            <a:r>
              <a:rPr sz="1800" b="1" spc="0">
                <a:latin typeface="微软雅黑"/>
                <a:cs typeface="微软雅黑"/>
              </a:rPr>
              <a:t>现</a:t>
            </a:r>
            <a:r>
              <a:rPr sz="1800" b="1">
                <a:solidFill>
                  <a:srgbClr val="FF0000"/>
                </a:solidFill>
                <a:latin typeface="微软雅黑"/>
                <a:cs typeface="微软雅黑"/>
              </a:rPr>
              <a:t>放缓</a:t>
            </a:r>
            <a:r>
              <a:rPr sz="1800" b="1">
                <a:latin typeface="微软雅黑"/>
                <a:cs typeface="微软雅黑"/>
              </a:rPr>
              <a:t>的趋势。</a:t>
            </a:r>
            <a:endParaRPr sz="1800">
              <a:latin typeface="微软雅黑"/>
              <a:cs typeface="微软雅黑"/>
            </a:endParaRPr>
          </a:p>
          <a:p>
            <a:pPr>
              <a:lnSpc>
                <a:spcPct val="100000"/>
              </a:lnSpc>
              <a:spcBef>
                <a:spcPts val="5"/>
              </a:spcBef>
            </a:pPr>
            <a:endParaRPr sz="2200">
              <a:latin typeface="Times New Roman"/>
              <a:cs typeface="Times New Roman"/>
            </a:endParaRPr>
          </a:p>
          <a:p>
            <a:pPr marR="5080" algn="r">
              <a:lnSpc>
                <a:spcPct val="100000"/>
              </a:lnSpc>
            </a:pPr>
            <a:r>
              <a:rPr sz="1400" b="1">
                <a:solidFill>
                  <a:srgbClr val="888888"/>
                </a:solidFill>
                <a:latin typeface="等线"/>
                <a:cs typeface="等线"/>
              </a:rPr>
              <a:t>10</a:t>
            </a:r>
            <a:endParaRPr sz="1400">
              <a:latin typeface="等线"/>
              <a:cs typeface="等线"/>
            </a:endParaRPr>
          </a:p>
        </p:txBody>
      </p:sp>
      <p:sp>
        <p:nvSpPr>
          <p:cNvPr id="18" name="object 18"/>
          <p:cNvSpPr/>
          <p:nvPr/>
        </p:nvSpPr>
        <p:spPr>
          <a:xfrm>
            <a:off x="10462259" y="3342132"/>
            <a:ext cx="1160145" cy="311150"/>
          </a:xfrm>
          <a:custGeom>
            <a:rect l="l" t="t" r="r" b="b"/>
            <a:pathLst>
              <a:path w="1160145" h="311150">
                <a:moveTo>
                  <a:pt x="0" y="310896"/>
                </a:moveTo>
                <a:lnTo>
                  <a:pt x="1159763" y="310896"/>
                </a:lnTo>
                <a:lnTo>
                  <a:pt x="1159763" y="0"/>
                </a:lnTo>
                <a:lnTo>
                  <a:pt x="0" y="0"/>
                </a:lnTo>
                <a:lnTo>
                  <a:pt x="0" y="310896"/>
                </a:lnTo>
                <a:close/>
              </a:path>
            </a:pathLst>
          </a:custGeom>
          <a:solidFill>
            <a:srgbClr val="EC7C3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object 19"/>
          <p:cNvSpPr/>
          <p:nvPr/>
        </p:nvSpPr>
        <p:spPr>
          <a:xfrm>
            <a:off x="9953879" y="3400425"/>
            <a:ext cx="412115" cy="291465"/>
          </a:xfrm>
          <a:custGeom>
            <a:rect l="l" t="t" r="r" b="b"/>
            <a:pathLst>
              <a:path w="412115" h="291464">
                <a:moveTo>
                  <a:pt x="411733" y="0"/>
                </a:moveTo>
                <a:lnTo>
                  <a:pt x="315086" y="0"/>
                </a:lnTo>
                <a:lnTo>
                  <a:pt x="0" y="291465"/>
                </a:lnTo>
              </a:path>
            </a:pathLst>
          </a:custGeom>
          <a:ln w="12700">
            <a:solidFill>
              <a:srgbClr val="AD5A20"/>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object 20"/>
          <p:cNvSpPr/>
          <p:nvPr/>
        </p:nvSpPr>
        <p:spPr>
          <a:xfrm>
            <a:off x="10477500" y="3363481"/>
            <a:ext cx="537209" cy="314693"/>
          </a:xfrm>
          <a:prstGeom prst="rect">
            <a:avLst/>
          </a:prstGeom>
          <a:blipFill>
            <a:blip r:embed="rId2">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object 21"/>
          <p:cNvSpPr/>
          <p:nvPr/>
        </p:nvSpPr>
        <p:spPr>
          <a:xfrm>
            <a:off x="10824971" y="3363481"/>
            <a:ext cx="329958" cy="314693"/>
          </a:xfrm>
          <a:prstGeom prst="rect">
            <a:avLst/>
          </a:prstGeom>
          <a:blipFill>
            <a:blip r:embed="rId3">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object 22"/>
          <p:cNvSpPr/>
          <p:nvPr/>
        </p:nvSpPr>
        <p:spPr>
          <a:xfrm>
            <a:off x="10965180" y="3363481"/>
            <a:ext cx="275094" cy="314693"/>
          </a:xfrm>
          <a:prstGeom prst="rect">
            <a:avLst/>
          </a:prstGeom>
          <a:blipFill>
            <a:blip r:embed="rId4">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object 23"/>
          <p:cNvSpPr/>
          <p:nvPr/>
        </p:nvSpPr>
        <p:spPr>
          <a:xfrm>
            <a:off x="11050523" y="3363481"/>
            <a:ext cx="249174" cy="314693"/>
          </a:xfrm>
          <a:prstGeom prst="rect">
            <a:avLst/>
          </a:prstGeom>
          <a:blipFill>
            <a:blip r:embed="rId5">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object 24"/>
          <p:cNvSpPr/>
          <p:nvPr/>
        </p:nvSpPr>
        <p:spPr>
          <a:xfrm>
            <a:off x="11109959" y="3363481"/>
            <a:ext cx="361962" cy="314693"/>
          </a:xfrm>
          <a:prstGeom prst="rect">
            <a:avLst/>
          </a:prstGeom>
          <a:blipFill>
            <a:blip r:embed="rId6">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object 25"/>
          <p:cNvSpPr/>
          <p:nvPr/>
        </p:nvSpPr>
        <p:spPr>
          <a:xfrm>
            <a:off x="11282171" y="3363481"/>
            <a:ext cx="329958" cy="314693"/>
          </a:xfrm>
          <a:prstGeom prst="rect">
            <a:avLst/>
          </a:prstGeom>
          <a:blipFill>
            <a:blip r:embed="rId7">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object 26"/>
          <p:cNvSpPr txBox="1"/>
          <p:nvPr/>
        </p:nvSpPr>
        <p:spPr>
          <a:xfrm>
            <a:off x="10462259" y="3342132"/>
            <a:ext cx="1160145" cy="311150"/>
          </a:xfrm>
          <a:prstGeom prst="rect">
            <a:avLst/>
          </a:prstGeom>
          <a:ln w="12700">
            <a:solidFill>
              <a:srgbClr val="AD5A20"/>
            </a:solidFill>
          </a:ln>
        </p:spPr>
        <p:txBody>
          <a:bodyPr vert="horz" wrap="square" lIns="0" tIns="6667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07950">
              <a:lnSpc>
                <a:spcPct val="100000"/>
              </a:lnSpc>
              <a:spcBef>
                <a:spcPts val="525"/>
              </a:spcBef>
            </a:pPr>
            <a:r>
              <a:rPr sz="1100" b="1">
                <a:latin typeface="微软雅黑"/>
                <a:cs typeface="微软雅黑"/>
              </a:rPr>
              <a:t>2022年</a:t>
            </a:r>
            <a:r>
              <a:rPr sz="1100" b="1" spc="-10">
                <a:latin typeface="微软雅黑"/>
                <a:cs typeface="微软雅黑"/>
              </a:rPr>
              <a:t>1-10</a:t>
            </a:r>
            <a:r>
              <a:rPr sz="1100" b="1">
                <a:latin typeface="微软雅黑"/>
                <a:cs typeface="微软雅黑"/>
              </a:rPr>
              <a:t>月</a:t>
            </a:r>
            <a:endParaRPr sz="1100">
              <a:latin typeface="微软雅黑"/>
              <a:cs typeface="微软雅黑"/>
            </a:endParaRPr>
          </a:p>
        </p:txBody>
      </p:sp>
      <p:sp>
        <p:nvSpPr>
          <p:cNvPr id="27" name="object 27"/>
          <p:cNvSpPr/>
          <p:nvPr/>
        </p:nvSpPr>
        <p:spPr>
          <a:xfrm>
            <a:off x="9884664" y="2581783"/>
            <a:ext cx="412750" cy="290195"/>
          </a:xfrm>
          <a:custGeom>
            <a:rect l="l" t="t" r="r" b="b"/>
            <a:pathLst>
              <a:path w="412750" h="290194">
                <a:moveTo>
                  <a:pt x="412242" y="0"/>
                </a:moveTo>
                <a:lnTo>
                  <a:pt x="315468" y="0"/>
                </a:lnTo>
                <a:lnTo>
                  <a:pt x="0" y="289941"/>
                </a:lnTo>
              </a:path>
            </a:pathLst>
          </a:custGeom>
          <a:ln w="12700">
            <a:solidFill>
              <a:srgbClr val="AD5A20"/>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object 28"/>
          <p:cNvSpPr/>
          <p:nvPr/>
        </p:nvSpPr>
        <p:spPr>
          <a:xfrm>
            <a:off x="10408919" y="2545092"/>
            <a:ext cx="537209" cy="314693"/>
          </a:xfrm>
          <a:prstGeom prst="rect">
            <a:avLst/>
          </a:prstGeom>
          <a:blipFill>
            <a:blip r:embed="rId8">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object 29"/>
          <p:cNvSpPr/>
          <p:nvPr/>
        </p:nvSpPr>
        <p:spPr>
          <a:xfrm>
            <a:off x="10756392" y="2545092"/>
            <a:ext cx="329958" cy="314693"/>
          </a:xfrm>
          <a:prstGeom prst="rect">
            <a:avLst/>
          </a:prstGeom>
          <a:blipFill>
            <a:blip r:embed="rId9">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object 30"/>
          <p:cNvSpPr/>
          <p:nvPr/>
        </p:nvSpPr>
        <p:spPr>
          <a:xfrm>
            <a:off x="10896600" y="2545092"/>
            <a:ext cx="275094" cy="314693"/>
          </a:xfrm>
          <a:prstGeom prst="rect">
            <a:avLst/>
          </a:prstGeom>
          <a:blipFill>
            <a:blip r:embed="rId10">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object 31"/>
          <p:cNvSpPr/>
          <p:nvPr/>
        </p:nvSpPr>
        <p:spPr>
          <a:xfrm>
            <a:off x="10981943" y="2545092"/>
            <a:ext cx="249174" cy="314693"/>
          </a:xfrm>
          <a:prstGeom prst="rect">
            <a:avLst/>
          </a:prstGeom>
          <a:blipFill>
            <a:blip r:embed="rId11">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object 32"/>
          <p:cNvSpPr/>
          <p:nvPr/>
        </p:nvSpPr>
        <p:spPr>
          <a:xfrm>
            <a:off x="11041380" y="2545092"/>
            <a:ext cx="361962" cy="314693"/>
          </a:xfrm>
          <a:prstGeom prst="rect">
            <a:avLst/>
          </a:prstGeom>
          <a:blipFill>
            <a:blip r:embed="rId12">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object 33"/>
          <p:cNvSpPr/>
          <p:nvPr/>
        </p:nvSpPr>
        <p:spPr>
          <a:xfrm>
            <a:off x="11213592" y="2545092"/>
            <a:ext cx="329958" cy="314693"/>
          </a:xfrm>
          <a:prstGeom prst="rect">
            <a:avLst/>
          </a:prstGeom>
          <a:blipFill>
            <a:blip r:embed="rId13">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object 34"/>
          <p:cNvSpPr txBox="1"/>
          <p:nvPr/>
        </p:nvSpPr>
        <p:spPr>
          <a:xfrm>
            <a:off x="10393680" y="2523744"/>
            <a:ext cx="1161415" cy="309880"/>
          </a:xfrm>
          <a:prstGeom prst="rect">
            <a:avLst/>
          </a:prstGeom>
          <a:ln w="12700">
            <a:solidFill>
              <a:srgbClr val="AD5A20"/>
            </a:solidFill>
          </a:ln>
        </p:spPr>
        <p:txBody>
          <a:bodyPr vert="horz" wrap="square" lIns="0" tIns="6604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08585">
              <a:lnSpc>
                <a:spcPct val="100000"/>
              </a:lnSpc>
              <a:spcBef>
                <a:spcPts val="520"/>
              </a:spcBef>
            </a:pPr>
            <a:r>
              <a:rPr sz="1100" b="1">
                <a:latin typeface="微软雅黑"/>
                <a:cs typeface="微软雅黑"/>
              </a:rPr>
              <a:t>2021年</a:t>
            </a:r>
            <a:r>
              <a:rPr sz="1100" b="1" spc="-10">
                <a:latin typeface="微软雅黑"/>
                <a:cs typeface="微软雅黑"/>
              </a:rPr>
              <a:t>1-10</a:t>
            </a:r>
            <a:r>
              <a:rPr sz="1100" b="1">
                <a:latin typeface="微软雅黑"/>
                <a:cs typeface="微软雅黑"/>
              </a:rPr>
              <a:t>月</a:t>
            </a:r>
            <a:endParaRPr sz="1100">
              <a:latin typeface="微软雅黑"/>
              <a:cs typeface="微软雅黑"/>
            </a:endParaRPr>
          </a:p>
        </p:txBody>
      </p:sp>
      <p:sp>
        <p:nvSpPr>
          <p:cNvPr id="35" name="object 35"/>
          <p:cNvSpPr/>
          <p:nvPr/>
        </p:nvSpPr>
        <p:spPr>
          <a:xfrm>
            <a:off x="1458467" y="5806440"/>
            <a:ext cx="441959" cy="664845"/>
          </a:xfrm>
          <a:custGeom>
            <a:rect l="l" t="t" r="r" b="b"/>
            <a:pathLst>
              <a:path w="441959" h="664845">
                <a:moveTo>
                  <a:pt x="441959" y="0"/>
                </a:moveTo>
                <a:lnTo>
                  <a:pt x="0" y="0"/>
                </a:lnTo>
                <a:lnTo>
                  <a:pt x="0" y="664464"/>
                </a:lnTo>
                <a:lnTo>
                  <a:pt x="441959" y="664464"/>
                </a:lnTo>
                <a:lnTo>
                  <a:pt x="441959" y="0"/>
                </a:lnTo>
                <a:close/>
              </a:path>
            </a:pathLst>
          </a:custGeom>
          <a:solidFill>
            <a:srgbClr val="BE900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object 36"/>
          <p:cNvSpPr/>
          <p:nvPr/>
        </p:nvSpPr>
        <p:spPr>
          <a:xfrm>
            <a:off x="2871216" y="5593080"/>
            <a:ext cx="443865" cy="878205"/>
          </a:xfrm>
          <a:custGeom>
            <a:rect l="l" t="t" r="r" b="b"/>
            <a:pathLst>
              <a:path w="443864" h="878203">
                <a:moveTo>
                  <a:pt x="443484" y="0"/>
                </a:moveTo>
                <a:lnTo>
                  <a:pt x="0" y="0"/>
                </a:lnTo>
                <a:lnTo>
                  <a:pt x="0" y="877824"/>
                </a:lnTo>
                <a:lnTo>
                  <a:pt x="443484" y="877824"/>
                </a:lnTo>
                <a:lnTo>
                  <a:pt x="443484" y="0"/>
                </a:lnTo>
                <a:close/>
              </a:path>
            </a:pathLst>
          </a:custGeom>
          <a:solidFill>
            <a:srgbClr val="BE900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object 37"/>
          <p:cNvSpPr/>
          <p:nvPr/>
        </p:nvSpPr>
        <p:spPr>
          <a:xfrm>
            <a:off x="4285488" y="5058156"/>
            <a:ext cx="443865" cy="1412875"/>
          </a:xfrm>
          <a:custGeom>
            <a:rect l="l" t="t" r="r" b="b"/>
            <a:pathLst>
              <a:path w="443864" h="1412875">
                <a:moveTo>
                  <a:pt x="443483" y="0"/>
                </a:moveTo>
                <a:lnTo>
                  <a:pt x="0" y="0"/>
                </a:lnTo>
                <a:lnTo>
                  <a:pt x="0" y="1412748"/>
                </a:lnTo>
                <a:lnTo>
                  <a:pt x="443483" y="1412748"/>
                </a:lnTo>
                <a:lnTo>
                  <a:pt x="443483" y="0"/>
                </a:lnTo>
                <a:close/>
              </a:path>
            </a:pathLst>
          </a:custGeom>
          <a:solidFill>
            <a:srgbClr val="BE900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object 38"/>
          <p:cNvSpPr/>
          <p:nvPr/>
        </p:nvSpPr>
        <p:spPr>
          <a:xfrm>
            <a:off x="972311" y="6470904"/>
            <a:ext cx="4243070" cy="0"/>
          </a:xfrm>
          <a:custGeom>
            <a:rect l="l" t="t" r="r" b="b"/>
            <a:pathLst>
              <a:path w="4243070">
                <a:moveTo>
                  <a:pt x="0" y="0"/>
                </a:moveTo>
                <a:lnTo>
                  <a:pt x="4242816"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object 39"/>
          <p:cNvSpPr txBox="1"/>
          <p:nvPr/>
        </p:nvSpPr>
        <p:spPr>
          <a:xfrm>
            <a:off x="1477517" y="5478018"/>
            <a:ext cx="405765" cy="23939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400" b="1">
                <a:solidFill>
                  <a:srgbClr val="0D0D0D"/>
                </a:solidFill>
                <a:latin typeface="微软雅黑"/>
                <a:cs typeface="微软雅黑"/>
              </a:rPr>
              <a:t>6</a:t>
            </a:r>
            <a:r>
              <a:rPr sz="1400" b="1" spc="-5">
                <a:solidFill>
                  <a:srgbClr val="0D0D0D"/>
                </a:solidFill>
                <a:latin typeface="微软雅黑"/>
                <a:cs typeface="微软雅黑"/>
              </a:rPr>
              <a:t>2</a:t>
            </a:r>
            <a:r>
              <a:rPr sz="1400" b="1" spc="-10">
                <a:solidFill>
                  <a:srgbClr val="0D0D0D"/>
                </a:solidFill>
                <a:latin typeface="微软雅黑"/>
                <a:cs typeface="微软雅黑"/>
              </a:rPr>
              <a:t>.</a:t>
            </a:r>
            <a:r>
              <a:rPr sz="1400" b="1">
                <a:solidFill>
                  <a:srgbClr val="0D0D0D"/>
                </a:solidFill>
                <a:latin typeface="微软雅黑"/>
                <a:cs typeface="微软雅黑"/>
              </a:rPr>
              <a:t>2</a:t>
            </a:r>
            <a:endParaRPr sz="1400">
              <a:latin typeface="微软雅黑"/>
              <a:cs typeface="微软雅黑"/>
            </a:endParaRPr>
          </a:p>
        </p:txBody>
      </p:sp>
      <p:sp>
        <p:nvSpPr>
          <p:cNvPr id="40" name="object 40"/>
          <p:cNvSpPr txBox="1"/>
          <p:nvPr/>
        </p:nvSpPr>
        <p:spPr>
          <a:xfrm>
            <a:off x="2891789" y="5264277"/>
            <a:ext cx="405765" cy="23939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400" b="1">
                <a:solidFill>
                  <a:srgbClr val="0D0D0D"/>
                </a:solidFill>
                <a:latin typeface="微软雅黑"/>
                <a:cs typeface="微软雅黑"/>
              </a:rPr>
              <a:t>8</a:t>
            </a:r>
            <a:r>
              <a:rPr sz="1400" b="1" spc="-5">
                <a:solidFill>
                  <a:srgbClr val="0D0D0D"/>
                </a:solidFill>
                <a:latin typeface="微软雅黑"/>
                <a:cs typeface="微软雅黑"/>
              </a:rPr>
              <a:t>2</a:t>
            </a:r>
            <a:r>
              <a:rPr sz="1400" b="1" spc="-10">
                <a:solidFill>
                  <a:srgbClr val="0D0D0D"/>
                </a:solidFill>
                <a:latin typeface="微软雅黑"/>
                <a:cs typeface="微软雅黑"/>
              </a:rPr>
              <a:t>.</a:t>
            </a:r>
            <a:r>
              <a:rPr sz="1400" b="1">
                <a:solidFill>
                  <a:srgbClr val="0D0D0D"/>
                </a:solidFill>
                <a:latin typeface="微软雅黑"/>
                <a:cs typeface="微软雅黑"/>
              </a:rPr>
              <a:t>2</a:t>
            </a:r>
            <a:endParaRPr sz="1400">
              <a:latin typeface="微软雅黑"/>
              <a:cs typeface="微软雅黑"/>
            </a:endParaRPr>
          </a:p>
        </p:txBody>
      </p:sp>
      <p:sp>
        <p:nvSpPr>
          <p:cNvPr id="41" name="object 41"/>
          <p:cNvSpPr txBox="1"/>
          <p:nvPr/>
        </p:nvSpPr>
        <p:spPr>
          <a:xfrm>
            <a:off x="4251197" y="4730242"/>
            <a:ext cx="514984" cy="23939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400" b="1">
                <a:latin typeface="微软雅黑"/>
                <a:cs typeface="微软雅黑"/>
              </a:rPr>
              <a:t>1</a:t>
            </a:r>
            <a:r>
              <a:rPr sz="1400" b="1" spc="-5">
                <a:latin typeface="微软雅黑"/>
                <a:cs typeface="微软雅黑"/>
              </a:rPr>
              <a:t>3</a:t>
            </a:r>
            <a:r>
              <a:rPr sz="1400" b="1">
                <a:latin typeface="微软雅黑"/>
                <a:cs typeface="微软雅黑"/>
              </a:rPr>
              <a:t>2</a:t>
            </a:r>
            <a:r>
              <a:rPr sz="1400" b="1" spc="-10">
                <a:latin typeface="微软雅黑"/>
                <a:cs typeface="微软雅黑"/>
              </a:rPr>
              <a:t>.</a:t>
            </a:r>
            <a:r>
              <a:rPr sz="1400" b="1">
                <a:latin typeface="微软雅黑"/>
                <a:cs typeface="微软雅黑"/>
              </a:rPr>
              <a:t>2</a:t>
            </a:r>
            <a:endParaRPr sz="1400">
              <a:latin typeface="微软雅黑"/>
              <a:cs typeface="微软雅黑"/>
            </a:endParaRPr>
          </a:p>
        </p:txBody>
      </p:sp>
      <p:sp>
        <p:nvSpPr>
          <p:cNvPr id="42" name="object 42"/>
          <p:cNvSpPr txBox="1"/>
          <p:nvPr/>
        </p:nvSpPr>
        <p:spPr>
          <a:xfrm>
            <a:off x="450595" y="4627245"/>
            <a:ext cx="354965" cy="1948814"/>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100"/>
              </a:spcBef>
            </a:pPr>
            <a:r>
              <a:rPr sz="1400" b="1" spc="-5">
                <a:solidFill>
                  <a:srgbClr val="0D0D0D"/>
                </a:solidFill>
                <a:latin typeface="微软雅黑"/>
                <a:cs typeface="微软雅黑"/>
              </a:rPr>
              <a:t>160</a:t>
            </a:r>
            <a:endParaRPr sz="1400">
              <a:latin typeface="微软雅黑"/>
              <a:cs typeface="微软雅黑"/>
            </a:endParaRPr>
          </a:p>
          <a:p>
            <a:pPr>
              <a:lnSpc>
                <a:spcPct val="100000"/>
              </a:lnSpc>
              <a:spcBef>
                <a:spcPts val="20"/>
              </a:spcBef>
            </a:pPr>
            <a:endParaRPr sz="1450">
              <a:latin typeface="Times New Roman"/>
              <a:cs typeface="Times New Roman"/>
            </a:endParaRPr>
          </a:p>
          <a:p>
            <a:pPr algn="ctr">
              <a:lnSpc>
                <a:spcPct val="100000"/>
              </a:lnSpc>
            </a:pPr>
            <a:r>
              <a:rPr sz="1400" b="1" spc="-5">
                <a:solidFill>
                  <a:srgbClr val="0D0D0D"/>
                </a:solidFill>
                <a:latin typeface="微软雅黑"/>
                <a:cs typeface="微软雅黑"/>
              </a:rPr>
              <a:t>120</a:t>
            </a:r>
            <a:endParaRPr sz="1400">
              <a:latin typeface="微软雅黑"/>
              <a:cs typeface="微软雅黑"/>
            </a:endParaRPr>
          </a:p>
          <a:p>
            <a:pPr>
              <a:lnSpc>
                <a:spcPct val="100000"/>
              </a:lnSpc>
              <a:spcBef>
                <a:spcPts val="15"/>
              </a:spcBef>
            </a:pPr>
            <a:endParaRPr sz="1450">
              <a:latin typeface="Times New Roman"/>
              <a:cs typeface="Times New Roman"/>
            </a:endParaRPr>
          </a:p>
          <a:p>
            <a:pPr marL="109220" algn="ctr">
              <a:lnSpc>
                <a:spcPct val="100000"/>
              </a:lnSpc>
              <a:spcBef>
                <a:spcPts val="5"/>
              </a:spcBef>
            </a:pPr>
            <a:r>
              <a:rPr sz="1400" b="1" spc="-5">
                <a:solidFill>
                  <a:srgbClr val="0D0D0D"/>
                </a:solidFill>
                <a:latin typeface="微软雅黑"/>
                <a:cs typeface="微软雅黑"/>
              </a:rPr>
              <a:t>80</a:t>
            </a:r>
            <a:endParaRPr sz="1400">
              <a:latin typeface="微软雅黑"/>
              <a:cs typeface="微软雅黑"/>
            </a:endParaRPr>
          </a:p>
          <a:p>
            <a:pPr>
              <a:lnSpc>
                <a:spcPct val="100000"/>
              </a:lnSpc>
              <a:spcBef>
                <a:spcPts val="15"/>
              </a:spcBef>
            </a:pPr>
            <a:endParaRPr sz="1450">
              <a:latin typeface="Times New Roman"/>
              <a:cs typeface="Times New Roman"/>
            </a:endParaRPr>
          </a:p>
          <a:p>
            <a:pPr marL="109220" algn="ctr">
              <a:lnSpc>
                <a:spcPct val="100000"/>
              </a:lnSpc>
            </a:pPr>
            <a:r>
              <a:rPr sz="1400" b="1" spc="-5">
                <a:solidFill>
                  <a:srgbClr val="0D0D0D"/>
                </a:solidFill>
                <a:latin typeface="微软雅黑"/>
                <a:cs typeface="微软雅黑"/>
              </a:rPr>
              <a:t>40</a:t>
            </a:r>
            <a:endParaRPr sz="1400">
              <a:latin typeface="微软雅黑"/>
              <a:cs typeface="微软雅黑"/>
            </a:endParaRPr>
          </a:p>
          <a:p>
            <a:pPr>
              <a:lnSpc>
                <a:spcPct val="100000"/>
              </a:lnSpc>
              <a:spcBef>
                <a:spcPts val="15"/>
              </a:spcBef>
            </a:pPr>
            <a:endParaRPr sz="1450">
              <a:latin typeface="Times New Roman"/>
              <a:cs typeface="Times New Roman"/>
            </a:endParaRPr>
          </a:p>
          <a:p>
            <a:pPr marL="219075" algn="ctr">
              <a:lnSpc>
                <a:spcPct val="100000"/>
              </a:lnSpc>
            </a:pPr>
            <a:r>
              <a:rPr sz="1400" b="1">
                <a:solidFill>
                  <a:srgbClr val="0D0D0D"/>
                </a:solidFill>
                <a:latin typeface="微软雅黑"/>
                <a:cs typeface="微软雅黑"/>
              </a:rPr>
              <a:t>0</a:t>
            </a:r>
            <a:endParaRPr sz="1400">
              <a:latin typeface="微软雅黑"/>
              <a:cs typeface="微软雅黑"/>
            </a:endParaRPr>
          </a:p>
        </p:txBody>
      </p:sp>
      <p:sp>
        <p:nvSpPr>
          <p:cNvPr id="43" name="object 43"/>
          <p:cNvSpPr txBox="1"/>
          <p:nvPr/>
        </p:nvSpPr>
        <p:spPr>
          <a:xfrm>
            <a:off x="1065072" y="6630111"/>
            <a:ext cx="1228090" cy="23939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400" b="1" spc="-5">
                <a:solidFill>
                  <a:srgbClr val="0D0D0D"/>
                </a:solidFill>
                <a:latin typeface="微软雅黑"/>
                <a:cs typeface="微软雅黑"/>
              </a:rPr>
              <a:t>2020</a:t>
            </a:r>
            <a:r>
              <a:rPr sz="1400" b="1">
                <a:solidFill>
                  <a:srgbClr val="0D0D0D"/>
                </a:solidFill>
                <a:latin typeface="微软雅黑"/>
                <a:cs typeface="微软雅黑"/>
              </a:rPr>
              <a:t>年</a:t>
            </a:r>
            <a:r>
              <a:rPr sz="1400" b="1" spc="-5">
                <a:solidFill>
                  <a:srgbClr val="0D0D0D"/>
                </a:solidFill>
                <a:latin typeface="微软雅黑"/>
                <a:cs typeface="微软雅黑"/>
              </a:rPr>
              <a:t>1-10</a:t>
            </a:r>
            <a:r>
              <a:rPr sz="1400" b="1">
                <a:solidFill>
                  <a:srgbClr val="0D0D0D"/>
                </a:solidFill>
                <a:latin typeface="微软雅黑"/>
                <a:cs typeface="微软雅黑"/>
              </a:rPr>
              <a:t>月</a:t>
            </a:r>
            <a:endParaRPr sz="1400">
              <a:latin typeface="微软雅黑"/>
              <a:cs typeface="微软雅黑"/>
            </a:endParaRPr>
          </a:p>
        </p:txBody>
      </p:sp>
      <p:sp>
        <p:nvSpPr>
          <p:cNvPr id="44" name="object 44"/>
          <p:cNvSpPr txBox="1"/>
          <p:nvPr/>
        </p:nvSpPr>
        <p:spPr>
          <a:xfrm>
            <a:off x="2479294" y="6630111"/>
            <a:ext cx="1228090" cy="23939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400" b="1" spc="-5">
                <a:solidFill>
                  <a:srgbClr val="0D0D0D"/>
                </a:solidFill>
                <a:latin typeface="微软雅黑"/>
                <a:cs typeface="微软雅黑"/>
              </a:rPr>
              <a:t>2021</a:t>
            </a:r>
            <a:r>
              <a:rPr sz="1400" b="1">
                <a:solidFill>
                  <a:srgbClr val="0D0D0D"/>
                </a:solidFill>
                <a:latin typeface="微软雅黑"/>
                <a:cs typeface="微软雅黑"/>
              </a:rPr>
              <a:t>年</a:t>
            </a:r>
            <a:r>
              <a:rPr sz="1400" b="1" spc="-5">
                <a:solidFill>
                  <a:srgbClr val="0D0D0D"/>
                </a:solidFill>
                <a:latin typeface="微软雅黑"/>
                <a:cs typeface="微软雅黑"/>
              </a:rPr>
              <a:t>1-10</a:t>
            </a:r>
            <a:r>
              <a:rPr sz="1400" b="1">
                <a:solidFill>
                  <a:srgbClr val="0D0D0D"/>
                </a:solidFill>
                <a:latin typeface="微软雅黑"/>
                <a:cs typeface="微软雅黑"/>
              </a:rPr>
              <a:t>月</a:t>
            </a:r>
            <a:endParaRPr sz="1400">
              <a:latin typeface="微软雅黑"/>
              <a:cs typeface="微软雅黑"/>
            </a:endParaRPr>
          </a:p>
        </p:txBody>
      </p:sp>
      <p:sp>
        <p:nvSpPr>
          <p:cNvPr id="45" name="object 45"/>
          <p:cNvSpPr txBox="1"/>
          <p:nvPr/>
        </p:nvSpPr>
        <p:spPr>
          <a:xfrm>
            <a:off x="3893565" y="6630111"/>
            <a:ext cx="1228090" cy="23939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400" b="1" spc="-5">
                <a:solidFill>
                  <a:srgbClr val="0D0D0D"/>
                </a:solidFill>
                <a:latin typeface="微软雅黑"/>
                <a:cs typeface="微软雅黑"/>
              </a:rPr>
              <a:t>2022</a:t>
            </a:r>
            <a:r>
              <a:rPr sz="1400" b="1">
                <a:solidFill>
                  <a:srgbClr val="0D0D0D"/>
                </a:solidFill>
                <a:latin typeface="微软雅黑"/>
                <a:cs typeface="微软雅黑"/>
              </a:rPr>
              <a:t>年</a:t>
            </a:r>
            <a:r>
              <a:rPr sz="1400" b="1" spc="-5">
                <a:solidFill>
                  <a:srgbClr val="0D0D0D"/>
                </a:solidFill>
                <a:latin typeface="微软雅黑"/>
                <a:cs typeface="微软雅黑"/>
              </a:rPr>
              <a:t>1-10</a:t>
            </a:r>
            <a:r>
              <a:rPr sz="1400" b="1">
                <a:solidFill>
                  <a:srgbClr val="0D0D0D"/>
                </a:solidFill>
                <a:latin typeface="微软雅黑"/>
                <a:cs typeface="微软雅黑"/>
              </a:rPr>
              <a:t>月</a:t>
            </a:r>
            <a:endParaRPr sz="1400">
              <a:latin typeface="微软雅黑"/>
              <a:cs typeface="微软雅黑"/>
            </a:endParaRPr>
          </a:p>
        </p:txBody>
      </p:sp>
      <p:sp>
        <p:nvSpPr>
          <p:cNvPr id="46" name="object 46"/>
          <p:cNvSpPr txBox="1"/>
          <p:nvPr/>
        </p:nvSpPr>
        <p:spPr>
          <a:xfrm>
            <a:off x="1697863" y="4238625"/>
            <a:ext cx="2339340" cy="281940"/>
          </a:xfrm>
          <a:prstGeom prst="rect">
            <a:avLst/>
          </a:prstGeom>
        </p:spPr>
        <p:txBody>
          <a:bodyPr vert="horz" wrap="square" lIns="0" tIns="1651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30"/>
              </a:spcBef>
            </a:pPr>
            <a:r>
              <a:rPr sz="1650" b="1" spc="25">
                <a:latin typeface="微软雅黑"/>
                <a:cs typeface="微软雅黑"/>
              </a:rPr>
              <a:t>光伏组件出口量（GW）</a:t>
            </a:r>
            <a:endParaRPr sz="1650">
              <a:latin typeface="微软雅黑"/>
              <a:cs typeface="微软雅黑"/>
            </a:endParaRPr>
          </a:p>
        </p:txBody>
      </p:sp>
      <p:sp>
        <p:nvSpPr>
          <p:cNvPr id="47" name="object 47"/>
          <p:cNvSpPr/>
          <p:nvPr/>
        </p:nvSpPr>
        <p:spPr>
          <a:xfrm>
            <a:off x="1458467" y="2877312"/>
            <a:ext cx="441959" cy="440690"/>
          </a:xfrm>
          <a:custGeom>
            <a:rect l="l" t="t" r="r" b="b"/>
            <a:pathLst>
              <a:path w="441959" h="440689">
                <a:moveTo>
                  <a:pt x="441959" y="0"/>
                </a:moveTo>
                <a:lnTo>
                  <a:pt x="0" y="0"/>
                </a:lnTo>
                <a:lnTo>
                  <a:pt x="0" y="440436"/>
                </a:lnTo>
                <a:lnTo>
                  <a:pt x="441959" y="440436"/>
                </a:lnTo>
                <a:lnTo>
                  <a:pt x="441959" y="0"/>
                </a:lnTo>
                <a:close/>
              </a:path>
            </a:pathLst>
          </a:custGeom>
          <a:solidFill>
            <a:srgbClr val="4471C4"/>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8" name="object 48"/>
          <p:cNvSpPr/>
          <p:nvPr/>
        </p:nvSpPr>
        <p:spPr>
          <a:xfrm>
            <a:off x="2871216" y="2680716"/>
            <a:ext cx="443865" cy="637540"/>
          </a:xfrm>
          <a:custGeom>
            <a:rect l="l" t="t" r="r" b="b"/>
            <a:pathLst>
              <a:path w="443864" h="637539">
                <a:moveTo>
                  <a:pt x="443484" y="0"/>
                </a:moveTo>
                <a:lnTo>
                  <a:pt x="0" y="0"/>
                </a:lnTo>
                <a:lnTo>
                  <a:pt x="0" y="637032"/>
                </a:lnTo>
                <a:lnTo>
                  <a:pt x="443484" y="637032"/>
                </a:lnTo>
                <a:lnTo>
                  <a:pt x="443484" y="0"/>
                </a:lnTo>
                <a:close/>
              </a:path>
            </a:pathLst>
          </a:custGeom>
          <a:solidFill>
            <a:srgbClr val="4471C4"/>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9" name="object 49"/>
          <p:cNvSpPr/>
          <p:nvPr/>
        </p:nvSpPr>
        <p:spPr>
          <a:xfrm>
            <a:off x="4285488" y="2106168"/>
            <a:ext cx="443865" cy="1211580"/>
          </a:xfrm>
          <a:custGeom>
            <a:rect l="l" t="t" r="r" b="b"/>
            <a:pathLst>
              <a:path w="443864" h="1211579">
                <a:moveTo>
                  <a:pt x="443483" y="0"/>
                </a:moveTo>
                <a:lnTo>
                  <a:pt x="0" y="0"/>
                </a:lnTo>
                <a:lnTo>
                  <a:pt x="0" y="1211580"/>
                </a:lnTo>
                <a:lnTo>
                  <a:pt x="443483" y="1211580"/>
                </a:lnTo>
                <a:lnTo>
                  <a:pt x="443483" y="0"/>
                </a:lnTo>
                <a:close/>
              </a:path>
            </a:pathLst>
          </a:custGeom>
          <a:solidFill>
            <a:srgbClr val="4471C4"/>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0" name="object 50"/>
          <p:cNvSpPr/>
          <p:nvPr/>
        </p:nvSpPr>
        <p:spPr>
          <a:xfrm>
            <a:off x="972311" y="3317748"/>
            <a:ext cx="4243070" cy="0"/>
          </a:xfrm>
          <a:custGeom>
            <a:rect l="l" t="t" r="r" b="b"/>
            <a:pathLst>
              <a:path w="4243070">
                <a:moveTo>
                  <a:pt x="0" y="0"/>
                </a:moveTo>
                <a:lnTo>
                  <a:pt x="4242816"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1" name="object 51"/>
          <p:cNvSpPr txBox="1"/>
          <p:nvPr/>
        </p:nvSpPr>
        <p:spPr>
          <a:xfrm>
            <a:off x="1422653" y="2549398"/>
            <a:ext cx="514984" cy="239395"/>
          </a:xfrm>
          <a:prstGeom prst="rect">
            <a:avLst/>
          </a:prstGeom>
        </p:spPr>
        <p:txBody>
          <a:bodyPr vert="horz" wrap="square" lIns="0" tIns="1333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1400" b="1">
                <a:solidFill>
                  <a:srgbClr val="0D0D0D"/>
                </a:solidFill>
                <a:latin typeface="微软雅黑"/>
                <a:cs typeface="微软雅黑"/>
              </a:rPr>
              <a:t>1</a:t>
            </a:r>
            <a:r>
              <a:rPr sz="1400" b="1" spc="-5">
                <a:solidFill>
                  <a:srgbClr val="0D0D0D"/>
                </a:solidFill>
                <a:latin typeface="微软雅黑"/>
                <a:cs typeface="微软雅黑"/>
              </a:rPr>
              <a:t>5</a:t>
            </a:r>
            <a:r>
              <a:rPr sz="1400" b="1">
                <a:solidFill>
                  <a:srgbClr val="0D0D0D"/>
                </a:solidFill>
                <a:latin typeface="微软雅黑"/>
                <a:cs typeface="微软雅黑"/>
              </a:rPr>
              <a:t>9</a:t>
            </a:r>
            <a:r>
              <a:rPr sz="1400" b="1" spc="-10">
                <a:solidFill>
                  <a:srgbClr val="0D0D0D"/>
                </a:solidFill>
                <a:latin typeface="微软雅黑"/>
                <a:cs typeface="微软雅黑"/>
              </a:rPr>
              <a:t>.</a:t>
            </a:r>
            <a:r>
              <a:rPr sz="1400" b="1">
                <a:solidFill>
                  <a:srgbClr val="0D0D0D"/>
                </a:solidFill>
                <a:latin typeface="微软雅黑"/>
                <a:cs typeface="微软雅黑"/>
              </a:rPr>
              <a:t>8</a:t>
            </a:r>
            <a:endParaRPr sz="1400">
              <a:latin typeface="微软雅黑"/>
              <a:cs typeface="微软雅黑"/>
            </a:endParaRPr>
          </a:p>
        </p:txBody>
      </p:sp>
      <p:sp>
        <p:nvSpPr>
          <p:cNvPr id="52" name="object 52"/>
          <p:cNvSpPr txBox="1"/>
          <p:nvPr/>
        </p:nvSpPr>
        <p:spPr>
          <a:xfrm>
            <a:off x="2836926" y="2352294"/>
            <a:ext cx="514984" cy="239395"/>
          </a:xfrm>
          <a:prstGeom prst="rect">
            <a:avLst/>
          </a:prstGeom>
        </p:spPr>
        <p:txBody>
          <a:bodyPr vert="horz" wrap="square" lIns="0" tIns="1333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1400" b="1">
                <a:solidFill>
                  <a:srgbClr val="0D0D0D"/>
                </a:solidFill>
                <a:latin typeface="微软雅黑"/>
                <a:cs typeface="微软雅黑"/>
              </a:rPr>
              <a:t>2</a:t>
            </a:r>
            <a:r>
              <a:rPr sz="1400" b="1" spc="-5">
                <a:solidFill>
                  <a:srgbClr val="0D0D0D"/>
                </a:solidFill>
                <a:latin typeface="微软雅黑"/>
                <a:cs typeface="微软雅黑"/>
              </a:rPr>
              <a:t>3</a:t>
            </a:r>
            <a:r>
              <a:rPr sz="1400" b="1">
                <a:solidFill>
                  <a:srgbClr val="0D0D0D"/>
                </a:solidFill>
                <a:latin typeface="微软雅黑"/>
                <a:cs typeface="微软雅黑"/>
              </a:rPr>
              <a:t>1</a:t>
            </a:r>
            <a:r>
              <a:rPr sz="1400" b="1" spc="-10">
                <a:solidFill>
                  <a:srgbClr val="0D0D0D"/>
                </a:solidFill>
                <a:latin typeface="微软雅黑"/>
                <a:cs typeface="微软雅黑"/>
              </a:rPr>
              <a:t>.</a:t>
            </a:r>
            <a:r>
              <a:rPr sz="1400" b="1">
                <a:solidFill>
                  <a:srgbClr val="0D0D0D"/>
                </a:solidFill>
                <a:latin typeface="微软雅黑"/>
                <a:cs typeface="微软雅黑"/>
              </a:rPr>
              <a:t>4</a:t>
            </a:r>
            <a:endParaRPr sz="1400">
              <a:latin typeface="微软雅黑"/>
              <a:cs typeface="微软雅黑"/>
            </a:endParaRPr>
          </a:p>
        </p:txBody>
      </p:sp>
      <p:sp>
        <p:nvSpPr>
          <p:cNvPr id="53" name="object 53"/>
          <p:cNvSpPr txBox="1"/>
          <p:nvPr/>
        </p:nvSpPr>
        <p:spPr>
          <a:xfrm>
            <a:off x="4251197" y="1777365"/>
            <a:ext cx="514984" cy="239395"/>
          </a:xfrm>
          <a:prstGeom prst="rect">
            <a:avLst/>
          </a:prstGeom>
        </p:spPr>
        <p:txBody>
          <a:bodyPr vert="horz" wrap="square" lIns="0" tIns="1333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1400" b="1">
                <a:solidFill>
                  <a:srgbClr val="0D0D0D"/>
                </a:solidFill>
                <a:latin typeface="微软雅黑"/>
                <a:cs typeface="微软雅黑"/>
              </a:rPr>
              <a:t>4</a:t>
            </a:r>
            <a:r>
              <a:rPr sz="1400" b="1" spc="-5">
                <a:solidFill>
                  <a:srgbClr val="0D0D0D"/>
                </a:solidFill>
                <a:latin typeface="微软雅黑"/>
                <a:cs typeface="微软雅黑"/>
              </a:rPr>
              <a:t>4</a:t>
            </a:r>
            <a:r>
              <a:rPr sz="1400" b="1">
                <a:solidFill>
                  <a:srgbClr val="0D0D0D"/>
                </a:solidFill>
                <a:latin typeface="微软雅黑"/>
                <a:cs typeface="微软雅黑"/>
              </a:rPr>
              <a:t>0</a:t>
            </a:r>
            <a:r>
              <a:rPr sz="1400" b="1" spc="-10">
                <a:solidFill>
                  <a:srgbClr val="0D0D0D"/>
                </a:solidFill>
                <a:latin typeface="微软雅黑"/>
                <a:cs typeface="微软雅黑"/>
              </a:rPr>
              <a:t>.</a:t>
            </a:r>
            <a:r>
              <a:rPr sz="1400" b="1">
                <a:solidFill>
                  <a:srgbClr val="0D0D0D"/>
                </a:solidFill>
                <a:latin typeface="微软雅黑"/>
                <a:cs typeface="微软雅黑"/>
              </a:rPr>
              <a:t>3</a:t>
            </a:r>
            <a:endParaRPr sz="1400">
              <a:latin typeface="微软雅黑"/>
              <a:cs typeface="微软雅黑"/>
            </a:endParaRPr>
          </a:p>
        </p:txBody>
      </p:sp>
      <p:sp>
        <p:nvSpPr>
          <p:cNvPr id="54" name="object 54"/>
          <p:cNvSpPr txBox="1"/>
          <p:nvPr/>
        </p:nvSpPr>
        <p:spPr>
          <a:xfrm>
            <a:off x="670051" y="3183128"/>
            <a:ext cx="135890" cy="239395"/>
          </a:xfrm>
          <a:prstGeom prst="rect">
            <a:avLst/>
          </a:prstGeom>
        </p:spPr>
        <p:txBody>
          <a:bodyPr vert="horz" wrap="square" lIns="0" tIns="1333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1400" b="1">
                <a:solidFill>
                  <a:srgbClr val="0D0D0D"/>
                </a:solidFill>
                <a:latin typeface="微软雅黑"/>
                <a:cs typeface="微软雅黑"/>
              </a:rPr>
              <a:t>0</a:t>
            </a:r>
            <a:endParaRPr sz="1400">
              <a:latin typeface="微软雅黑"/>
              <a:cs typeface="微软雅黑"/>
            </a:endParaRPr>
          </a:p>
        </p:txBody>
      </p:sp>
      <p:sp>
        <p:nvSpPr>
          <p:cNvPr id="55" name="object 55"/>
          <p:cNvSpPr txBox="1"/>
          <p:nvPr/>
        </p:nvSpPr>
        <p:spPr>
          <a:xfrm>
            <a:off x="450595" y="2632964"/>
            <a:ext cx="354965" cy="239395"/>
          </a:xfrm>
          <a:prstGeom prst="rect">
            <a:avLst/>
          </a:prstGeom>
        </p:spPr>
        <p:txBody>
          <a:bodyPr vert="horz" wrap="square" lIns="0" tIns="1333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1400" b="1" spc="-5">
                <a:solidFill>
                  <a:srgbClr val="0D0D0D"/>
                </a:solidFill>
                <a:latin typeface="微软雅黑"/>
                <a:cs typeface="微软雅黑"/>
              </a:rPr>
              <a:t>200</a:t>
            </a:r>
            <a:endParaRPr sz="1400">
              <a:latin typeface="微软雅黑"/>
              <a:cs typeface="微软雅黑"/>
            </a:endParaRPr>
          </a:p>
        </p:txBody>
      </p:sp>
      <p:sp>
        <p:nvSpPr>
          <p:cNvPr id="56" name="object 56"/>
          <p:cNvSpPr txBox="1"/>
          <p:nvPr/>
        </p:nvSpPr>
        <p:spPr>
          <a:xfrm>
            <a:off x="450595" y="2082546"/>
            <a:ext cx="354965" cy="239395"/>
          </a:xfrm>
          <a:prstGeom prst="rect">
            <a:avLst/>
          </a:prstGeom>
        </p:spPr>
        <p:txBody>
          <a:bodyPr vert="horz" wrap="square" lIns="0" tIns="1333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1400" b="1" spc="-5">
                <a:solidFill>
                  <a:srgbClr val="0D0D0D"/>
                </a:solidFill>
                <a:latin typeface="微软雅黑"/>
                <a:cs typeface="微软雅黑"/>
              </a:rPr>
              <a:t>400</a:t>
            </a:r>
            <a:endParaRPr sz="1400">
              <a:latin typeface="微软雅黑"/>
              <a:cs typeface="微软雅黑"/>
            </a:endParaRPr>
          </a:p>
        </p:txBody>
      </p:sp>
      <p:sp>
        <p:nvSpPr>
          <p:cNvPr id="57" name="object 57"/>
          <p:cNvSpPr txBox="1"/>
          <p:nvPr/>
        </p:nvSpPr>
        <p:spPr>
          <a:xfrm>
            <a:off x="450595" y="1532001"/>
            <a:ext cx="354965" cy="239395"/>
          </a:xfrm>
          <a:prstGeom prst="rect">
            <a:avLst/>
          </a:prstGeom>
        </p:spPr>
        <p:txBody>
          <a:bodyPr vert="horz" wrap="square" lIns="0" tIns="1333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1400" b="1" spc="-5">
                <a:solidFill>
                  <a:srgbClr val="0D0D0D"/>
                </a:solidFill>
                <a:latin typeface="微软雅黑"/>
                <a:cs typeface="微软雅黑"/>
              </a:rPr>
              <a:t>600</a:t>
            </a:r>
            <a:endParaRPr sz="1400">
              <a:latin typeface="微软雅黑"/>
              <a:cs typeface="微软雅黑"/>
            </a:endParaRPr>
          </a:p>
        </p:txBody>
      </p:sp>
      <p:sp>
        <p:nvSpPr>
          <p:cNvPr id="58" name="object 58"/>
          <p:cNvSpPr txBox="1"/>
          <p:nvPr/>
        </p:nvSpPr>
        <p:spPr>
          <a:xfrm>
            <a:off x="1065072" y="3477005"/>
            <a:ext cx="1228090" cy="239395"/>
          </a:xfrm>
          <a:prstGeom prst="rect">
            <a:avLst/>
          </a:prstGeom>
        </p:spPr>
        <p:txBody>
          <a:bodyPr vert="horz" wrap="square" lIns="0" tIns="1333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1400" b="1" spc="-5">
                <a:solidFill>
                  <a:srgbClr val="0D0D0D"/>
                </a:solidFill>
                <a:latin typeface="微软雅黑"/>
                <a:cs typeface="微软雅黑"/>
              </a:rPr>
              <a:t>2020</a:t>
            </a:r>
            <a:r>
              <a:rPr sz="1400" b="1">
                <a:solidFill>
                  <a:srgbClr val="0D0D0D"/>
                </a:solidFill>
                <a:latin typeface="微软雅黑"/>
                <a:cs typeface="微软雅黑"/>
              </a:rPr>
              <a:t>年</a:t>
            </a:r>
            <a:r>
              <a:rPr sz="1400" b="1" spc="-5">
                <a:solidFill>
                  <a:srgbClr val="0D0D0D"/>
                </a:solidFill>
                <a:latin typeface="微软雅黑"/>
                <a:cs typeface="微软雅黑"/>
              </a:rPr>
              <a:t>1-10</a:t>
            </a:r>
            <a:r>
              <a:rPr sz="1400" b="1">
                <a:solidFill>
                  <a:srgbClr val="0D0D0D"/>
                </a:solidFill>
                <a:latin typeface="微软雅黑"/>
                <a:cs typeface="微软雅黑"/>
              </a:rPr>
              <a:t>月</a:t>
            </a:r>
            <a:endParaRPr sz="1400">
              <a:latin typeface="微软雅黑"/>
              <a:cs typeface="微软雅黑"/>
            </a:endParaRPr>
          </a:p>
        </p:txBody>
      </p:sp>
      <p:sp>
        <p:nvSpPr>
          <p:cNvPr id="59" name="object 59"/>
          <p:cNvSpPr txBox="1"/>
          <p:nvPr/>
        </p:nvSpPr>
        <p:spPr>
          <a:xfrm>
            <a:off x="2479294" y="3477005"/>
            <a:ext cx="1228090" cy="239395"/>
          </a:xfrm>
          <a:prstGeom prst="rect">
            <a:avLst/>
          </a:prstGeom>
        </p:spPr>
        <p:txBody>
          <a:bodyPr vert="horz" wrap="square" lIns="0" tIns="1333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1400" b="1" spc="-5">
                <a:solidFill>
                  <a:srgbClr val="0D0D0D"/>
                </a:solidFill>
                <a:latin typeface="微软雅黑"/>
                <a:cs typeface="微软雅黑"/>
              </a:rPr>
              <a:t>2021</a:t>
            </a:r>
            <a:r>
              <a:rPr sz="1400" b="1">
                <a:solidFill>
                  <a:srgbClr val="0D0D0D"/>
                </a:solidFill>
                <a:latin typeface="微软雅黑"/>
                <a:cs typeface="微软雅黑"/>
              </a:rPr>
              <a:t>年</a:t>
            </a:r>
            <a:r>
              <a:rPr sz="1400" b="1" spc="-5">
                <a:solidFill>
                  <a:srgbClr val="0D0D0D"/>
                </a:solidFill>
                <a:latin typeface="微软雅黑"/>
                <a:cs typeface="微软雅黑"/>
              </a:rPr>
              <a:t>1-10</a:t>
            </a:r>
            <a:r>
              <a:rPr sz="1400" b="1">
                <a:solidFill>
                  <a:srgbClr val="0D0D0D"/>
                </a:solidFill>
                <a:latin typeface="微软雅黑"/>
                <a:cs typeface="微软雅黑"/>
              </a:rPr>
              <a:t>月</a:t>
            </a:r>
            <a:endParaRPr sz="1400">
              <a:latin typeface="微软雅黑"/>
              <a:cs typeface="微软雅黑"/>
            </a:endParaRPr>
          </a:p>
        </p:txBody>
      </p:sp>
      <p:sp>
        <p:nvSpPr>
          <p:cNvPr id="60" name="object 60"/>
          <p:cNvSpPr txBox="1"/>
          <p:nvPr/>
        </p:nvSpPr>
        <p:spPr>
          <a:xfrm>
            <a:off x="3893565" y="3477005"/>
            <a:ext cx="1228090" cy="239395"/>
          </a:xfrm>
          <a:prstGeom prst="rect">
            <a:avLst/>
          </a:prstGeom>
        </p:spPr>
        <p:txBody>
          <a:bodyPr vert="horz" wrap="square" lIns="0" tIns="1333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1400" b="1" spc="-5">
                <a:solidFill>
                  <a:srgbClr val="0D0D0D"/>
                </a:solidFill>
                <a:latin typeface="微软雅黑"/>
                <a:cs typeface="微软雅黑"/>
              </a:rPr>
              <a:t>2022</a:t>
            </a:r>
            <a:r>
              <a:rPr sz="1400" b="1">
                <a:solidFill>
                  <a:srgbClr val="0D0D0D"/>
                </a:solidFill>
                <a:latin typeface="微软雅黑"/>
                <a:cs typeface="微软雅黑"/>
              </a:rPr>
              <a:t>年</a:t>
            </a:r>
            <a:r>
              <a:rPr sz="1400" b="1" spc="-5">
                <a:solidFill>
                  <a:srgbClr val="0D0D0D"/>
                </a:solidFill>
                <a:latin typeface="微软雅黑"/>
                <a:cs typeface="微软雅黑"/>
              </a:rPr>
              <a:t>1-10</a:t>
            </a:r>
            <a:r>
              <a:rPr sz="1400" b="1">
                <a:solidFill>
                  <a:srgbClr val="0D0D0D"/>
                </a:solidFill>
                <a:latin typeface="微软雅黑"/>
                <a:cs typeface="微软雅黑"/>
              </a:rPr>
              <a:t>月</a:t>
            </a:r>
            <a:endParaRPr sz="1400">
              <a:latin typeface="微软雅黑"/>
              <a:cs typeface="微软雅黑"/>
            </a:endParaRPr>
          </a:p>
        </p:txBody>
      </p:sp>
      <p:sp>
        <p:nvSpPr>
          <p:cNvPr id="61" name="object 61"/>
          <p:cNvSpPr txBox="1"/>
          <p:nvPr/>
        </p:nvSpPr>
        <p:spPr>
          <a:xfrm>
            <a:off x="1862454" y="1143381"/>
            <a:ext cx="2009775" cy="281940"/>
          </a:xfrm>
          <a:prstGeom prst="rect">
            <a:avLst/>
          </a:prstGeom>
        </p:spPr>
        <p:txBody>
          <a:bodyPr vert="horz" wrap="square" lIns="0" tIns="1651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30"/>
              </a:spcBef>
            </a:pPr>
            <a:r>
              <a:rPr sz="1650" b="1" spc="25">
                <a:solidFill>
                  <a:srgbClr val="0D0D0D"/>
                </a:solidFill>
                <a:latin typeface="微软雅黑"/>
                <a:cs typeface="微软雅黑"/>
              </a:rPr>
              <a:t>出口总额</a:t>
            </a:r>
            <a:r>
              <a:rPr sz="1650" b="1" spc="-40">
                <a:solidFill>
                  <a:srgbClr val="0D0D0D"/>
                </a:solidFill>
                <a:latin typeface="微软雅黑"/>
                <a:cs typeface="微软雅黑"/>
              </a:rPr>
              <a:t> </a:t>
            </a:r>
            <a:r>
              <a:rPr sz="1650" b="1" spc="25">
                <a:solidFill>
                  <a:srgbClr val="0D0D0D"/>
                </a:solidFill>
                <a:latin typeface="微软雅黑"/>
                <a:cs typeface="微软雅黑"/>
              </a:rPr>
              <a:t>（亿美元）</a:t>
            </a:r>
            <a:endParaRPr sz="1650">
              <a:latin typeface="微软雅黑"/>
              <a:cs typeface="微软雅黑"/>
            </a:endParaRPr>
          </a:p>
        </p:txBody>
      </p:sp>
      <p:sp>
        <p:nvSpPr>
          <p:cNvPr id="62" name="object 62"/>
          <p:cNvSpPr txBox="1">
            <a:spLocks noGrp="1"/>
          </p:cNvSpPr>
          <p:nvPr>
            <p:ph type="title"/>
          </p:nvPr>
        </p:nvSpPr>
        <p:spPr>
          <a:xfrm>
            <a:off x="1306449" y="54436"/>
            <a:ext cx="7552055" cy="452120"/>
          </a:xfrm>
          <a:prstGeom prst="rect">
            <a:avLst/>
          </a:prstGeom>
        </p:spPr>
        <p:txBody>
          <a:bodyPr vert="horz" wrap="square" lIns="0" tIns="12065" rIns="0" bIns="0" rtlCol="0">
            <a:spAutoFit/>
          </a:bodyPr>
          <a:lstStyle/>
          <a:p>
            <a:pPr marL="12700">
              <a:lnSpc>
                <a:spcPct val="100000"/>
              </a:lnSpc>
              <a:spcBef>
                <a:spcPts val="95"/>
              </a:spcBef>
            </a:pPr>
            <a:r>
              <a:rPr sz="4200" b="1" spc="-7" baseline="-26785">
                <a:solidFill>
                  <a:srgbClr val="000000"/>
                </a:solidFill>
                <a:latin typeface="微软雅黑"/>
                <a:cs typeface="微软雅黑"/>
              </a:rPr>
              <a:t>2022</a:t>
            </a:r>
            <a:r>
              <a:rPr sz="4200" b="1" spc="-15" baseline="-26785">
                <a:solidFill>
                  <a:srgbClr val="000000"/>
                </a:solidFill>
                <a:latin typeface="微软雅黑"/>
                <a:cs typeface="微软雅黑"/>
              </a:rPr>
              <a:t>年</a:t>
            </a:r>
            <a:r>
              <a:rPr sz="4200" b="1" spc="-7" baseline="-26785">
                <a:solidFill>
                  <a:srgbClr val="000000"/>
                </a:solidFill>
                <a:latin typeface="微软雅黑"/>
                <a:cs typeface="微软雅黑"/>
              </a:rPr>
              <a:t>1-10</a:t>
            </a:r>
            <a:r>
              <a:rPr sz="4200" b="1" spc="-15" baseline="-26785">
                <a:solidFill>
                  <a:srgbClr val="000000"/>
                </a:solidFill>
                <a:latin typeface="微软雅黑"/>
                <a:cs typeface="微软雅黑"/>
              </a:rPr>
              <a:t>月</a:t>
            </a:r>
            <a:r>
              <a:rPr sz="4200" b="1" spc="-742" baseline="-26785">
                <a:solidFill>
                  <a:srgbClr val="000000"/>
                </a:solidFill>
                <a:latin typeface="微软雅黑"/>
                <a:cs typeface="微软雅黑"/>
              </a:rPr>
              <a:t>光</a:t>
            </a:r>
            <a:r>
              <a:rPr sz="1100" spc="-615"/>
              <a:t>更</a:t>
            </a:r>
            <a:r>
              <a:rPr sz="4200" b="1" spc="-3284" baseline="-26785">
                <a:solidFill>
                  <a:srgbClr val="000000"/>
                </a:solidFill>
                <a:latin typeface="微软雅黑"/>
                <a:cs typeface="微软雅黑"/>
              </a:rPr>
              <a:t>伏</a:t>
            </a:r>
            <a:r>
              <a:rPr sz="1100"/>
              <a:t>多</a:t>
            </a:r>
            <a:r>
              <a:rPr sz="1100" spc="-20"/>
              <a:t>细</a:t>
            </a:r>
            <a:r>
              <a:rPr sz="4200" b="1" spc="-4184" baseline="-26785">
                <a:solidFill>
                  <a:srgbClr val="000000"/>
                </a:solidFill>
                <a:latin typeface="微软雅黑"/>
                <a:cs typeface="微软雅黑"/>
              </a:rPr>
              <a:t>产</a:t>
            </a:r>
            <a:r>
              <a:rPr sz="1100"/>
              <a:t>分领</a:t>
            </a:r>
            <a:r>
              <a:rPr sz="1100" spc="-525"/>
              <a:t>域</a:t>
            </a:r>
            <a:r>
              <a:rPr sz="4200" b="1" spc="-3427" baseline="-26785">
                <a:solidFill>
                  <a:srgbClr val="000000"/>
                </a:solidFill>
                <a:latin typeface="微软雅黑"/>
                <a:cs typeface="微软雅黑"/>
              </a:rPr>
              <a:t>品</a:t>
            </a:r>
            <a:r>
              <a:rPr sz="1100"/>
              <a:t>报告</a:t>
            </a:r>
            <a:r>
              <a:rPr sz="1100" spc="-1030"/>
              <a:t>请</a:t>
            </a:r>
            <a:r>
              <a:rPr sz="4200" b="1" spc="-2670" baseline="-26785">
                <a:solidFill>
                  <a:srgbClr val="000000"/>
                </a:solidFill>
                <a:latin typeface="微软雅黑"/>
                <a:cs typeface="微软雅黑"/>
              </a:rPr>
              <a:t>出</a:t>
            </a:r>
            <a:r>
              <a:rPr sz="1100"/>
              <a:t>关</a:t>
            </a:r>
            <a:r>
              <a:rPr sz="1100" spc="-430"/>
              <a:t>注</a:t>
            </a:r>
            <a:r>
              <a:rPr sz="4200" b="1" spc="-3562" baseline="-26785">
                <a:solidFill>
                  <a:srgbClr val="000000"/>
                </a:solidFill>
                <a:latin typeface="微软雅黑"/>
                <a:cs typeface="微软雅黑"/>
              </a:rPr>
              <a:t>口</a:t>
            </a:r>
            <a:r>
              <a:rPr sz="1100"/>
              <a:t>搜搜</a:t>
            </a:r>
            <a:r>
              <a:rPr sz="1100" spc="-935"/>
              <a:t>报</a:t>
            </a:r>
            <a:r>
              <a:rPr sz="4200" b="1" spc="-2804" baseline="-26785">
                <a:solidFill>
                  <a:srgbClr val="000000"/>
                </a:solidFill>
                <a:latin typeface="微软雅黑"/>
                <a:cs typeface="微软雅黑"/>
              </a:rPr>
              <a:t>再</a:t>
            </a:r>
            <a:r>
              <a:rPr sz="1100"/>
              <a:t>告</a:t>
            </a:r>
            <a:r>
              <a:rPr sz="1100" spc="-340"/>
              <a:t>（</a:t>
            </a:r>
            <a:r>
              <a:rPr sz="4200" b="1" spc="-3704" baseline="-26785">
                <a:solidFill>
                  <a:srgbClr val="000000"/>
                </a:solidFill>
                <a:latin typeface="微软雅黑"/>
                <a:cs typeface="微软雅黑"/>
              </a:rPr>
              <a:t>创</a:t>
            </a:r>
            <a:r>
              <a:rPr sz="1100" spc="-110"/>
              <a:t>sosoy</a:t>
            </a:r>
            <a:r>
              <a:rPr sz="4200" b="1" spc="-3397" baseline="-26785">
                <a:solidFill>
                  <a:srgbClr val="000000"/>
                </a:solidFill>
                <a:latin typeface="微软雅黑"/>
                <a:cs typeface="微软雅黑"/>
              </a:rPr>
              <a:t>辉</a:t>
            </a:r>
            <a:r>
              <a:rPr sz="1100" spc="-90"/>
              <a:t>anba</a:t>
            </a:r>
            <a:r>
              <a:rPr sz="4200" b="1" spc="-3697" baseline="-26785">
                <a:solidFill>
                  <a:srgbClr val="000000"/>
                </a:solidFill>
                <a:latin typeface="微软雅黑"/>
                <a:cs typeface="微软雅黑"/>
              </a:rPr>
              <a:t>煌</a:t>
            </a:r>
            <a:r>
              <a:rPr sz="1100"/>
              <a:t>o），行研君胃</a:t>
            </a:r>
            <a:r>
              <a:rPr sz="1100" smtClean="0"/>
              <a:t>：</a:t>
            </a:r>
            <a:endParaRPr sz="1100">
              <a:latin typeface="微软雅黑"/>
              <a:cs typeface="微软雅黑"/>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402437" y="5282946"/>
            <a:ext cx="12256770" cy="1649730"/>
          </a:xfrm>
          <a:prstGeom prst="rect">
            <a:avLst/>
          </a:prstGeom>
        </p:spPr>
        <p:txBody>
          <a:bodyPr vert="horz" wrap="square" lIns="0" tIns="1651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99085" indent="-286385">
              <a:lnSpc>
                <a:spcPct val="100000"/>
              </a:lnSpc>
              <a:spcBef>
                <a:spcPts val="1300"/>
              </a:spcBef>
              <a:buFont typeface="Segoe UI Emoji"/>
              <a:buChar char="◆"/>
              <a:tabLst>
                <a:tab pos="299720"/>
              </a:tabLst>
            </a:pPr>
            <a:r>
              <a:rPr sz="2000" b="1">
                <a:latin typeface="微软雅黑"/>
                <a:cs typeface="微软雅黑"/>
              </a:rPr>
              <a:t>组件出口额同比增长</a:t>
            </a:r>
            <a:r>
              <a:rPr sz="2000" b="1">
                <a:solidFill>
                  <a:srgbClr val="FF0000"/>
                </a:solidFill>
                <a:latin typeface="微软雅黑"/>
                <a:cs typeface="微软雅黑"/>
              </a:rPr>
              <a:t>85.8%</a:t>
            </a:r>
            <a:r>
              <a:rPr sz="2000" b="1" spc="-25">
                <a:solidFill>
                  <a:srgbClr val="FF0000"/>
                </a:solidFill>
                <a:latin typeface="微软雅黑"/>
                <a:cs typeface="微软雅黑"/>
              </a:rPr>
              <a:t> </a:t>
            </a:r>
            <a:r>
              <a:rPr sz="2000" b="1">
                <a:solidFill>
                  <a:srgbClr val="0D0D0D"/>
                </a:solidFill>
                <a:latin typeface="微软雅黑"/>
                <a:cs typeface="微软雅黑"/>
              </a:rPr>
              <a:t>，</a:t>
            </a:r>
            <a:r>
              <a:rPr sz="2000" b="1">
                <a:latin typeface="微软雅黑"/>
                <a:cs typeface="微软雅黑"/>
              </a:rPr>
              <a:t>传统光伏应用市场</a:t>
            </a:r>
            <a:r>
              <a:rPr sz="2000" b="1" spc="-15">
                <a:latin typeface="微软雅黑"/>
                <a:cs typeface="微软雅黑"/>
              </a:rPr>
              <a:t>保</a:t>
            </a:r>
            <a:r>
              <a:rPr sz="2000" b="1">
                <a:latin typeface="微软雅黑"/>
                <a:cs typeface="微软雅黑"/>
              </a:rPr>
              <a:t>持旺</a:t>
            </a:r>
            <a:r>
              <a:rPr sz="2000" b="1" spc="-15">
                <a:latin typeface="微软雅黑"/>
                <a:cs typeface="微软雅黑"/>
              </a:rPr>
              <a:t>盛</a:t>
            </a:r>
            <a:r>
              <a:rPr sz="2000" b="1">
                <a:latin typeface="微软雅黑"/>
                <a:cs typeface="微软雅黑"/>
              </a:rPr>
              <a:t>需求。</a:t>
            </a:r>
            <a:endParaRPr sz="2000">
              <a:latin typeface="微软雅黑"/>
              <a:cs typeface="微软雅黑"/>
            </a:endParaRPr>
          </a:p>
          <a:p>
            <a:pPr marL="299085" indent="-286385">
              <a:lnSpc>
                <a:spcPct val="100000"/>
              </a:lnSpc>
              <a:spcBef>
                <a:spcPts val="1195"/>
              </a:spcBef>
              <a:buFont typeface="Segoe UI Emoji"/>
              <a:buChar char="◆"/>
              <a:tabLst>
                <a:tab pos="299720"/>
              </a:tabLst>
            </a:pPr>
            <a:r>
              <a:rPr sz="2000" b="1">
                <a:latin typeface="微软雅黑"/>
                <a:cs typeface="微软雅黑"/>
              </a:rPr>
              <a:t>欧洲对光伏的需求攀升</a:t>
            </a:r>
            <a:r>
              <a:rPr sz="2000" b="1" spc="-15">
                <a:latin typeface="微软雅黑"/>
                <a:cs typeface="微软雅黑"/>
              </a:rPr>
              <a:t>，</a:t>
            </a:r>
            <a:r>
              <a:rPr sz="2000" b="1">
                <a:latin typeface="微软雅黑"/>
                <a:cs typeface="微软雅黑"/>
              </a:rPr>
              <a:t>出口</a:t>
            </a:r>
            <a:r>
              <a:rPr sz="2000" b="1" spc="-15">
                <a:latin typeface="微软雅黑"/>
                <a:cs typeface="微软雅黑"/>
              </a:rPr>
              <a:t>到</a:t>
            </a:r>
            <a:r>
              <a:rPr sz="2000" b="1">
                <a:latin typeface="微软雅黑"/>
                <a:cs typeface="微软雅黑"/>
              </a:rPr>
              <a:t>欧洲</a:t>
            </a:r>
            <a:r>
              <a:rPr sz="2000" b="1" spc="-15">
                <a:latin typeface="微软雅黑"/>
                <a:cs typeface="微软雅黑"/>
              </a:rPr>
              <a:t>市</a:t>
            </a:r>
            <a:r>
              <a:rPr sz="2000" b="1">
                <a:latin typeface="微软雅黑"/>
                <a:cs typeface="微软雅黑"/>
              </a:rPr>
              <a:t>场的</a:t>
            </a:r>
            <a:r>
              <a:rPr sz="2000" b="1" spc="-15">
                <a:latin typeface="微软雅黑"/>
                <a:cs typeface="微软雅黑"/>
              </a:rPr>
              <a:t>份</a:t>
            </a:r>
            <a:r>
              <a:rPr sz="2000" b="1">
                <a:latin typeface="微软雅黑"/>
                <a:cs typeface="微软雅黑"/>
              </a:rPr>
              <a:t>额</a:t>
            </a:r>
            <a:r>
              <a:rPr sz="2000" b="1">
                <a:solidFill>
                  <a:srgbClr val="FF0000"/>
                </a:solidFill>
                <a:latin typeface="微软雅黑"/>
                <a:cs typeface="微软雅黑"/>
              </a:rPr>
              <a:t>超</a:t>
            </a:r>
            <a:r>
              <a:rPr sz="2000" b="1" spc="-15">
                <a:solidFill>
                  <a:srgbClr val="FF0000"/>
                </a:solidFill>
                <a:latin typeface="微软雅黑"/>
                <a:cs typeface="微软雅黑"/>
              </a:rPr>
              <a:t>过</a:t>
            </a:r>
            <a:r>
              <a:rPr sz="2000" b="1">
                <a:solidFill>
                  <a:srgbClr val="FF0000"/>
                </a:solidFill>
                <a:latin typeface="微软雅黑"/>
                <a:cs typeface="微软雅黑"/>
              </a:rPr>
              <a:t>一半</a:t>
            </a:r>
            <a:r>
              <a:rPr sz="2000" b="1" spc="-15">
                <a:solidFill>
                  <a:srgbClr val="FF0000"/>
                </a:solidFill>
                <a:latin typeface="微软雅黑"/>
                <a:cs typeface="微软雅黑"/>
              </a:rPr>
              <a:t>。</a:t>
            </a:r>
            <a:r>
              <a:rPr sz="2000" b="1">
                <a:latin typeface="微软雅黑"/>
                <a:cs typeface="微软雅黑"/>
              </a:rPr>
              <a:t>出口</a:t>
            </a:r>
            <a:r>
              <a:rPr sz="2000" b="1" spc="-15">
                <a:latin typeface="微软雅黑"/>
                <a:cs typeface="微软雅黑"/>
              </a:rPr>
              <a:t>到</a:t>
            </a:r>
            <a:r>
              <a:rPr sz="2000" b="1">
                <a:latin typeface="微软雅黑"/>
                <a:cs typeface="微软雅黑"/>
              </a:rPr>
              <a:t>西班</a:t>
            </a:r>
            <a:r>
              <a:rPr sz="2000" b="1" spc="-15">
                <a:latin typeface="微软雅黑"/>
                <a:cs typeface="微软雅黑"/>
              </a:rPr>
              <a:t>牙</a:t>
            </a:r>
            <a:r>
              <a:rPr sz="2000" b="1">
                <a:latin typeface="微软雅黑"/>
                <a:cs typeface="微软雅黑"/>
              </a:rPr>
              <a:t>、德</a:t>
            </a:r>
            <a:r>
              <a:rPr sz="2000" b="1" spc="-15">
                <a:latin typeface="微软雅黑"/>
                <a:cs typeface="微软雅黑"/>
              </a:rPr>
              <a:t>国</a:t>
            </a:r>
            <a:r>
              <a:rPr sz="2000" b="1">
                <a:latin typeface="微软雅黑"/>
                <a:cs typeface="微软雅黑"/>
              </a:rPr>
              <a:t>、波</a:t>
            </a:r>
            <a:r>
              <a:rPr sz="2000" b="1" spc="-15">
                <a:latin typeface="微软雅黑"/>
                <a:cs typeface="微软雅黑"/>
              </a:rPr>
              <a:t>兰</a:t>
            </a:r>
            <a:r>
              <a:rPr sz="2000" b="1">
                <a:latin typeface="微软雅黑"/>
                <a:cs typeface="微软雅黑"/>
              </a:rPr>
              <a:t>市场</a:t>
            </a:r>
            <a:r>
              <a:rPr sz="2000" b="1" spc="-15">
                <a:latin typeface="微软雅黑"/>
                <a:cs typeface="微软雅黑"/>
              </a:rPr>
              <a:t>份</a:t>
            </a:r>
            <a:r>
              <a:rPr sz="2000" b="1">
                <a:latin typeface="微软雅黑"/>
                <a:cs typeface="微软雅黑"/>
              </a:rPr>
              <a:t>额</a:t>
            </a:r>
            <a:r>
              <a:rPr sz="2000" b="1">
                <a:solidFill>
                  <a:srgbClr val="FF0000"/>
                </a:solidFill>
                <a:latin typeface="微软雅黑"/>
                <a:cs typeface="微软雅黑"/>
              </a:rPr>
              <a:t>增</a:t>
            </a:r>
            <a:r>
              <a:rPr sz="2000" b="1" spc="-15">
                <a:solidFill>
                  <a:srgbClr val="FF0000"/>
                </a:solidFill>
                <a:latin typeface="微软雅黑"/>
                <a:cs typeface="微软雅黑"/>
              </a:rPr>
              <a:t>长</a:t>
            </a:r>
            <a:r>
              <a:rPr sz="2000" b="1">
                <a:solidFill>
                  <a:srgbClr val="FF0000"/>
                </a:solidFill>
                <a:latin typeface="微软雅黑"/>
                <a:cs typeface="微软雅黑"/>
              </a:rPr>
              <a:t>明显。</a:t>
            </a:r>
            <a:endParaRPr sz="2000">
              <a:latin typeface="微软雅黑"/>
              <a:cs typeface="微软雅黑"/>
            </a:endParaRPr>
          </a:p>
          <a:p>
            <a:pPr marL="299085" indent="-286385">
              <a:lnSpc>
                <a:spcPct val="100000"/>
              </a:lnSpc>
              <a:spcBef>
                <a:spcPts val="1200"/>
              </a:spcBef>
              <a:buFont typeface="Segoe UI Emoji"/>
              <a:buChar char="◆"/>
              <a:tabLst>
                <a:tab pos="299720"/>
              </a:tabLst>
            </a:pPr>
            <a:r>
              <a:rPr sz="2000" b="1">
                <a:latin typeface="微软雅黑"/>
                <a:cs typeface="微软雅黑"/>
              </a:rPr>
              <a:t>南美市场中巴西需求旺</a:t>
            </a:r>
            <a:r>
              <a:rPr sz="2000" b="1" spc="-10">
                <a:latin typeface="微软雅黑"/>
                <a:cs typeface="微软雅黑"/>
              </a:rPr>
              <a:t>盛</a:t>
            </a:r>
            <a:r>
              <a:rPr sz="2000" b="1">
                <a:latin typeface="微软雅黑"/>
                <a:cs typeface="微软雅黑"/>
              </a:rPr>
              <a:t>，亚</a:t>
            </a:r>
            <a:r>
              <a:rPr sz="2000" b="1" spc="-10">
                <a:latin typeface="微软雅黑"/>
                <a:cs typeface="微软雅黑"/>
              </a:rPr>
              <a:t>洲</a:t>
            </a:r>
            <a:r>
              <a:rPr sz="2000" b="1">
                <a:latin typeface="微软雅黑"/>
                <a:cs typeface="微软雅黑"/>
              </a:rPr>
              <a:t>市场</a:t>
            </a:r>
            <a:r>
              <a:rPr sz="2000" b="1" spc="-10">
                <a:latin typeface="微软雅黑"/>
                <a:cs typeface="微软雅黑"/>
              </a:rPr>
              <a:t>中</a:t>
            </a:r>
            <a:r>
              <a:rPr sz="2000" b="1">
                <a:latin typeface="微软雅黑"/>
                <a:cs typeface="微软雅黑"/>
              </a:rPr>
              <a:t>印度</a:t>
            </a:r>
            <a:r>
              <a:rPr sz="2000" b="1" spc="-10">
                <a:latin typeface="微软雅黑"/>
                <a:cs typeface="微软雅黑"/>
              </a:rPr>
              <a:t>受</a:t>
            </a:r>
            <a:r>
              <a:rPr sz="2000" b="1">
                <a:latin typeface="微软雅黑"/>
                <a:cs typeface="微软雅黑"/>
              </a:rPr>
              <a:t>关税</a:t>
            </a:r>
            <a:r>
              <a:rPr sz="2000" b="1" spc="-10">
                <a:latin typeface="微软雅黑"/>
                <a:cs typeface="微软雅黑"/>
              </a:rPr>
              <a:t>影</a:t>
            </a:r>
            <a:r>
              <a:rPr sz="2000" b="1">
                <a:latin typeface="微软雅黑"/>
                <a:cs typeface="微软雅黑"/>
              </a:rPr>
              <a:t>响，</a:t>
            </a:r>
            <a:r>
              <a:rPr sz="2000" b="1" spc="-10">
                <a:latin typeface="微软雅黑"/>
                <a:cs typeface="微软雅黑"/>
              </a:rPr>
              <a:t>占</a:t>
            </a:r>
            <a:r>
              <a:rPr sz="2000" b="1">
                <a:latin typeface="微软雅黑"/>
                <a:cs typeface="微软雅黑"/>
              </a:rPr>
              <a:t>比有</a:t>
            </a:r>
            <a:r>
              <a:rPr sz="2000" b="1" spc="-10">
                <a:latin typeface="微软雅黑"/>
                <a:cs typeface="微软雅黑"/>
              </a:rPr>
              <a:t>所</a:t>
            </a:r>
            <a:r>
              <a:rPr sz="2000" b="1">
                <a:latin typeface="微软雅黑"/>
                <a:cs typeface="微软雅黑"/>
              </a:rPr>
              <a:t>下降。</a:t>
            </a:r>
            <a:endParaRPr sz="2000">
              <a:latin typeface="微软雅黑"/>
              <a:cs typeface="微软雅黑"/>
            </a:endParaRPr>
          </a:p>
          <a:p>
            <a:pPr marR="72390" algn="r">
              <a:lnSpc>
                <a:spcPct val="100000"/>
              </a:lnSpc>
              <a:spcBef>
                <a:spcPts val="310"/>
              </a:spcBef>
            </a:pPr>
            <a:r>
              <a:rPr sz="1400" b="1">
                <a:solidFill>
                  <a:srgbClr val="888888"/>
                </a:solidFill>
                <a:latin typeface="等线"/>
                <a:cs typeface="等线"/>
              </a:rPr>
              <a:t>11</a:t>
            </a:r>
            <a:endParaRPr sz="1400">
              <a:latin typeface="等线"/>
              <a:cs typeface="等线"/>
            </a:endParaRPr>
          </a:p>
        </p:txBody>
      </p:sp>
      <p:sp>
        <p:nvSpPr>
          <p:cNvPr id="3" name="object 3"/>
          <p:cNvSpPr/>
          <p:nvPr/>
        </p:nvSpPr>
        <p:spPr>
          <a:xfrm>
            <a:off x="762000" y="993648"/>
            <a:ext cx="5452872" cy="4008120"/>
          </a:xfrm>
          <a:prstGeom prst="rect">
            <a:avLst/>
          </a:prstGeom>
          <a:blipFill>
            <a:blip r:embed="rId2">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object 4"/>
          <p:cNvSpPr/>
          <p:nvPr/>
        </p:nvSpPr>
        <p:spPr>
          <a:xfrm>
            <a:off x="757237" y="988822"/>
            <a:ext cx="5462905" cy="4017645"/>
          </a:xfrm>
          <a:custGeom>
            <a:rect l="l" t="t" r="r" b="b"/>
            <a:pathLst>
              <a:path w="5462905" h="4017645">
                <a:moveTo>
                  <a:pt x="0" y="4017645"/>
                </a:moveTo>
                <a:lnTo>
                  <a:pt x="5462397" y="4017645"/>
                </a:lnTo>
                <a:lnTo>
                  <a:pt x="5462397" y="0"/>
                </a:lnTo>
                <a:lnTo>
                  <a:pt x="0" y="0"/>
                </a:lnTo>
                <a:lnTo>
                  <a:pt x="0" y="4017645"/>
                </a:lnTo>
                <a:close/>
              </a:path>
            </a:pathLst>
          </a:custGeom>
          <a:ln w="9525">
            <a:solidFill>
              <a:srgbClr val="000000"/>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object 5"/>
          <p:cNvSpPr/>
          <p:nvPr/>
        </p:nvSpPr>
        <p:spPr>
          <a:xfrm>
            <a:off x="3398520" y="1719072"/>
            <a:ext cx="1505712" cy="1569719"/>
          </a:xfrm>
          <a:prstGeom prst="rect">
            <a:avLst/>
          </a:prstGeom>
          <a:blipFill>
            <a:blip r:embed="rId3">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object 6"/>
          <p:cNvSpPr/>
          <p:nvPr/>
        </p:nvSpPr>
        <p:spPr>
          <a:xfrm>
            <a:off x="3398520" y="3078492"/>
            <a:ext cx="1505712" cy="995159"/>
          </a:xfrm>
          <a:prstGeom prst="rect">
            <a:avLst/>
          </a:prstGeom>
          <a:blipFill>
            <a:blip r:embed="rId4">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object 7"/>
          <p:cNvSpPr/>
          <p:nvPr/>
        </p:nvSpPr>
        <p:spPr>
          <a:xfrm>
            <a:off x="3401567" y="3073908"/>
            <a:ext cx="1199400" cy="1459992"/>
          </a:xfrm>
          <a:prstGeom prst="rect">
            <a:avLst/>
          </a:prstGeom>
          <a:blipFill>
            <a:blip r:embed="rId5">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object 8"/>
          <p:cNvSpPr/>
          <p:nvPr/>
        </p:nvSpPr>
        <p:spPr>
          <a:xfrm>
            <a:off x="3212592" y="3073908"/>
            <a:ext cx="679716" cy="1507236"/>
          </a:xfrm>
          <a:prstGeom prst="rect">
            <a:avLst/>
          </a:prstGeom>
          <a:blipFill>
            <a:blip r:embed="rId6">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object 9"/>
          <p:cNvSpPr/>
          <p:nvPr/>
        </p:nvSpPr>
        <p:spPr>
          <a:xfrm>
            <a:off x="2790444" y="3073908"/>
            <a:ext cx="754380" cy="1491996"/>
          </a:xfrm>
          <a:prstGeom prst="rect">
            <a:avLst/>
          </a:prstGeom>
          <a:blipFill>
            <a:blip r:embed="rId7">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object 10"/>
          <p:cNvSpPr/>
          <p:nvPr/>
        </p:nvSpPr>
        <p:spPr>
          <a:xfrm>
            <a:off x="2455164" y="3075432"/>
            <a:ext cx="1092708" cy="1356360"/>
          </a:xfrm>
          <a:prstGeom prst="rect">
            <a:avLst/>
          </a:prstGeom>
          <a:blipFill>
            <a:blip r:embed="rId8">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object 11"/>
          <p:cNvSpPr/>
          <p:nvPr/>
        </p:nvSpPr>
        <p:spPr>
          <a:xfrm>
            <a:off x="2305811" y="3076968"/>
            <a:ext cx="1243596" cy="1112507"/>
          </a:xfrm>
          <a:prstGeom prst="rect">
            <a:avLst/>
          </a:prstGeom>
          <a:blipFill>
            <a:blip r:embed="rId9">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object 12"/>
          <p:cNvSpPr/>
          <p:nvPr/>
        </p:nvSpPr>
        <p:spPr>
          <a:xfrm>
            <a:off x="2197607" y="3078492"/>
            <a:ext cx="1351788" cy="938771"/>
          </a:xfrm>
          <a:prstGeom prst="rect">
            <a:avLst/>
          </a:prstGeom>
          <a:blipFill>
            <a:blip r:embed="rId10">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object 13"/>
          <p:cNvSpPr/>
          <p:nvPr/>
        </p:nvSpPr>
        <p:spPr>
          <a:xfrm>
            <a:off x="2119883" y="3081515"/>
            <a:ext cx="1431036" cy="760488"/>
          </a:xfrm>
          <a:prstGeom prst="rect">
            <a:avLst/>
          </a:prstGeom>
          <a:blipFill>
            <a:blip r:embed="rId11">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object 14"/>
          <p:cNvSpPr/>
          <p:nvPr/>
        </p:nvSpPr>
        <p:spPr>
          <a:xfrm>
            <a:off x="2077211" y="3083039"/>
            <a:ext cx="1473708" cy="579132"/>
          </a:xfrm>
          <a:prstGeom prst="rect">
            <a:avLst/>
          </a:prstGeom>
          <a:blipFill>
            <a:blip r:embed="rId12">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object 15"/>
          <p:cNvSpPr/>
          <p:nvPr/>
        </p:nvSpPr>
        <p:spPr>
          <a:xfrm>
            <a:off x="2043683" y="1717548"/>
            <a:ext cx="1507236" cy="1808988"/>
          </a:xfrm>
          <a:prstGeom prst="rect">
            <a:avLst/>
          </a:prstGeom>
          <a:blipFill>
            <a:blip r:embed="rId13">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object 16"/>
          <p:cNvSpPr/>
          <p:nvPr/>
        </p:nvSpPr>
        <p:spPr>
          <a:xfrm>
            <a:off x="3477005" y="1799209"/>
            <a:ext cx="1353820" cy="1414145"/>
          </a:xfrm>
          <a:custGeom>
            <a:rect l="l" t="t" r="r" b="b"/>
            <a:pathLst>
              <a:path w="1353820" h="1414145">
                <a:moveTo>
                  <a:pt x="0" y="0"/>
                </a:moveTo>
                <a:lnTo>
                  <a:pt x="0" y="1353312"/>
                </a:lnTo>
                <a:lnTo>
                  <a:pt x="1352042" y="1413891"/>
                </a:lnTo>
                <a:lnTo>
                  <a:pt x="1352635" y="1398746"/>
                </a:lnTo>
                <a:lnTo>
                  <a:pt x="1353073" y="1383601"/>
                </a:lnTo>
                <a:lnTo>
                  <a:pt x="1353345" y="1368456"/>
                </a:lnTo>
                <a:lnTo>
                  <a:pt x="1353439" y="1353312"/>
                </a:lnTo>
                <a:lnTo>
                  <a:pt x="1352584" y="1304774"/>
                </a:lnTo>
                <a:lnTo>
                  <a:pt x="1350040" y="1256666"/>
                </a:lnTo>
                <a:lnTo>
                  <a:pt x="1345836" y="1209016"/>
                </a:lnTo>
                <a:lnTo>
                  <a:pt x="1339999" y="1161854"/>
                </a:lnTo>
                <a:lnTo>
                  <a:pt x="1332559" y="1115207"/>
                </a:lnTo>
                <a:lnTo>
                  <a:pt x="1323543" y="1069104"/>
                </a:lnTo>
                <a:lnTo>
                  <a:pt x="1312981" y="1023575"/>
                </a:lnTo>
                <a:lnTo>
                  <a:pt x="1300902" y="978647"/>
                </a:lnTo>
                <a:lnTo>
                  <a:pt x="1287333" y="934349"/>
                </a:lnTo>
                <a:lnTo>
                  <a:pt x="1272304" y="890710"/>
                </a:lnTo>
                <a:lnTo>
                  <a:pt x="1255843" y="847758"/>
                </a:lnTo>
                <a:lnTo>
                  <a:pt x="1237978" y="805523"/>
                </a:lnTo>
                <a:lnTo>
                  <a:pt x="1218739" y="764032"/>
                </a:lnTo>
                <a:lnTo>
                  <a:pt x="1198154" y="723315"/>
                </a:lnTo>
                <a:lnTo>
                  <a:pt x="1176252" y="683399"/>
                </a:lnTo>
                <a:lnTo>
                  <a:pt x="1153060" y="644314"/>
                </a:lnTo>
                <a:lnTo>
                  <a:pt x="1128609" y="606089"/>
                </a:lnTo>
                <a:lnTo>
                  <a:pt x="1102926" y="568751"/>
                </a:lnTo>
                <a:lnTo>
                  <a:pt x="1076040" y="532330"/>
                </a:lnTo>
                <a:lnTo>
                  <a:pt x="1047980" y="496854"/>
                </a:lnTo>
                <a:lnTo>
                  <a:pt x="1018774" y="462351"/>
                </a:lnTo>
                <a:lnTo>
                  <a:pt x="988451" y="428851"/>
                </a:lnTo>
                <a:lnTo>
                  <a:pt x="957040" y="396382"/>
                </a:lnTo>
                <a:lnTo>
                  <a:pt x="924569" y="364973"/>
                </a:lnTo>
                <a:lnTo>
                  <a:pt x="891066" y="334652"/>
                </a:lnTo>
                <a:lnTo>
                  <a:pt x="856561" y="305448"/>
                </a:lnTo>
                <a:lnTo>
                  <a:pt x="821082" y="277389"/>
                </a:lnTo>
                <a:lnTo>
                  <a:pt x="784658" y="250504"/>
                </a:lnTo>
                <a:lnTo>
                  <a:pt x="747317" y="224823"/>
                </a:lnTo>
                <a:lnTo>
                  <a:pt x="709088" y="200372"/>
                </a:lnTo>
                <a:lnTo>
                  <a:pt x="670000" y="177182"/>
                </a:lnTo>
                <a:lnTo>
                  <a:pt x="630081" y="155280"/>
                </a:lnTo>
                <a:lnTo>
                  <a:pt x="589359" y="134696"/>
                </a:lnTo>
                <a:lnTo>
                  <a:pt x="547864" y="115458"/>
                </a:lnTo>
                <a:lnTo>
                  <a:pt x="505624" y="97594"/>
                </a:lnTo>
                <a:lnTo>
                  <a:pt x="462667" y="81133"/>
                </a:lnTo>
                <a:lnTo>
                  <a:pt x="419023" y="66104"/>
                </a:lnTo>
                <a:lnTo>
                  <a:pt x="374720" y="52536"/>
                </a:lnTo>
                <a:lnTo>
                  <a:pt x="329786" y="40456"/>
                </a:lnTo>
                <a:lnTo>
                  <a:pt x="284250" y="29895"/>
                </a:lnTo>
                <a:lnTo>
                  <a:pt x="238141" y="20879"/>
                </a:lnTo>
                <a:lnTo>
                  <a:pt x="191488" y="13439"/>
                </a:lnTo>
                <a:lnTo>
                  <a:pt x="144318" y="7602"/>
                </a:lnTo>
                <a:lnTo>
                  <a:pt x="96661" y="3398"/>
                </a:lnTo>
                <a:lnTo>
                  <a:pt x="48545" y="854"/>
                </a:lnTo>
                <a:lnTo>
                  <a:pt x="0" y="0"/>
                </a:lnTo>
                <a:close/>
              </a:path>
            </a:pathLst>
          </a:custGeom>
          <a:solidFill>
            <a:srgbClr val="4471C4"/>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object 17"/>
          <p:cNvSpPr/>
          <p:nvPr/>
        </p:nvSpPr>
        <p:spPr>
          <a:xfrm>
            <a:off x="3477005" y="3152521"/>
            <a:ext cx="1352550" cy="852169"/>
          </a:xfrm>
          <a:custGeom>
            <a:rect l="l" t="t" r="r" b="b"/>
            <a:pathLst>
              <a:path w="1352550" h="852169">
                <a:moveTo>
                  <a:pt x="0" y="0"/>
                </a:moveTo>
                <a:lnTo>
                  <a:pt x="1051686" y="851915"/>
                </a:lnTo>
                <a:lnTo>
                  <a:pt x="1083044" y="811688"/>
                </a:lnTo>
                <a:lnTo>
                  <a:pt x="1112783" y="770422"/>
                </a:lnTo>
                <a:lnTo>
                  <a:pt x="1140884" y="728166"/>
                </a:lnTo>
                <a:lnTo>
                  <a:pt x="1167329" y="684970"/>
                </a:lnTo>
                <a:lnTo>
                  <a:pt x="1192101" y="640885"/>
                </a:lnTo>
                <a:lnTo>
                  <a:pt x="1215179" y="595959"/>
                </a:lnTo>
                <a:lnTo>
                  <a:pt x="1236546" y="550244"/>
                </a:lnTo>
                <a:lnTo>
                  <a:pt x="1256184" y="503788"/>
                </a:lnTo>
                <a:lnTo>
                  <a:pt x="1274073" y="456641"/>
                </a:lnTo>
                <a:lnTo>
                  <a:pt x="1290196" y="408854"/>
                </a:lnTo>
                <a:lnTo>
                  <a:pt x="1304534" y="360475"/>
                </a:lnTo>
                <a:lnTo>
                  <a:pt x="1317068" y="311555"/>
                </a:lnTo>
                <a:lnTo>
                  <a:pt x="1327781" y="262144"/>
                </a:lnTo>
                <a:lnTo>
                  <a:pt x="1336653" y="212290"/>
                </a:lnTo>
                <a:lnTo>
                  <a:pt x="1343666" y="162045"/>
                </a:lnTo>
                <a:lnTo>
                  <a:pt x="1348801" y="111458"/>
                </a:lnTo>
                <a:lnTo>
                  <a:pt x="1352041" y="60578"/>
                </a:lnTo>
                <a:lnTo>
                  <a:pt x="0" y="0"/>
                </a:lnTo>
                <a:close/>
              </a:path>
            </a:pathLst>
          </a:custGeom>
          <a:solidFill>
            <a:srgbClr val="EC7C3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object 18"/>
          <p:cNvSpPr/>
          <p:nvPr/>
        </p:nvSpPr>
        <p:spPr>
          <a:xfrm>
            <a:off x="3477005" y="3152521"/>
            <a:ext cx="1052195" cy="1308100"/>
          </a:xfrm>
          <a:custGeom>
            <a:rect l="l" t="t" r="r" b="b"/>
            <a:pathLst>
              <a:path w="1052195" h="1308100">
                <a:moveTo>
                  <a:pt x="0" y="0"/>
                </a:moveTo>
                <a:lnTo>
                  <a:pt x="349123" y="1307719"/>
                </a:lnTo>
                <a:lnTo>
                  <a:pt x="397589" y="1293791"/>
                </a:lnTo>
                <a:lnTo>
                  <a:pt x="445380" y="1278114"/>
                </a:lnTo>
                <a:lnTo>
                  <a:pt x="492451" y="1260715"/>
                </a:lnTo>
                <a:lnTo>
                  <a:pt x="538760" y="1241623"/>
                </a:lnTo>
                <a:lnTo>
                  <a:pt x="584263" y="1220865"/>
                </a:lnTo>
                <a:lnTo>
                  <a:pt x="628917" y="1198468"/>
                </a:lnTo>
                <a:lnTo>
                  <a:pt x="672678" y="1174461"/>
                </a:lnTo>
                <a:lnTo>
                  <a:pt x="715504" y="1148871"/>
                </a:lnTo>
                <a:lnTo>
                  <a:pt x="757350" y="1121725"/>
                </a:lnTo>
                <a:lnTo>
                  <a:pt x="798174" y="1093053"/>
                </a:lnTo>
                <a:lnTo>
                  <a:pt x="837933" y="1062881"/>
                </a:lnTo>
                <a:lnTo>
                  <a:pt x="876583" y="1031238"/>
                </a:lnTo>
                <a:lnTo>
                  <a:pt x="914081" y="998150"/>
                </a:lnTo>
                <a:lnTo>
                  <a:pt x="950384" y="963646"/>
                </a:lnTo>
                <a:lnTo>
                  <a:pt x="985448" y="927754"/>
                </a:lnTo>
                <a:lnTo>
                  <a:pt x="1019230" y="890501"/>
                </a:lnTo>
                <a:lnTo>
                  <a:pt x="1051687" y="851916"/>
                </a:lnTo>
                <a:lnTo>
                  <a:pt x="0" y="0"/>
                </a:lnTo>
                <a:close/>
              </a:path>
            </a:pathLst>
          </a:custGeom>
          <a:solidFill>
            <a:srgbClr val="A4A4A4"/>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object 19"/>
          <p:cNvSpPr/>
          <p:nvPr/>
        </p:nvSpPr>
        <p:spPr>
          <a:xfrm>
            <a:off x="3283203" y="3152521"/>
            <a:ext cx="542925" cy="1353820"/>
          </a:xfrm>
          <a:custGeom>
            <a:rect l="l" t="t" r="r" b="b"/>
            <a:pathLst>
              <a:path w="542925" h="1353820">
                <a:moveTo>
                  <a:pt x="193802" y="0"/>
                </a:moveTo>
                <a:lnTo>
                  <a:pt x="0" y="1339468"/>
                </a:lnTo>
                <a:lnTo>
                  <a:pt x="49502" y="1345716"/>
                </a:lnTo>
                <a:lnTo>
                  <a:pt x="99125" y="1350124"/>
                </a:lnTo>
                <a:lnTo>
                  <a:pt x="148819" y="1352695"/>
                </a:lnTo>
                <a:lnTo>
                  <a:pt x="198533" y="1353435"/>
                </a:lnTo>
                <a:lnTo>
                  <a:pt x="248218" y="1352348"/>
                </a:lnTo>
                <a:lnTo>
                  <a:pt x="297824" y="1349439"/>
                </a:lnTo>
                <a:lnTo>
                  <a:pt x="347301" y="1344712"/>
                </a:lnTo>
                <a:lnTo>
                  <a:pt x="396599" y="1338172"/>
                </a:lnTo>
                <a:lnTo>
                  <a:pt x="445669" y="1329823"/>
                </a:lnTo>
                <a:lnTo>
                  <a:pt x="494461" y="1319670"/>
                </a:lnTo>
                <a:lnTo>
                  <a:pt x="542925" y="1307718"/>
                </a:lnTo>
                <a:lnTo>
                  <a:pt x="193802" y="0"/>
                </a:lnTo>
                <a:close/>
              </a:path>
            </a:pathLst>
          </a:custGeom>
          <a:solidFill>
            <a:srgbClr val="FFC00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object 20"/>
          <p:cNvSpPr/>
          <p:nvPr/>
        </p:nvSpPr>
        <p:spPr>
          <a:xfrm>
            <a:off x="2862579" y="3152521"/>
            <a:ext cx="614680" cy="1339850"/>
          </a:xfrm>
          <a:custGeom>
            <a:rect l="l" t="t" r="r" b="b"/>
            <a:pathLst>
              <a:path w="614679" h="1339850">
                <a:moveTo>
                  <a:pt x="614426" y="0"/>
                </a:moveTo>
                <a:lnTo>
                  <a:pt x="0" y="1205864"/>
                </a:lnTo>
                <a:lnTo>
                  <a:pt x="44348" y="1227476"/>
                </a:lnTo>
                <a:lnTo>
                  <a:pt x="89396" y="1247427"/>
                </a:lnTo>
                <a:lnTo>
                  <a:pt x="135099" y="1265705"/>
                </a:lnTo>
                <a:lnTo>
                  <a:pt x="181414" y="1282296"/>
                </a:lnTo>
                <a:lnTo>
                  <a:pt x="228296" y="1297186"/>
                </a:lnTo>
                <a:lnTo>
                  <a:pt x="275702" y="1310362"/>
                </a:lnTo>
                <a:lnTo>
                  <a:pt x="323588" y="1321810"/>
                </a:lnTo>
                <a:lnTo>
                  <a:pt x="371910" y="1331517"/>
                </a:lnTo>
                <a:lnTo>
                  <a:pt x="420624" y="1339468"/>
                </a:lnTo>
                <a:lnTo>
                  <a:pt x="614426" y="0"/>
                </a:lnTo>
                <a:close/>
              </a:path>
            </a:pathLst>
          </a:custGeom>
          <a:solidFill>
            <a:srgbClr val="5B9BD4"/>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object 21"/>
          <p:cNvSpPr/>
          <p:nvPr/>
        </p:nvSpPr>
        <p:spPr>
          <a:xfrm>
            <a:off x="2529967" y="3152521"/>
            <a:ext cx="947419" cy="1205865"/>
          </a:xfrm>
          <a:custGeom>
            <a:rect l="l" t="t" r="r" b="b"/>
            <a:pathLst>
              <a:path w="947419" h="1205864">
                <a:moveTo>
                  <a:pt x="947038" y="0"/>
                </a:moveTo>
                <a:lnTo>
                  <a:pt x="0" y="966978"/>
                </a:lnTo>
                <a:lnTo>
                  <a:pt x="37461" y="1002251"/>
                </a:lnTo>
                <a:lnTo>
                  <a:pt x="76188" y="1036040"/>
                </a:lnTo>
                <a:lnTo>
                  <a:pt x="116135" y="1068314"/>
                </a:lnTo>
                <a:lnTo>
                  <a:pt x="157257" y="1099042"/>
                </a:lnTo>
                <a:lnTo>
                  <a:pt x="199511" y="1128192"/>
                </a:lnTo>
                <a:lnTo>
                  <a:pt x="242851" y="1155733"/>
                </a:lnTo>
                <a:lnTo>
                  <a:pt x="287233" y="1181635"/>
                </a:lnTo>
                <a:lnTo>
                  <a:pt x="332613" y="1205865"/>
                </a:lnTo>
                <a:lnTo>
                  <a:pt x="947038" y="0"/>
                </a:lnTo>
                <a:close/>
              </a:path>
            </a:pathLst>
          </a:custGeom>
          <a:solidFill>
            <a:srgbClr val="6FAC46"/>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object 22"/>
          <p:cNvSpPr/>
          <p:nvPr/>
        </p:nvSpPr>
        <p:spPr>
          <a:xfrm>
            <a:off x="2382139" y="3152521"/>
            <a:ext cx="1095375" cy="967105"/>
          </a:xfrm>
          <a:custGeom>
            <a:rect l="l" t="t" r="r" b="b"/>
            <a:pathLst>
              <a:path w="1095375" h="967103">
                <a:moveTo>
                  <a:pt x="1094867" y="0"/>
                </a:moveTo>
                <a:lnTo>
                  <a:pt x="0" y="795528"/>
                </a:lnTo>
                <a:lnTo>
                  <a:pt x="34260" y="840694"/>
                </a:lnTo>
                <a:lnTo>
                  <a:pt x="70342" y="884348"/>
                </a:lnTo>
                <a:lnTo>
                  <a:pt x="108209" y="926455"/>
                </a:lnTo>
                <a:lnTo>
                  <a:pt x="147828" y="966978"/>
                </a:lnTo>
                <a:lnTo>
                  <a:pt x="1094867" y="0"/>
                </a:lnTo>
                <a:close/>
              </a:path>
            </a:pathLst>
          </a:custGeom>
          <a:solidFill>
            <a:srgbClr val="254478"/>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object 23"/>
          <p:cNvSpPr/>
          <p:nvPr/>
        </p:nvSpPr>
        <p:spPr>
          <a:xfrm>
            <a:off x="2275585" y="3152521"/>
            <a:ext cx="1201420" cy="795655"/>
          </a:xfrm>
          <a:custGeom>
            <a:rect l="l" t="t" r="r" b="b"/>
            <a:pathLst>
              <a:path w="1201420" h="795654">
                <a:moveTo>
                  <a:pt x="1201419" y="0"/>
                </a:moveTo>
                <a:lnTo>
                  <a:pt x="0" y="623061"/>
                </a:lnTo>
                <a:lnTo>
                  <a:pt x="24185" y="667654"/>
                </a:lnTo>
                <a:lnTo>
                  <a:pt x="50037" y="711295"/>
                </a:lnTo>
                <a:lnTo>
                  <a:pt x="77509" y="753935"/>
                </a:lnTo>
                <a:lnTo>
                  <a:pt x="106552" y="795527"/>
                </a:lnTo>
                <a:lnTo>
                  <a:pt x="1201419" y="0"/>
                </a:lnTo>
                <a:close/>
              </a:path>
            </a:pathLst>
          </a:custGeom>
          <a:solidFill>
            <a:srgbClr val="9E470E"/>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object 24"/>
          <p:cNvSpPr/>
          <p:nvPr/>
        </p:nvSpPr>
        <p:spPr>
          <a:xfrm>
            <a:off x="2198623" y="3152521"/>
            <a:ext cx="1278890" cy="623570"/>
          </a:xfrm>
          <a:custGeom>
            <a:rect l="l" t="t" r="r" b="b"/>
            <a:pathLst>
              <a:path w="1278889" h="623570">
                <a:moveTo>
                  <a:pt x="1278382" y="0"/>
                </a:moveTo>
                <a:lnTo>
                  <a:pt x="0" y="444119"/>
                </a:lnTo>
                <a:lnTo>
                  <a:pt x="16811" y="489884"/>
                </a:lnTo>
                <a:lnTo>
                  <a:pt x="35242" y="534971"/>
                </a:lnTo>
                <a:lnTo>
                  <a:pt x="55292" y="579368"/>
                </a:lnTo>
                <a:lnTo>
                  <a:pt x="76962" y="623062"/>
                </a:lnTo>
                <a:lnTo>
                  <a:pt x="1278382" y="0"/>
                </a:lnTo>
                <a:close/>
              </a:path>
            </a:pathLst>
          </a:custGeom>
          <a:solidFill>
            <a:srgbClr val="62626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object 25"/>
          <p:cNvSpPr/>
          <p:nvPr/>
        </p:nvSpPr>
        <p:spPr>
          <a:xfrm>
            <a:off x="2156460" y="3152521"/>
            <a:ext cx="1320800" cy="444500"/>
          </a:xfrm>
          <a:custGeom>
            <a:rect l="l" t="t" r="r" b="b"/>
            <a:pathLst>
              <a:path w="1320800" h="444500">
                <a:moveTo>
                  <a:pt x="1320545" y="0"/>
                </a:moveTo>
                <a:lnTo>
                  <a:pt x="0" y="296544"/>
                </a:lnTo>
                <a:lnTo>
                  <a:pt x="8981" y="333855"/>
                </a:lnTo>
                <a:lnTo>
                  <a:pt x="18986" y="370903"/>
                </a:lnTo>
                <a:lnTo>
                  <a:pt x="30039" y="407666"/>
                </a:lnTo>
                <a:lnTo>
                  <a:pt x="42163" y="444118"/>
                </a:lnTo>
                <a:lnTo>
                  <a:pt x="1320545" y="0"/>
                </a:lnTo>
                <a:close/>
              </a:path>
            </a:pathLst>
          </a:custGeom>
          <a:solidFill>
            <a:srgbClr val="99730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object 26"/>
          <p:cNvSpPr/>
          <p:nvPr/>
        </p:nvSpPr>
        <p:spPr>
          <a:xfrm>
            <a:off x="2123378" y="1799209"/>
            <a:ext cx="1353820" cy="1650364"/>
          </a:xfrm>
          <a:custGeom>
            <a:rect l="l" t="t" r="r" b="b"/>
            <a:pathLst>
              <a:path w="1353820" h="1650364">
                <a:moveTo>
                  <a:pt x="1353627" y="0"/>
                </a:moveTo>
                <a:lnTo>
                  <a:pt x="1303810" y="910"/>
                </a:lnTo>
                <a:lnTo>
                  <a:pt x="1254087" y="3640"/>
                </a:lnTo>
                <a:lnTo>
                  <a:pt x="1204513" y="8191"/>
                </a:lnTo>
                <a:lnTo>
                  <a:pt x="1155140" y="14562"/>
                </a:lnTo>
                <a:lnTo>
                  <a:pt x="1106021" y="22754"/>
                </a:lnTo>
                <a:lnTo>
                  <a:pt x="1057209" y="32766"/>
                </a:lnTo>
                <a:lnTo>
                  <a:pt x="1010030" y="44238"/>
                </a:lnTo>
                <a:lnTo>
                  <a:pt x="963640" y="57265"/>
                </a:lnTo>
                <a:lnTo>
                  <a:pt x="918062" y="71812"/>
                </a:lnTo>
                <a:lnTo>
                  <a:pt x="873317" y="87844"/>
                </a:lnTo>
                <a:lnTo>
                  <a:pt x="829427" y="105327"/>
                </a:lnTo>
                <a:lnTo>
                  <a:pt x="786413" y="124228"/>
                </a:lnTo>
                <a:lnTo>
                  <a:pt x="744297" y="144512"/>
                </a:lnTo>
                <a:lnTo>
                  <a:pt x="703101" y="166144"/>
                </a:lnTo>
                <a:lnTo>
                  <a:pt x="662846" y="189091"/>
                </a:lnTo>
                <a:lnTo>
                  <a:pt x="623554" y="213318"/>
                </a:lnTo>
                <a:lnTo>
                  <a:pt x="585247" y="238792"/>
                </a:lnTo>
                <a:lnTo>
                  <a:pt x="547946" y="265478"/>
                </a:lnTo>
                <a:lnTo>
                  <a:pt x="511673" y="293341"/>
                </a:lnTo>
                <a:lnTo>
                  <a:pt x="476450" y="322348"/>
                </a:lnTo>
                <a:lnTo>
                  <a:pt x="442298" y="352465"/>
                </a:lnTo>
                <a:lnTo>
                  <a:pt x="409239" y="383657"/>
                </a:lnTo>
                <a:lnTo>
                  <a:pt x="377294" y="415890"/>
                </a:lnTo>
                <a:lnTo>
                  <a:pt x="346486" y="449130"/>
                </a:lnTo>
                <a:lnTo>
                  <a:pt x="316836" y="483343"/>
                </a:lnTo>
                <a:lnTo>
                  <a:pt x="288365" y="518494"/>
                </a:lnTo>
                <a:lnTo>
                  <a:pt x="261095" y="554549"/>
                </a:lnTo>
                <a:lnTo>
                  <a:pt x="235048" y="591475"/>
                </a:lnTo>
                <a:lnTo>
                  <a:pt x="210246" y="629237"/>
                </a:lnTo>
                <a:lnTo>
                  <a:pt x="186710" y="667800"/>
                </a:lnTo>
                <a:lnTo>
                  <a:pt x="164462" y="707132"/>
                </a:lnTo>
                <a:lnTo>
                  <a:pt x="143523" y="747196"/>
                </a:lnTo>
                <a:lnTo>
                  <a:pt x="123915" y="787960"/>
                </a:lnTo>
                <a:lnTo>
                  <a:pt x="105660" y="829389"/>
                </a:lnTo>
                <a:lnTo>
                  <a:pt x="88780" y="871448"/>
                </a:lnTo>
                <a:lnTo>
                  <a:pt x="73295" y="914105"/>
                </a:lnTo>
                <a:lnTo>
                  <a:pt x="59229" y="957324"/>
                </a:lnTo>
                <a:lnTo>
                  <a:pt x="46601" y="1001071"/>
                </a:lnTo>
                <a:lnTo>
                  <a:pt x="35435" y="1045312"/>
                </a:lnTo>
                <a:lnTo>
                  <a:pt x="25752" y="1090013"/>
                </a:lnTo>
                <a:lnTo>
                  <a:pt x="17572" y="1135140"/>
                </a:lnTo>
                <a:lnTo>
                  <a:pt x="10919" y="1180658"/>
                </a:lnTo>
                <a:lnTo>
                  <a:pt x="5814" y="1226534"/>
                </a:lnTo>
                <a:lnTo>
                  <a:pt x="2277" y="1272733"/>
                </a:lnTo>
                <a:lnTo>
                  <a:pt x="332" y="1319221"/>
                </a:lnTo>
                <a:lnTo>
                  <a:pt x="0" y="1365964"/>
                </a:lnTo>
                <a:lnTo>
                  <a:pt x="1301" y="1412927"/>
                </a:lnTo>
                <a:lnTo>
                  <a:pt x="4259" y="1460077"/>
                </a:lnTo>
                <a:lnTo>
                  <a:pt x="8894" y="1507379"/>
                </a:lnTo>
                <a:lnTo>
                  <a:pt x="15228" y="1554799"/>
                </a:lnTo>
                <a:lnTo>
                  <a:pt x="23283" y="1602303"/>
                </a:lnTo>
                <a:lnTo>
                  <a:pt x="33081" y="1649857"/>
                </a:lnTo>
                <a:lnTo>
                  <a:pt x="1353627" y="1353312"/>
                </a:lnTo>
                <a:lnTo>
                  <a:pt x="1353627" y="0"/>
                </a:lnTo>
                <a:close/>
              </a:path>
            </a:pathLst>
          </a:custGeom>
          <a:solidFill>
            <a:srgbClr val="245E91"/>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object 27"/>
          <p:cNvSpPr/>
          <p:nvPr/>
        </p:nvSpPr>
        <p:spPr>
          <a:xfrm flipH="1">
            <a:off x="3067811" y="4442460"/>
            <a:ext cx="0" cy="152400"/>
          </a:xfrm>
          <a:custGeom>
            <a:rect l="l" t="t" r="r" b="b"/>
            <a:pathLst>
              <a:path h="152400">
                <a:moveTo>
                  <a:pt x="0" y="0"/>
                </a:moveTo>
                <a:lnTo>
                  <a:pt x="0" y="96012"/>
                </a:lnTo>
                <a:lnTo>
                  <a:pt x="0" y="152400"/>
                </a:lnTo>
              </a:path>
            </a:pathLst>
          </a:custGeom>
          <a:ln w="9525">
            <a:solidFill>
              <a:srgbClr val="A6A6A6"/>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object 28"/>
          <p:cNvSpPr/>
          <p:nvPr/>
        </p:nvSpPr>
        <p:spPr>
          <a:xfrm>
            <a:off x="2482595" y="4251960"/>
            <a:ext cx="204470" cy="201295"/>
          </a:xfrm>
          <a:custGeom>
            <a:rect l="l" t="t" r="r" b="b"/>
            <a:pathLst>
              <a:path w="204469" h="201295">
                <a:moveTo>
                  <a:pt x="204215" y="0"/>
                </a:moveTo>
                <a:lnTo>
                  <a:pt x="57911" y="201168"/>
                </a:lnTo>
                <a:lnTo>
                  <a:pt x="0" y="201168"/>
                </a:lnTo>
              </a:path>
            </a:pathLst>
          </a:custGeom>
          <a:ln w="9525">
            <a:solidFill>
              <a:srgbClr val="A6A6A6"/>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object 29"/>
          <p:cNvSpPr/>
          <p:nvPr/>
        </p:nvSpPr>
        <p:spPr>
          <a:xfrm>
            <a:off x="2052827" y="3688080"/>
            <a:ext cx="181610" cy="48895"/>
          </a:xfrm>
          <a:custGeom>
            <a:rect l="l" t="t" r="r" b="b"/>
            <a:pathLst>
              <a:path w="181610" h="48895">
                <a:moveTo>
                  <a:pt x="181356" y="0"/>
                </a:moveTo>
                <a:lnTo>
                  <a:pt x="56388" y="48768"/>
                </a:lnTo>
                <a:lnTo>
                  <a:pt x="0" y="48768"/>
                </a:lnTo>
              </a:path>
            </a:pathLst>
          </a:custGeom>
          <a:ln w="9525">
            <a:solidFill>
              <a:srgbClr val="A6A6A6"/>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object 30"/>
          <p:cNvSpPr/>
          <p:nvPr/>
        </p:nvSpPr>
        <p:spPr>
          <a:xfrm>
            <a:off x="1844039" y="3432048"/>
            <a:ext cx="330835" cy="91440"/>
          </a:xfrm>
          <a:custGeom>
            <a:rect l="l" t="t" r="r" b="b"/>
            <a:pathLst>
              <a:path w="330835" h="91439">
                <a:moveTo>
                  <a:pt x="330707" y="91439"/>
                </a:moveTo>
                <a:lnTo>
                  <a:pt x="57911" y="0"/>
                </a:lnTo>
                <a:lnTo>
                  <a:pt x="0" y="0"/>
                </a:lnTo>
              </a:path>
            </a:pathLst>
          </a:custGeom>
          <a:ln w="9525">
            <a:solidFill>
              <a:srgbClr val="A6A6A6"/>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object 31"/>
          <p:cNvSpPr txBox="1"/>
          <p:nvPr/>
        </p:nvSpPr>
        <p:spPr>
          <a:xfrm>
            <a:off x="4550917" y="1942846"/>
            <a:ext cx="765175"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100"/>
              </a:spcBef>
            </a:pPr>
            <a:r>
              <a:rPr sz="1200" b="1" i="1">
                <a:solidFill>
                  <a:srgbClr val="4471C4"/>
                </a:solidFill>
                <a:latin typeface="等线"/>
                <a:cs typeface="等线"/>
              </a:rPr>
              <a:t>荷兰</a:t>
            </a:r>
            <a:r>
              <a:rPr sz="1200" b="1">
                <a:solidFill>
                  <a:srgbClr val="4471C4"/>
                </a:solidFill>
                <a:latin typeface="等线"/>
                <a:cs typeface="等线"/>
              </a:rPr>
              <a:t>,</a:t>
            </a:r>
            <a:r>
              <a:rPr sz="1200" b="1" spc="-60">
                <a:solidFill>
                  <a:srgbClr val="4471C4"/>
                </a:solidFill>
                <a:latin typeface="等线"/>
                <a:cs typeface="等线"/>
              </a:rPr>
              <a:t> </a:t>
            </a:r>
            <a:r>
              <a:rPr sz="1200" b="1" spc="-5">
                <a:solidFill>
                  <a:srgbClr val="4471C4"/>
                </a:solidFill>
                <a:latin typeface="等线"/>
                <a:cs typeface="等线"/>
              </a:rPr>
              <a:t>25.7%</a:t>
            </a:r>
            <a:endParaRPr sz="1200">
              <a:latin typeface="等线"/>
              <a:cs typeface="等线"/>
            </a:endParaRPr>
          </a:p>
        </p:txBody>
      </p:sp>
      <p:sp>
        <p:nvSpPr>
          <p:cNvPr id="32" name="object 32"/>
          <p:cNvSpPr txBox="1"/>
          <p:nvPr/>
        </p:nvSpPr>
        <p:spPr>
          <a:xfrm>
            <a:off x="4852670" y="3578733"/>
            <a:ext cx="765175"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100"/>
              </a:spcBef>
            </a:pPr>
            <a:r>
              <a:rPr sz="1200" b="1" i="1">
                <a:solidFill>
                  <a:srgbClr val="EC7C30"/>
                </a:solidFill>
                <a:latin typeface="等线"/>
                <a:cs typeface="等线"/>
              </a:rPr>
              <a:t>巴西</a:t>
            </a:r>
            <a:r>
              <a:rPr sz="1200" b="1">
                <a:solidFill>
                  <a:srgbClr val="EC7C30"/>
                </a:solidFill>
                <a:latin typeface="等线"/>
                <a:cs typeface="等线"/>
              </a:rPr>
              <a:t>,</a:t>
            </a:r>
            <a:r>
              <a:rPr sz="1200" b="1" spc="-60">
                <a:solidFill>
                  <a:srgbClr val="EC7C30"/>
                </a:solidFill>
                <a:latin typeface="等线"/>
                <a:cs typeface="等线"/>
              </a:rPr>
              <a:t> </a:t>
            </a:r>
            <a:r>
              <a:rPr sz="1200" b="1" spc="-5">
                <a:solidFill>
                  <a:srgbClr val="EC7C30"/>
                </a:solidFill>
                <a:latin typeface="等线"/>
                <a:cs typeface="等线"/>
              </a:rPr>
              <a:t>10.1%</a:t>
            </a:r>
            <a:endParaRPr sz="1200">
              <a:latin typeface="等线"/>
              <a:cs typeface="等线"/>
            </a:endParaRPr>
          </a:p>
        </p:txBody>
      </p:sp>
      <p:sp>
        <p:nvSpPr>
          <p:cNvPr id="33" name="object 33"/>
          <p:cNvSpPr txBox="1"/>
          <p:nvPr/>
        </p:nvSpPr>
        <p:spPr>
          <a:xfrm>
            <a:off x="4296790" y="4336161"/>
            <a:ext cx="765810"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100"/>
              </a:spcBef>
            </a:pPr>
            <a:r>
              <a:rPr sz="1200" b="1" i="1">
                <a:solidFill>
                  <a:srgbClr val="A4A4A4"/>
                </a:solidFill>
                <a:latin typeface="等线"/>
                <a:cs typeface="等线"/>
              </a:rPr>
              <a:t>印</a:t>
            </a:r>
            <a:r>
              <a:rPr sz="1200" b="1" i="1" spc="-5">
                <a:solidFill>
                  <a:srgbClr val="A4A4A4"/>
                </a:solidFill>
                <a:latin typeface="等线"/>
                <a:cs typeface="等线"/>
              </a:rPr>
              <a:t>度</a:t>
            </a:r>
            <a:r>
              <a:rPr sz="1200" b="1">
                <a:solidFill>
                  <a:srgbClr val="A4A4A4"/>
                </a:solidFill>
                <a:latin typeface="等线"/>
                <a:cs typeface="等线"/>
              </a:rPr>
              <a:t>,</a:t>
            </a:r>
            <a:r>
              <a:rPr sz="1200" b="1" spc="-60">
                <a:solidFill>
                  <a:srgbClr val="A4A4A4"/>
                </a:solidFill>
                <a:latin typeface="等线"/>
                <a:cs typeface="等线"/>
              </a:rPr>
              <a:t> </a:t>
            </a:r>
            <a:r>
              <a:rPr sz="1200" b="1" spc="-5">
                <a:solidFill>
                  <a:srgbClr val="A4A4A4"/>
                </a:solidFill>
                <a:latin typeface="等线"/>
                <a:cs typeface="等线"/>
              </a:rPr>
              <a:t>10.0%</a:t>
            </a:r>
            <a:endParaRPr sz="1200">
              <a:latin typeface="等线"/>
              <a:cs typeface="等线"/>
            </a:endParaRPr>
          </a:p>
        </p:txBody>
      </p:sp>
      <p:sp>
        <p:nvSpPr>
          <p:cNvPr id="34" name="object 34"/>
          <p:cNvSpPr txBox="1"/>
          <p:nvPr/>
        </p:nvSpPr>
        <p:spPr>
          <a:xfrm>
            <a:off x="3292475" y="4560570"/>
            <a:ext cx="680085"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100"/>
              </a:spcBef>
            </a:pPr>
            <a:r>
              <a:rPr sz="1200" b="1" i="1">
                <a:solidFill>
                  <a:srgbClr val="FFC000"/>
                </a:solidFill>
                <a:latin typeface="等线"/>
                <a:cs typeface="等线"/>
              </a:rPr>
              <a:t>日本</a:t>
            </a:r>
            <a:r>
              <a:rPr sz="1200" b="1">
                <a:solidFill>
                  <a:srgbClr val="FFC000"/>
                </a:solidFill>
                <a:latin typeface="等线"/>
                <a:cs typeface="等线"/>
              </a:rPr>
              <a:t>,</a:t>
            </a:r>
            <a:r>
              <a:rPr sz="1200" b="1" spc="-65">
                <a:solidFill>
                  <a:srgbClr val="FFC000"/>
                </a:solidFill>
                <a:latin typeface="等线"/>
                <a:cs typeface="等线"/>
              </a:rPr>
              <a:t> </a:t>
            </a:r>
            <a:r>
              <a:rPr sz="1200" b="1" spc="-5">
                <a:solidFill>
                  <a:srgbClr val="FFC000"/>
                </a:solidFill>
                <a:latin typeface="等线"/>
                <a:cs typeface="等线"/>
              </a:rPr>
              <a:t>6.4%</a:t>
            </a:r>
            <a:endParaRPr sz="1200">
              <a:latin typeface="等线"/>
              <a:cs typeface="等线"/>
            </a:endParaRPr>
          </a:p>
        </p:txBody>
      </p:sp>
      <p:sp>
        <p:nvSpPr>
          <p:cNvPr id="35" name="object 35"/>
          <p:cNvSpPr txBox="1"/>
          <p:nvPr/>
        </p:nvSpPr>
        <p:spPr>
          <a:xfrm>
            <a:off x="1070762" y="3249295"/>
            <a:ext cx="2052955" cy="153860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1000760" algn="ctr">
              <a:lnSpc>
                <a:spcPct val="100000"/>
              </a:lnSpc>
              <a:spcBef>
                <a:spcPts val="100"/>
              </a:spcBef>
            </a:pPr>
            <a:r>
              <a:rPr sz="1200" b="1" i="1">
                <a:solidFill>
                  <a:srgbClr val="997300"/>
                </a:solidFill>
                <a:latin typeface="等线"/>
                <a:cs typeface="等线"/>
              </a:rPr>
              <a:t>希腊</a:t>
            </a:r>
            <a:r>
              <a:rPr sz="1200" b="1">
                <a:solidFill>
                  <a:srgbClr val="997300"/>
                </a:solidFill>
                <a:latin typeface="等线"/>
                <a:cs typeface="等线"/>
              </a:rPr>
              <a:t>,</a:t>
            </a:r>
            <a:r>
              <a:rPr sz="1200" b="1" spc="-20">
                <a:solidFill>
                  <a:srgbClr val="997300"/>
                </a:solidFill>
                <a:latin typeface="等线"/>
                <a:cs typeface="等线"/>
              </a:rPr>
              <a:t> </a:t>
            </a:r>
            <a:r>
              <a:rPr sz="1200" b="1" spc="-5">
                <a:solidFill>
                  <a:srgbClr val="997300"/>
                </a:solidFill>
                <a:latin typeface="等线"/>
                <a:cs typeface="等线"/>
              </a:rPr>
              <a:t>1.8%</a:t>
            </a:r>
            <a:endParaRPr sz="1200">
              <a:latin typeface="等线"/>
              <a:cs typeface="等线"/>
            </a:endParaRPr>
          </a:p>
          <a:p>
            <a:pPr marR="1073150" algn="ctr">
              <a:lnSpc>
                <a:spcPct val="100000"/>
              </a:lnSpc>
              <a:spcBef>
                <a:spcPts val="994"/>
              </a:spcBef>
            </a:pPr>
            <a:r>
              <a:rPr sz="1200" b="1" i="1">
                <a:solidFill>
                  <a:srgbClr val="626262"/>
                </a:solidFill>
                <a:latin typeface="等线"/>
                <a:cs typeface="等线"/>
              </a:rPr>
              <a:t>巴基斯</a:t>
            </a:r>
            <a:r>
              <a:rPr sz="1200" b="1" i="1" spc="-5">
                <a:solidFill>
                  <a:srgbClr val="626262"/>
                </a:solidFill>
                <a:latin typeface="等线"/>
                <a:cs typeface="等线"/>
              </a:rPr>
              <a:t>坦</a:t>
            </a:r>
            <a:r>
              <a:rPr sz="1200" b="1">
                <a:solidFill>
                  <a:srgbClr val="626262"/>
                </a:solidFill>
                <a:latin typeface="等线"/>
                <a:cs typeface="等线"/>
              </a:rPr>
              <a:t>,</a:t>
            </a:r>
            <a:r>
              <a:rPr sz="1200" b="1" spc="-85">
                <a:solidFill>
                  <a:srgbClr val="626262"/>
                </a:solidFill>
                <a:latin typeface="等线"/>
                <a:cs typeface="等线"/>
              </a:rPr>
              <a:t> </a:t>
            </a:r>
            <a:r>
              <a:rPr sz="1200" b="1" spc="-5">
                <a:solidFill>
                  <a:srgbClr val="626262"/>
                </a:solidFill>
                <a:latin typeface="等线"/>
                <a:cs typeface="等线"/>
              </a:rPr>
              <a:t>2.3%</a:t>
            </a:r>
            <a:endParaRPr sz="1200">
              <a:latin typeface="等线"/>
              <a:cs typeface="等线"/>
            </a:endParaRPr>
          </a:p>
          <a:p>
            <a:pPr marL="483234">
              <a:lnSpc>
                <a:spcPct val="100000"/>
              </a:lnSpc>
              <a:spcBef>
                <a:spcPts val="840"/>
              </a:spcBef>
            </a:pPr>
            <a:r>
              <a:rPr sz="1200" b="1" i="1">
                <a:solidFill>
                  <a:srgbClr val="9E470E"/>
                </a:solidFill>
                <a:latin typeface="等线"/>
                <a:cs typeface="等线"/>
              </a:rPr>
              <a:t>智利</a:t>
            </a:r>
            <a:r>
              <a:rPr sz="1200" b="1">
                <a:solidFill>
                  <a:srgbClr val="9E470E"/>
                </a:solidFill>
                <a:latin typeface="等线"/>
                <a:cs typeface="等线"/>
              </a:rPr>
              <a:t>, </a:t>
            </a:r>
            <a:r>
              <a:rPr sz="1200" b="1" spc="-5">
                <a:solidFill>
                  <a:srgbClr val="9E470E"/>
                </a:solidFill>
                <a:latin typeface="等线"/>
                <a:cs typeface="等线"/>
              </a:rPr>
              <a:t>2.4%</a:t>
            </a:r>
            <a:endParaRPr sz="1200">
              <a:latin typeface="等线"/>
              <a:cs typeface="等线"/>
            </a:endParaRPr>
          </a:p>
          <a:p>
            <a:pPr marR="143510" algn="ctr">
              <a:lnSpc>
                <a:spcPct val="100000"/>
              </a:lnSpc>
              <a:spcBef>
                <a:spcPts val="215"/>
              </a:spcBef>
            </a:pPr>
            <a:r>
              <a:rPr sz="1200" b="1" i="1">
                <a:solidFill>
                  <a:srgbClr val="254478"/>
                </a:solidFill>
                <a:latin typeface="等线"/>
                <a:cs typeface="等线"/>
              </a:rPr>
              <a:t>德国</a:t>
            </a:r>
            <a:r>
              <a:rPr sz="1200" b="1">
                <a:solidFill>
                  <a:srgbClr val="254478"/>
                </a:solidFill>
                <a:latin typeface="等线"/>
                <a:cs typeface="等线"/>
              </a:rPr>
              <a:t>,</a:t>
            </a:r>
            <a:r>
              <a:rPr sz="1200" b="1" spc="-10">
                <a:solidFill>
                  <a:srgbClr val="254478"/>
                </a:solidFill>
                <a:latin typeface="等线"/>
                <a:cs typeface="等线"/>
              </a:rPr>
              <a:t> </a:t>
            </a:r>
            <a:r>
              <a:rPr sz="1200" b="1" spc="-5">
                <a:solidFill>
                  <a:srgbClr val="254478"/>
                </a:solidFill>
                <a:latin typeface="等线"/>
                <a:cs typeface="等线"/>
              </a:rPr>
              <a:t>2.7%</a:t>
            </a:r>
            <a:endParaRPr sz="1200">
              <a:latin typeface="等线"/>
              <a:cs typeface="等线"/>
            </a:endParaRPr>
          </a:p>
          <a:p>
            <a:pPr marL="488315">
              <a:lnSpc>
                <a:spcPct val="100000"/>
              </a:lnSpc>
              <a:spcBef>
                <a:spcPts val="610"/>
              </a:spcBef>
            </a:pPr>
            <a:r>
              <a:rPr sz="1200" b="1" i="1">
                <a:solidFill>
                  <a:srgbClr val="6FAC46"/>
                </a:solidFill>
                <a:latin typeface="等线"/>
                <a:cs typeface="等线"/>
              </a:rPr>
              <a:t>澳大利亚</a:t>
            </a:r>
            <a:r>
              <a:rPr sz="1200" b="1">
                <a:solidFill>
                  <a:srgbClr val="6FAC46"/>
                </a:solidFill>
                <a:latin typeface="等线"/>
                <a:cs typeface="等线"/>
              </a:rPr>
              <a:t>,</a:t>
            </a:r>
            <a:r>
              <a:rPr sz="1200" b="1" spc="-10">
                <a:solidFill>
                  <a:srgbClr val="6FAC46"/>
                </a:solidFill>
                <a:latin typeface="等线"/>
                <a:cs typeface="等线"/>
              </a:rPr>
              <a:t> </a:t>
            </a:r>
            <a:r>
              <a:rPr sz="1200" b="1" spc="-5">
                <a:solidFill>
                  <a:srgbClr val="6FAC46"/>
                </a:solidFill>
                <a:latin typeface="等线"/>
                <a:cs typeface="等线"/>
              </a:rPr>
              <a:t>4.8%</a:t>
            </a:r>
            <a:endParaRPr sz="1200">
              <a:latin typeface="等线"/>
              <a:cs typeface="等线"/>
            </a:endParaRPr>
          </a:p>
          <a:p>
            <a:pPr marL="1219835">
              <a:lnSpc>
                <a:spcPct val="100000"/>
              </a:lnSpc>
              <a:spcBef>
                <a:spcPts val="610"/>
              </a:spcBef>
            </a:pPr>
            <a:r>
              <a:rPr sz="1200" b="1" i="1">
                <a:solidFill>
                  <a:srgbClr val="5B9BD4"/>
                </a:solidFill>
                <a:latin typeface="等线"/>
                <a:cs typeface="等线"/>
              </a:rPr>
              <a:t>西班牙</a:t>
            </a:r>
            <a:r>
              <a:rPr sz="1200" b="1">
                <a:solidFill>
                  <a:srgbClr val="5B9BD4"/>
                </a:solidFill>
                <a:latin typeface="等线"/>
                <a:cs typeface="等线"/>
              </a:rPr>
              <a:t>,</a:t>
            </a:r>
            <a:r>
              <a:rPr sz="1200" b="1" spc="-65">
                <a:solidFill>
                  <a:srgbClr val="5B9BD4"/>
                </a:solidFill>
                <a:latin typeface="等线"/>
                <a:cs typeface="等线"/>
              </a:rPr>
              <a:t> </a:t>
            </a:r>
            <a:r>
              <a:rPr sz="1200" b="1" spc="-5">
                <a:solidFill>
                  <a:srgbClr val="5B9BD4"/>
                </a:solidFill>
                <a:latin typeface="等线"/>
                <a:cs typeface="等线"/>
              </a:rPr>
              <a:t>5.2%</a:t>
            </a:r>
            <a:endParaRPr sz="1200">
              <a:latin typeface="等线"/>
              <a:cs typeface="等线"/>
            </a:endParaRPr>
          </a:p>
        </p:txBody>
      </p:sp>
      <p:sp>
        <p:nvSpPr>
          <p:cNvPr id="36" name="object 36"/>
          <p:cNvSpPr txBox="1"/>
          <p:nvPr/>
        </p:nvSpPr>
        <p:spPr>
          <a:xfrm>
            <a:off x="1569466" y="2055114"/>
            <a:ext cx="765175"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100"/>
              </a:spcBef>
            </a:pPr>
            <a:r>
              <a:rPr sz="1200" b="1" i="1">
                <a:solidFill>
                  <a:srgbClr val="4471C4"/>
                </a:solidFill>
                <a:latin typeface="等线"/>
                <a:cs typeface="等线"/>
              </a:rPr>
              <a:t>其他</a:t>
            </a:r>
            <a:r>
              <a:rPr sz="1200" b="1">
                <a:solidFill>
                  <a:srgbClr val="4471C4"/>
                </a:solidFill>
                <a:latin typeface="等线"/>
                <a:cs typeface="等线"/>
              </a:rPr>
              <a:t>,</a:t>
            </a:r>
            <a:r>
              <a:rPr sz="1200" b="1" spc="-60">
                <a:solidFill>
                  <a:srgbClr val="4471C4"/>
                </a:solidFill>
                <a:latin typeface="等线"/>
                <a:cs typeface="等线"/>
              </a:rPr>
              <a:t> </a:t>
            </a:r>
            <a:r>
              <a:rPr sz="1200" b="1" spc="-5">
                <a:solidFill>
                  <a:srgbClr val="4471C4"/>
                </a:solidFill>
                <a:latin typeface="等线"/>
                <a:cs typeface="等线"/>
              </a:rPr>
              <a:t>28.6%</a:t>
            </a:r>
            <a:endParaRPr sz="1200">
              <a:latin typeface="等线"/>
              <a:cs typeface="等线"/>
            </a:endParaRPr>
          </a:p>
        </p:txBody>
      </p:sp>
      <p:sp>
        <p:nvSpPr>
          <p:cNvPr id="37" name="object 37"/>
          <p:cNvSpPr/>
          <p:nvPr/>
        </p:nvSpPr>
        <p:spPr>
          <a:xfrm>
            <a:off x="8970264" y="1650492"/>
            <a:ext cx="1606296" cy="1770888"/>
          </a:xfrm>
          <a:prstGeom prst="rect">
            <a:avLst/>
          </a:prstGeom>
          <a:blipFill>
            <a:blip r:embed="rId14">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object 38"/>
          <p:cNvSpPr/>
          <p:nvPr/>
        </p:nvSpPr>
        <p:spPr>
          <a:xfrm>
            <a:off x="8970264" y="3107448"/>
            <a:ext cx="1597152" cy="1223759"/>
          </a:xfrm>
          <a:prstGeom prst="rect">
            <a:avLst/>
          </a:prstGeom>
          <a:blipFill>
            <a:blip r:embed="rId15">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object 39"/>
          <p:cNvSpPr/>
          <p:nvPr/>
        </p:nvSpPr>
        <p:spPr>
          <a:xfrm>
            <a:off x="8974835" y="3104388"/>
            <a:ext cx="1120140" cy="1549908"/>
          </a:xfrm>
          <a:prstGeom prst="rect">
            <a:avLst/>
          </a:prstGeom>
          <a:blipFill>
            <a:blip r:embed="rId16">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object 40"/>
          <p:cNvSpPr/>
          <p:nvPr/>
        </p:nvSpPr>
        <p:spPr>
          <a:xfrm>
            <a:off x="8743188" y="3104388"/>
            <a:ext cx="774179" cy="1606295"/>
          </a:xfrm>
          <a:prstGeom prst="rect">
            <a:avLst/>
          </a:prstGeom>
          <a:blipFill>
            <a:blip r:embed="rId17">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object 41"/>
          <p:cNvSpPr/>
          <p:nvPr/>
        </p:nvSpPr>
        <p:spPr>
          <a:xfrm>
            <a:off x="8377428" y="3104388"/>
            <a:ext cx="739114" cy="1586483"/>
          </a:xfrm>
          <a:prstGeom prst="rect">
            <a:avLst/>
          </a:prstGeom>
          <a:blipFill>
            <a:blip r:embed="rId18">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object 42"/>
          <p:cNvSpPr/>
          <p:nvPr/>
        </p:nvSpPr>
        <p:spPr>
          <a:xfrm>
            <a:off x="8060435" y="3105912"/>
            <a:ext cx="1060716" cy="1473708"/>
          </a:xfrm>
          <a:prstGeom prst="rect">
            <a:avLst/>
          </a:prstGeom>
          <a:blipFill>
            <a:blip r:embed="rId19">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object 43"/>
          <p:cNvSpPr/>
          <p:nvPr/>
        </p:nvSpPr>
        <p:spPr>
          <a:xfrm>
            <a:off x="7848600" y="3107436"/>
            <a:ext cx="1274063" cy="1275588"/>
          </a:xfrm>
          <a:prstGeom prst="rect">
            <a:avLst/>
          </a:prstGeom>
          <a:blipFill>
            <a:blip r:embed="rId20">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object 44"/>
          <p:cNvSpPr/>
          <p:nvPr/>
        </p:nvSpPr>
        <p:spPr>
          <a:xfrm>
            <a:off x="7700771" y="3108947"/>
            <a:ext cx="1423416" cy="1062240"/>
          </a:xfrm>
          <a:prstGeom prst="rect">
            <a:avLst/>
          </a:prstGeom>
          <a:blipFill>
            <a:blip r:embed="rId21">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object 45"/>
          <p:cNvSpPr/>
          <p:nvPr/>
        </p:nvSpPr>
        <p:spPr>
          <a:xfrm>
            <a:off x="7601711" y="3112020"/>
            <a:ext cx="1522476" cy="839711"/>
          </a:xfrm>
          <a:prstGeom prst="rect">
            <a:avLst/>
          </a:prstGeom>
          <a:blipFill>
            <a:blip r:embed="rId22">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6" name="object 46"/>
          <p:cNvSpPr/>
          <p:nvPr/>
        </p:nvSpPr>
        <p:spPr>
          <a:xfrm>
            <a:off x="7546847" y="3113532"/>
            <a:ext cx="1578863" cy="617220"/>
          </a:xfrm>
          <a:prstGeom prst="rect">
            <a:avLst/>
          </a:prstGeom>
          <a:blipFill>
            <a:blip r:embed="rId23">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7" name="object 47"/>
          <p:cNvSpPr/>
          <p:nvPr/>
        </p:nvSpPr>
        <p:spPr>
          <a:xfrm>
            <a:off x="7517892" y="1648968"/>
            <a:ext cx="1607820" cy="1897379"/>
          </a:xfrm>
          <a:prstGeom prst="rect">
            <a:avLst/>
          </a:prstGeom>
          <a:blipFill>
            <a:blip r:embed="rId24">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8" name="object 48"/>
          <p:cNvSpPr/>
          <p:nvPr/>
        </p:nvSpPr>
        <p:spPr>
          <a:xfrm>
            <a:off x="9050273" y="1732661"/>
            <a:ext cx="1451610" cy="1612265"/>
          </a:xfrm>
          <a:custGeom>
            <a:rect l="l" t="t" r="r" b="b"/>
            <a:pathLst>
              <a:path w="1451609" h="1612264">
                <a:moveTo>
                  <a:pt x="0" y="0"/>
                </a:moveTo>
                <a:lnTo>
                  <a:pt x="0" y="1451229"/>
                </a:lnTo>
                <a:lnTo>
                  <a:pt x="1442466" y="1612265"/>
                </a:lnTo>
                <a:lnTo>
                  <a:pt x="1446373" y="1572119"/>
                </a:lnTo>
                <a:lnTo>
                  <a:pt x="1449149" y="1531889"/>
                </a:lnTo>
                <a:lnTo>
                  <a:pt x="1450806" y="1491589"/>
                </a:lnTo>
                <a:lnTo>
                  <a:pt x="1451356" y="1451229"/>
                </a:lnTo>
                <a:lnTo>
                  <a:pt x="1450580" y="1403325"/>
                </a:lnTo>
                <a:lnTo>
                  <a:pt x="1448269" y="1355809"/>
                </a:lnTo>
                <a:lnTo>
                  <a:pt x="1444446" y="1308706"/>
                </a:lnTo>
                <a:lnTo>
                  <a:pt x="1439136" y="1262038"/>
                </a:lnTo>
                <a:lnTo>
                  <a:pt x="1432361" y="1215830"/>
                </a:lnTo>
                <a:lnTo>
                  <a:pt x="1424147" y="1170106"/>
                </a:lnTo>
                <a:lnTo>
                  <a:pt x="1414517" y="1124890"/>
                </a:lnTo>
                <a:lnTo>
                  <a:pt x="1403495" y="1080205"/>
                </a:lnTo>
                <a:lnTo>
                  <a:pt x="1391105" y="1036076"/>
                </a:lnTo>
                <a:lnTo>
                  <a:pt x="1377370" y="992526"/>
                </a:lnTo>
                <a:lnTo>
                  <a:pt x="1362315" y="949579"/>
                </a:lnTo>
                <a:lnTo>
                  <a:pt x="1345964" y="907260"/>
                </a:lnTo>
                <a:lnTo>
                  <a:pt x="1328340" y="865591"/>
                </a:lnTo>
                <a:lnTo>
                  <a:pt x="1309467" y="824598"/>
                </a:lnTo>
                <a:lnTo>
                  <a:pt x="1289370" y="784303"/>
                </a:lnTo>
                <a:lnTo>
                  <a:pt x="1268071" y="744731"/>
                </a:lnTo>
                <a:lnTo>
                  <a:pt x="1245596" y="705906"/>
                </a:lnTo>
                <a:lnTo>
                  <a:pt x="1221967" y="667851"/>
                </a:lnTo>
                <a:lnTo>
                  <a:pt x="1197209" y="630591"/>
                </a:lnTo>
                <a:lnTo>
                  <a:pt x="1171346" y="594149"/>
                </a:lnTo>
                <a:lnTo>
                  <a:pt x="1144401" y="558550"/>
                </a:lnTo>
                <a:lnTo>
                  <a:pt x="1116399" y="523816"/>
                </a:lnTo>
                <a:lnTo>
                  <a:pt x="1087363" y="489973"/>
                </a:lnTo>
                <a:lnTo>
                  <a:pt x="1057318" y="457044"/>
                </a:lnTo>
                <a:lnTo>
                  <a:pt x="1026286" y="425053"/>
                </a:lnTo>
                <a:lnTo>
                  <a:pt x="994293" y="394023"/>
                </a:lnTo>
                <a:lnTo>
                  <a:pt x="961362" y="363979"/>
                </a:lnTo>
                <a:lnTo>
                  <a:pt x="927516" y="334945"/>
                </a:lnTo>
                <a:lnTo>
                  <a:pt x="892781" y="306944"/>
                </a:lnTo>
                <a:lnTo>
                  <a:pt x="857178" y="280001"/>
                </a:lnTo>
                <a:lnTo>
                  <a:pt x="820734" y="254139"/>
                </a:lnTo>
                <a:lnTo>
                  <a:pt x="783471" y="229382"/>
                </a:lnTo>
                <a:lnTo>
                  <a:pt x="745413" y="205754"/>
                </a:lnTo>
                <a:lnTo>
                  <a:pt x="706584" y="183280"/>
                </a:lnTo>
                <a:lnTo>
                  <a:pt x="667009" y="161982"/>
                </a:lnTo>
                <a:lnTo>
                  <a:pt x="626710" y="141885"/>
                </a:lnTo>
                <a:lnTo>
                  <a:pt x="585712" y="123013"/>
                </a:lnTo>
                <a:lnTo>
                  <a:pt x="544040" y="105389"/>
                </a:lnTo>
                <a:lnTo>
                  <a:pt x="501716" y="89038"/>
                </a:lnTo>
                <a:lnTo>
                  <a:pt x="458764" y="73984"/>
                </a:lnTo>
                <a:lnTo>
                  <a:pt x="415209" y="60249"/>
                </a:lnTo>
                <a:lnTo>
                  <a:pt x="371075" y="47859"/>
                </a:lnTo>
                <a:lnTo>
                  <a:pt x="326384" y="36837"/>
                </a:lnTo>
                <a:lnTo>
                  <a:pt x="281162" y="27207"/>
                </a:lnTo>
                <a:lnTo>
                  <a:pt x="235432" y="18993"/>
                </a:lnTo>
                <a:lnTo>
                  <a:pt x="189218" y="12219"/>
                </a:lnTo>
                <a:lnTo>
                  <a:pt x="142544" y="6909"/>
                </a:lnTo>
                <a:lnTo>
                  <a:pt x="95433" y="3086"/>
                </a:lnTo>
                <a:lnTo>
                  <a:pt x="47911" y="775"/>
                </a:lnTo>
                <a:lnTo>
                  <a:pt x="0" y="0"/>
                </a:lnTo>
                <a:close/>
              </a:path>
            </a:pathLst>
          </a:custGeom>
          <a:solidFill>
            <a:srgbClr val="4471C4"/>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9" name="object 49"/>
          <p:cNvSpPr/>
          <p:nvPr/>
        </p:nvSpPr>
        <p:spPr>
          <a:xfrm>
            <a:off x="9050273" y="3183890"/>
            <a:ext cx="1442720" cy="1076325"/>
          </a:xfrm>
          <a:custGeom>
            <a:rect l="l" t="t" r="r" b="b"/>
            <a:pathLst>
              <a:path w="1442720" h="1076325">
                <a:moveTo>
                  <a:pt x="0" y="0"/>
                </a:moveTo>
                <a:lnTo>
                  <a:pt x="973963" y="1076071"/>
                </a:lnTo>
                <a:lnTo>
                  <a:pt x="1010825" y="1041534"/>
                </a:lnTo>
                <a:lnTo>
                  <a:pt x="1046359" y="1005842"/>
                </a:lnTo>
                <a:lnTo>
                  <a:pt x="1080544" y="969033"/>
                </a:lnTo>
                <a:lnTo>
                  <a:pt x="1113362" y="931149"/>
                </a:lnTo>
                <a:lnTo>
                  <a:pt x="1144791" y="892227"/>
                </a:lnTo>
                <a:lnTo>
                  <a:pt x="1174812" y="852310"/>
                </a:lnTo>
                <a:lnTo>
                  <a:pt x="1203404" y="811435"/>
                </a:lnTo>
                <a:lnTo>
                  <a:pt x="1230548" y="769644"/>
                </a:lnTo>
                <a:lnTo>
                  <a:pt x="1256224" y="726976"/>
                </a:lnTo>
                <a:lnTo>
                  <a:pt x="1280410" y="683470"/>
                </a:lnTo>
                <a:lnTo>
                  <a:pt x="1303088" y="639167"/>
                </a:lnTo>
                <a:lnTo>
                  <a:pt x="1324237" y="594106"/>
                </a:lnTo>
                <a:lnTo>
                  <a:pt x="1343837" y="548327"/>
                </a:lnTo>
                <a:lnTo>
                  <a:pt x="1361868" y="501871"/>
                </a:lnTo>
                <a:lnTo>
                  <a:pt x="1378309" y="454776"/>
                </a:lnTo>
                <a:lnTo>
                  <a:pt x="1393142" y="407083"/>
                </a:lnTo>
                <a:lnTo>
                  <a:pt x="1406346" y="358831"/>
                </a:lnTo>
                <a:lnTo>
                  <a:pt x="1417900" y="310061"/>
                </a:lnTo>
                <a:lnTo>
                  <a:pt x="1427784" y="260811"/>
                </a:lnTo>
                <a:lnTo>
                  <a:pt x="1435980" y="211123"/>
                </a:lnTo>
                <a:lnTo>
                  <a:pt x="1442466" y="161036"/>
                </a:lnTo>
                <a:lnTo>
                  <a:pt x="0" y="0"/>
                </a:lnTo>
                <a:close/>
              </a:path>
            </a:pathLst>
          </a:custGeom>
          <a:solidFill>
            <a:srgbClr val="EC7C3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0" name="object 50"/>
          <p:cNvSpPr/>
          <p:nvPr/>
        </p:nvSpPr>
        <p:spPr>
          <a:xfrm>
            <a:off x="9050273" y="3183890"/>
            <a:ext cx="974090" cy="1395730"/>
          </a:xfrm>
          <a:custGeom>
            <a:rect l="l" t="t" r="r" b="b"/>
            <a:pathLst>
              <a:path w="974090" h="1395729">
                <a:moveTo>
                  <a:pt x="0" y="0"/>
                </a:moveTo>
                <a:lnTo>
                  <a:pt x="399669" y="1395348"/>
                </a:lnTo>
                <a:lnTo>
                  <a:pt x="448599" y="1380401"/>
                </a:lnTo>
                <a:lnTo>
                  <a:pt x="496888" y="1363767"/>
                </a:lnTo>
                <a:lnTo>
                  <a:pt x="544495" y="1345471"/>
                </a:lnTo>
                <a:lnTo>
                  <a:pt x="591378" y="1325534"/>
                </a:lnTo>
                <a:lnTo>
                  <a:pt x="637497" y="1303980"/>
                </a:lnTo>
                <a:lnTo>
                  <a:pt x="682810" y="1280831"/>
                </a:lnTo>
                <a:lnTo>
                  <a:pt x="727275" y="1256111"/>
                </a:lnTo>
                <a:lnTo>
                  <a:pt x="770852" y="1229842"/>
                </a:lnTo>
                <a:lnTo>
                  <a:pt x="813499" y="1202048"/>
                </a:lnTo>
                <a:lnTo>
                  <a:pt x="855175" y="1172751"/>
                </a:lnTo>
                <a:lnTo>
                  <a:pt x="895838" y="1141973"/>
                </a:lnTo>
                <a:lnTo>
                  <a:pt x="935448" y="1109739"/>
                </a:lnTo>
                <a:lnTo>
                  <a:pt x="973963" y="1076070"/>
                </a:lnTo>
                <a:lnTo>
                  <a:pt x="0" y="0"/>
                </a:lnTo>
                <a:close/>
              </a:path>
            </a:pathLst>
          </a:custGeom>
          <a:solidFill>
            <a:srgbClr val="A4A4A4"/>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1" name="object 51"/>
          <p:cNvSpPr/>
          <p:nvPr/>
        </p:nvSpPr>
        <p:spPr>
          <a:xfrm>
            <a:off x="8815705" y="3183890"/>
            <a:ext cx="634365" cy="1451610"/>
          </a:xfrm>
          <a:custGeom>
            <a:rect l="l" t="t" r="r" b="b"/>
            <a:pathLst>
              <a:path w="634365" h="1451610">
                <a:moveTo>
                  <a:pt x="234568" y="0"/>
                </a:moveTo>
                <a:lnTo>
                  <a:pt x="0" y="1432306"/>
                </a:lnTo>
                <a:lnTo>
                  <a:pt x="48907" y="1439466"/>
                </a:lnTo>
                <a:lnTo>
                  <a:pt x="97948" y="1444948"/>
                </a:lnTo>
                <a:lnTo>
                  <a:pt x="147082" y="1448754"/>
                </a:lnTo>
                <a:lnTo>
                  <a:pt x="196265" y="1450888"/>
                </a:lnTo>
                <a:lnTo>
                  <a:pt x="245456" y="1451353"/>
                </a:lnTo>
                <a:lnTo>
                  <a:pt x="294614" y="1450151"/>
                </a:lnTo>
                <a:lnTo>
                  <a:pt x="343695" y="1447287"/>
                </a:lnTo>
                <a:lnTo>
                  <a:pt x="392658" y="1442762"/>
                </a:lnTo>
                <a:lnTo>
                  <a:pt x="441462" y="1436580"/>
                </a:lnTo>
                <a:lnTo>
                  <a:pt x="490063" y="1428745"/>
                </a:lnTo>
                <a:lnTo>
                  <a:pt x="538421" y="1419259"/>
                </a:lnTo>
                <a:lnTo>
                  <a:pt x="586493" y="1408126"/>
                </a:lnTo>
                <a:lnTo>
                  <a:pt x="634237" y="1395349"/>
                </a:lnTo>
                <a:lnTo>
                  <a:pt x="234568" y="0"/>
                </a:lnTo>
                <a:close/>
              </a:path>
            </a:pathLst>
          </a:custGeom>
          <a:solidFill>
            <a:srgbClr val="FFC00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2" name="object 52"/>
          <p:cNvSpPr/>
          <p:nvPr/>
        </p:nvSpPr>
        <p:spPr>
          <a:xfrm>
            <a:off x="8449564" y="3183890"/>
            <a:ext cx="600710" cy="1432560"/>
          </a:xfrm>
          <a:custGeom>
            <a:rect l="l" t="t" r="r" b="b"/>
            <a:pathLst>
              <a:path w="600709" h="1432560">
                <a:moveTo>
                  <a:pt x="600710" y="0"/>
                </a:moveTo>
                <a:lnTo>
                  <a:pt x="0" y="1321308"/>
                </a:lnTo>
                <a:lnTo>
                  <a:pt x="44022" y="1340433"/>
                </a:lnTo>
                <a:lnTo>
                  <a:pt x="88624" y="1358082"/>
                </a:lnTo>
                <a:lnTo>
                  <a:pt x="133764" y="1374243"/>
                </a:lnTo>
                <a:lnTo>
                  <a:pt x="179403" y="1388903"/>
                </a:lnTo>
                <a:lnTo>
                  <a:pt x="225500" y="1402052"/>
                </a:lnTo>
                <a:lnTo>
                  <a:pt x="272016" y="1413676"/>
                </a:lnTo>
                <a:lnTo>
                  <a:pt x="318909" y="1423765"/>
                </a:lnTo>
                <a:lnTo>
                  <a:pt x="366141" y="1432306"/>
                </a:lnTo>
                <a:lnTo>
                  <a:pt x="600710" y="0"/>
                </a:lnTo>
                <a:close/>
              </a:path>
            </a:pathLst>
          </a:custGeom>
          <a:solidFill>
            <a:srgbClr val="5B9BD4"/>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3" name="object 53"/>
          <p:cNvSpPr/>
          <p:nvPr/>
        </p:nvSpPr>
        <p:spPr>
          <a:xfrm>
            <a:off x="8134984" y="3183890"/>
            <a:ext cx="915669" cy="1321435"/>
          </a:xfrm>
          <a:custGeom>
            <a:rect l="l" t="t" r="r" b="b"/>
            <a:pathLst>
              <a:path w="915669" h="1321435">
                <a:moveTo>
                  <a:pt x="915288" y="0"/>
                </a:moveTo>
                <a:lnTo>
                  <a:pt x="0" y="1126363"/>
                </a:lnTo>
                <a:lnTo>
                  <a:pt x="41785" y="1159061"/>
                </a:lnTo>
                <a:lnTo>
                  <a:pt x="84703" y="1190192"/>
                </a:lnTo>
                <a:lnTo>
                  <a:pt x="128705" y="1219725"/>
                </a:lnTo>
                <a:lnTo>
                  <a:pt x="173743" y="1247632"/>
                </a:lnTo>
                <a:lnTo>
                  <a:pt x="219767" y="1273884"/>
                </a:lnTo>
                <a:lnTo>
                  <a:pt x="266728" y="1298452"/>
                </a:lnTo>
                <a:lnTo>
                  <a:pt x="314578" y="1321308"/>
                </a:lnTo>
                <a:lnTo>
                  <a:pt x="915288" y="0"/>
                </a:lnTo>
                <a:close/>
              </a:path>
            </a:pathLst>
          </a:custGeom>
          <a:solidFill>
            <a:srgbClr val="6FAC46"/>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4" name="object 54"/>
          <p:cNvSpPr/>
          <p:nvPr/>
        </p:nvSpPr>
        <p:spPr>
          <a:xfrm>
            <a:off x="7925054" y="3183890"/>
            <a:ext cx="1125220" cy="1126490"/>
          </a:xfrm>
          <a:custGeom>
            <a:rect l="l" t="t" r="r" b="b"/>
            <a:pathLst>
              <a:path w="1125220" h="1126489">
                <a:moveTo>
                  <a:pt x="1125219" y="0"/>
                </a:moveTo>
                <a:lnTo>
                  <a:pt x="0" y="916685"/>
                </a:lnTo>
                <a:lnTo>
                  <a:pt x="31945" y="954557"/>
                </a:lnTo>
                <a:lnTo>
                  <a:pt x="65150" y="991310"/>
                </a:lnTo>
                <a:lnTo>
                  <a:pt x="99583" y="1026906"/>
                </a:lnTo>
                <a:lnTo>
                  <a:pt x="135212" y="1061306"/>
                </a:lnTo>
                <a:lnTo>
                  <a:pt x="172005" y="1094471"/>
                </a:lnTo>
                <a:lnTo>
                  <a:pt x="209930" y="1126363"/>
                </a:lnTo>
                <a:lnTo>
                  <a:pt x="1125219" y="0"/>
                </a:lnTo>
                <a:close/>
              </a:path>
            </a:pathLst>
          </a:custGeom>
          <a:solidFill>
            <a:srgbClr val="254478"/>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5" name="object 55"/>
          <p:cNvSpPr/>
          <p:nvPr/>
        </p:nvSpPr>
        <p:spPr>
          <a:xfrm>
            <a:off x="7779131" y="3183890"/>
            <a:ext cx="1271270" cy="916940"/>
          </a:xfrm>
          <a:custGeom>
            <a:rect l="l" t="t" r="r" b="b"/>
            <a:pathLst>
              <a:path w="1271270" h="916939">
                <a:moveTo>
                  <a:pt x="1271143" y="0"/>
                </a:moveTo>
                <a:lnTo>
                  <a:pt x="0" y="700405"/>
                </a:lnTo>
                <a:lnTo>
                  <a:pt x="26026" y="745721"/>
                </a:lnTo>
                <a:lnTo>
                  <a:pt x="53650" y="790050"/>
                </a:lnTo>
                <a:lnTo>
                  <a:pt x="82853" y="833349"/>
                </a:lnTo>
                <a:lnTo>
                  <a:pt x="113617" y="875575"/>
                </a:lnTo>
                <a:lnTo>
                  <a:pt x="145923" y="916686"/>
                </a:lnTo>
                <a:lnTo>
                  <a:pt x="1271143" y="0"/>
                </a:lnTo>
                <a:close/>
              </a:path>
            </a:pathLst>
          </a:custGeom>
          <a:solidFill>
            <a:srgbClr val="9E470E"/>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6" name="object 56"/>
          <p:cNvSpPr/>
          <p:nvPr/>
        </p:nvSpPr>
        <p:spPr>
          <a:xfrm>
            <a:off x="7680706" y="3183890"/>
            <a:ext cx="1369695" cy="700405"/>
          </a:xfrm>
          <a:custGeom>
            <a:rect l="l" t="t" r="r" b="b"/>
            <a:pathLst>
              <a:path w="1369695" h="700404">
                <a:moveTo>
                  <a:pt x="1369568" y="0"/>
                </a:moveTo>
                <a:lnTo>
                  <a:pt x="0" y="480313"/>
                </a:lnTo>
                <a:lnTo>
                  <a:pt x="16746" y="525600"/>
                </a:lnTo>
                <a:lnTo>
                  <a:pt x="34974" y="570295"/>
                </a:lnTo>
                <a:lnTo>
                  <a:pt x="54671" y="614355"/>
                </a:lnTo>
                <a:lnTo>
                  <a:pt x="75826" y="657740"/>
                </a:lnTo>
                <a:lnTo>
                  <a:pt x="98425" y="700404"/>
                </a:lnTo>
                <a:lnTo>
                  <a:pt x="1369568" y="0"/>
                </a:lnTo>
                <a:close/>
              </a:path>
            </a:pathLst>
          </a:custGeom>
          <a:solidFill>
            <a:srgbClr val="626262"/>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7" name="object 57"/>
          <p:cNvSpPr/>
          <p:nvPr/>
        </p:nvSpPr>
        <p:spPr>
          <a:xfrm>
            <a:off x="7626984" y="3183890"/>
            <a:ext cx="1423670" cy="480695"/>
          </a:xfrm>
          <a:custGeom>
            <a:rect l="l" t="t" r="r" b="b"/>
            <a:pathLst>
              <a:path w="1423670" h="480695">
                <a:moveTo>
                  <a:pt x="1423289" y="0"/>
                </a:moveTo>
                <a:lnTo>
                  <a:pt x="0" y="283844"/>
                </a:lnTo>
                <a:lnTo>
                  <a:pt x="10804" y="333652"/>
                </a:lnTo>
                <a:lnTo>
                  <a:pt x="23383" y="383031"/>
                </a:lnTo>
                <a:lnTo>
                  <a:pt x="37701" y="431934"/>
                </a:lnTo>
                <a:lnTo>
                  <a:pt x="53721" y="480313"/>
                </a:lnTo>
                <a:lnTo>
                  <a:pt x="1423289" y="0"/>
                </a:lnTo>
                <a:close/>
              </a:path>
            </a:pathLst>
          </a:custGeom>
          <a:solidFill>
            <a:srgbClr val="997300"/>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8" name="object 58"/>
          <p:cNvSpPr/>
          <p:nvPr/>
        </p:nvSpPr>
        <p:spPr>
          <a:xfrm>
            <a:off x="7598699" y="1732661"/>
            <a:ext cx="1451610" cy="1735455"/>
          </a:xfrm>
          <a:custGeom>
            <a:rect l="l" t="t" r="r" b="b"/>
            <a:pathLst>
              <a:path w="1451609" h="1735454">
                <a:moveTo>
                  <a:pt x="1451573" y="0"/>
                </a:moveTo>
                <a:lnTo>
                  <a:pt x="1403975" y="773"/>
                </a:lnTo>
                <a:lnTo>
                  <a:pt x="1356455" y="3095"/>
                </a:lnTo>
                <a:lnTo>
                  <a:pt x="1309048" y="6969"/>
                </a:lnTo>
                <a:lnTo>
                  <a:pt x="1261788" y="12398"/>
                </a:lnTo>
                <a:lnTo>
                  <a:pt x="1214712" y="19388"/>
                </a:lnTo>
                <a:lnTo>
                  <a:pt x="1167855" y="27940"/>
                </a:lnTo>
                <a:lnTo>
                  <a:pt x="1121022" y="38067"/>
                </a:lnTo>
                <a:lnTo>
                  <a:pt x="1074869" y="49625"/>
                </a:lnTo>
                <a:lnTo>
                  <a:pt x="1029417" y="62584"/>
                </a:lnTo>
                <a:lnTo>
                  <a:pt x="984683" y="76917"/>
                </a:lnTo>
                <a:lnTo>
                  <a:pt x="940686" y="92596"/>
                </a:lnTo>
                <a:lnTo>
                  <a:pt x="897446" y="109593"/>
                </a:lnTo>
                <a:lnTo>
                  <a:pt x="854981" y="127879"/>
                </a:lnTo>
                <a:lnTo>
                  <a:pt x="813309" y="147426"/>
                </a:lnTo>
                <a:lnTo>
                  <a:pt x="772449" y="168207"/>
                </a:lnTo>
                <a:lnTo>
                  <a:pt x="732421" y="190193"/>
                </a:lnTo>
                <a:lnTo>
                  <a:pt x="693243" y="213355"/>
                </a:lnTo>
                <a:lnTo>
                  <a:pt x="654933" y="237667"/>
                </a:lnTo>
                <a:lnTo>
                  <a:pt x="617511" y="263100"/>
                </a:lnTo>
                <a:lnTo>
                  <a:pt x="580996" y="289625"/>
                </a:lnTo>
                <a:lnTo>
                  <a:pt x="545405" y="317215"/>
                </a:lnTo>
                <a:lnTo>
                  <a:pt x="510758" y="345841"/>
                </a:lnTo>
                <a:lnTo>
                  <a:pt x="477074" y="375475"/>
                </a:lnTo>
                <a:lnTo>
                  <a:pt x="444371" y="406090"/>
                </a:lnTo>
                <a:lnTo>
                  <a:pt x="412668" y="437657"/>
                </a:lnTo>
                <a:lnTo>
                  <a:pt x="381983" y="470147"/>
                </a:lnTo>
                <a:lnTo>
                  <a:pt x="352337" y="503534"/>
                </a:lnTo>
                <a:lnTo>
                  <a:pt x="323747" y="537788"/>
                </a:lnTo>
                <a:lnTo>
                  <a:pt x="296232" y="572882"/>
                </a:lnTo>
                <a:lnTo>
                  <a:pt x="269810" y="608788"/>
                </a:lnTo>
                <a:lnTo>
                  <a:pt x="244502" y="645477"/>
                </a:lnTo>
                <a:lnTo>
                  <a:pt x="220325" y="682921"/>
                </a:lnTo>
                <a:lnTo>
                  <a:pt x="197298" y="721093"/>
                </a:lnTo>
                <a:lnTo>
                  <a:pt x="175440" y="759963"/>
                </a:lnTo>
                <a:lnTo>
                  <a:pt x="154770" y="799505"/>
                </a:lnTo>
                <a:lnTo>
                  <a:pt x="135306" y="839689"/>
                </a:lnTo>
                <a:lnTo>
                  <a:pt x="117067" y="880488"/>
                </a:lnTo>
                <a:lnTo>
                  <a:pt x="100073" y="921874"/>
                </a:lnTo>
                <a:lnTo>
                  <a:pt x="84341" y="963818"/>
                </a:lnTo>
                <a:lnTo>
                  <a:pt x="69891" y="1006292"/>
                </a:lnTo>
                <a:lnTo>
                  <a:pt x="56741" y="1049269"/>
                </a:lnTo>
                <a:lnTo>
                  <a:pt x="44910" y="1092720"/>
                </a:lnTo>
                <a:lnTo>
                  <a:pt x="34416" y="1136617"/>
                </a:lnTo>
                <a:lnTo>
                  <a:pt x="25280" y="1180932"/>
                </a:lnTo>
                <a:lnTo>
                  <a:pt x="17519" y="1225636"/>
                </a:lnTo>
                <a:lnTo>
                  <a:pt x="11152" y="1270703"/>
                </a:lnTo>
                <a:lnTo>
                  <a:pt x="6197" y="1316102"/>
                </a:lnTo>
                <a:lnTo>
                  <a:pt x="2675" y="1361808"/>
                </a:lnTo>
                <a:lnTo>
                  <a:pt x="603" y="1407791"/>
                </a:lnTo>
                <a:lnTo>
                  <a:pt x="0" y="1454022"/>
                </a:lnTo>
                <a:lnTo>
                  <a:pt x="884" y="1500476"/>
                </a:lnTo>
                <a:lnTo>
                  <a:pt x="3276" y="1547122"/>
                </a:lnTo>
                <a:lnTo>
                  <a:pt x="7193" y="1593933"/>
                </a:lnTo>
                <a:lnTo>
                  <a:pt x="12654" y="1640880"/>
                </a:lnTo>
                <a:lnTo>
                  <a:pt x="19678" y="1687937"/>
                </a:lnTo>
                <a:lnTo>
                  <a:pt x="28284" y="1735074"/>
                </a:lnTo>
                <a:lnTo>
                  <a:pt x="1451573" y="1451229"/>
                </a:lnTo>
                <a:lnTo>
                  <a:pt x="1451573" y="0"/>
                </a:lnTo>
                <a:close/>
              </a:path>
            </a:pathLst>
          </a:custGeom>
          <a:solidFill>
            <a:srgbClr val="245E91"/>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9" name="object 59"/>
          <p:cNvSpPr/>
          <p:nvPr/>
        </p:nvSpPr>
        <p:spPr>
          <a:xfrm>
            <a:off x="7671816" y="4210812"/>
            <a:ext cx="353695" cy="283845"/>
          </a:xfrm>
          <a:custGeom>
            <a:rect l="l" t="t" r="r" b="b"/>
            <a:pathLst>
              <a:path w="353695" h="283845">
                <a:moveTo>
                  <a:pt x="353568" y="0"/>
                </a:moveTo>
                <a:lnTo>
                  <a:pt x="56388" y="283464"/>
                </a:lnTo>
                <a:lnTo>
                  <a:pt x="0" y="283464"/>
                </a:lnTo>
              </a:path>
            </a:pathLst>
          </a:custGeom>
          <a:ln w="9525">
            <a:solidFill>
              <a:srgbClr val="A6A6A6"/>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0" name="object 60"/>
          <p:cNvSpPr/>
          <p:nvPr/>
        </p:nvSpPr>
        <p:spPr>
          <a:xfrm>
            <a:off x="7661147" y="3995928"/>
            <a:ext cx="186055" cy="10795"/>
          </a:xfrm>
          <a:custGeom>
            <a:rect l="l" t="t" r="r" b="b"/>
            <a:pathLst>
              <a:path w="186054" h="10795">
                <a:moveTo>
                  <a:pt x="185927" y="0"/>
                </a:moveTo>
                <a:lnTo>
                  <a:pt x="57911" y="10668"/>
                </a:lnTo>
                <a:lnTo>
                  <a:pt x="0" y="10668"/>
                </a:lnTo>
              </a:path>
            </a:pathLst>
          </a:custGeom>
          <a:ln w="9524">
            <a:solidFill>
              <a:srgbClr val="A6A6A6"/>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1" name="object 61"/>
          <p:cNvSpPr/>
          <p:nvPr/>
        </p:nvSpPr>
        <p:spPr>
          <a:xfrm>
            <a:off x="6902195" y="3194304"/>
            <a:ext cx="748665" cy="372110"/>
          </a:xfrm>
          <a:custGeom>
            <a:rect l="l" t="t" r="r" b="b"/>
            <a:pathLst>
              <a:path w="748665" h="372110">
                <a:moveTo>
                  <a:pt x="748283" y="371855"/>
                </a:moveTo>
                <a:lnTo>
                  <a:pt x="57911" y="0"/>
                </a:lnTo>
                <a:lnTo>
                  <a:pt x="0" y="0"/>
                </a:lnTo>
              </a:path>
            </a:pathLst>
          </a:custGeom>
          <a:ln w="9525">
            <a:solidFill>
              <a:srgbClr val="A6A6A6"/>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aphicFrame>
        <p:nvGraphicFramePr>
          <p:cNvPr id="62" name="object 62"/>
          <p:cNvGraphicFramePr>
            <a:graphicFrameLocks noGrp="1"/>
          </p:cNvGraphicFramePr>
          <p:nvPr/>
        </p:nvGraphicFramePr>
        <p:xfrm>
          <a:off x="6447790" y="958342"/>
          <a:ext cx="5194933" cy="4032884"/>
        </p:xfrm>
        <a:graphic>
          <a:graphicData uri="http://schemas.openxmlformats.org/drawingml/2006/table">
            <a:tbl>
              <a:tblPr firstRow="1" bandRow="1">
                <a:tableStyleId>{2D5ABB26-0587-4C30-8999-92F81FD0307C}</a:tableStyleId>
              </a:tblPr>
              <a:tblGrid>
                <a:gridCol w="1412240"/>
                <a:gridCol w="377190"/>
                <a:gridCol w="687705"/>
                <a:gridCol w="1255394"/>
                <a:gridCol w="1462404"/>
              </a:tblGrid>
              <a:tr h="394970">
                <a:tc gridSpan="5">
                  <a:txBody>
                    <a:bodyPr vert="horz" wrap="square"/>
                    <a:lstStyle/>
                    <a:p>
                      <a:pPr marL="598170">
                        <a:lnSpc>
                          <a:spcPct val="100000"/>
                        </a:lnSpc>
                        <a:spcBef>
                          <a:spcPts val="395"/>
                        </a:spcBef>
                      </a:pPr>
                      <a:r>
                        <a:rPr sz="1800" b="1">
                          <a:solidFill>
                            <a:srgbClr val="FFFFFF"/>
                          </a:solidFill>
                          <a:latin typeface="微软雅黑"/>
                          <a:cs typeface="微软雅黑"/>
                        </a:rPr>
                        <a:t>2022年</a:t>
                      </a:r>
                      <a:r>
                        <a:rPr sz="1800" b="1" spc="-5">
                          <a:solidFill>
                            <a:srgbClr val="FFFFFF"/>
                          </a:solidFill>
                          <a:latin typeface="微软雅黑"/>
                          <a:cs typeface="微软雅黑"/>
                        </a:rPr>
                        <a:t>1-10</a:t>
                      </a:r>
                      <a:r>
                        <a:rPr sz="1800" b="1">
                          <a:solidFill>
                            <a:srgbClr val="FFFFFF"/>
                          </a:solidFill>
                          <a:latin typeface="微软雅黑"/>
                          <a:cs typeface="微软雅黑"/>
                        </a:rPr>
                        <a:t>月组件出口</a:t>
                      </a:r>
                      <a:r>
                        <a:rPr sz="1800" b="1" spc="-10">
                          <a:solidFill>
                            <a:srgbClr val="FFFFFF"/>
                          </a:solidFill>
                          <a:latin typeface="微软雅黑"/>
                          <a:cs typeface="微软雅黑"/>
                        </a:rPr>
                        <a:t>额</a:t>
                      </a:r>
                      <a:r>
                        <a:rPr sz="1800" b="1">
                          <a:solidFill>
                            <a:srgbClr val="FFFFFF"/>
                          </a:solidFill>
                          <a:latin typeface="微软雅黑"/>
                          <a:cs typeface="微软雅黑"/>
                        </a:rPr>
                        <a:t>368.4亿美元</a:t>
                      </a:r>
                      <a:endParaRPr sz="1800">
                        <a:latin typeface="微软雅黑"/>
                        <a:cs typeface="微软雅黑"/>
                      </a:endParaRPr>
                    </a:p>
                  </a:txBody>
                  <a:tcPr marL="0" marR="0" marT="50165"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solidFill>
                      <a:srgbClr val="7E7E7E"/>
                    </a:solidFill>
                  </a:tcPr>
                </a:tc>
                <a:tc hMerge="1">
                  <a:txBody>
                    <a:bodyPr vert="horz" wrap="square"/>
                    <a:lstStyle/>
                    <a:p>
                      <a:endParaRPr/>
                    </a:p>
                  </a:txBody>
                  <a:tcPr marL="0" marR="0" marT="0" marB="0"/>
                </a:tc>
                <a:tc hMerge="1">
                  <a:txBody>
                    <a:bodyPr vert="horz" wrap="square"/>
                    <a:lstStyle/>
                    <a:p>
                      <a:endParaRPr/>
                    </a:p>
                  </a:txBody>
                  <a:tcPr marL="0" marR="0" marT="0" marB="0"/>
                </a:tc>
                <a:tc hMerge="1">
                  <a:txBody>
                    <a:bodyPr vert="horz" wrap="square"/>
                    <a:lstStyle/>
                    <a:p>
                      <a:endParaRPr/>
                    </a:p>
                  </a:txBody>
                  <a:tcPr marL="0" marR="0" marT="0" marB="0"/>
                </a:tc>
                <a:tc hMerge="1">
                  <a:txBody>
                    <a:bodyPr vert="horz" wrap="square"/>
                    <a:lstStyle/>
                    <a:p>
                      <a:endParaRPr/>
                    </a:p>
                  </a:txBody>
                  <a:tcPr marL="0" marR="0" marT="0" marB="0"/>
                </a:tc>
              </a:tr>
              <a:tr h="681990">
                <a:tc>
                  <a:txBody>
                    <a:bodyPr vert="horz" wrap="square"/>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marR="53340" algn="r">
                        <a:lnSpc>
                          <a:spcPct val="100000"/>
                        </a:lnSpc>
                        <a:spcBef>
                          <a:spcPts val="944"/>
                        </a:spcBef>
                      </a:pPr>
                      <a:r>
                        <a:rPr sz="1200" b="1" i="1" spc="-5">
                          <a:solidFill>
                            <a:srgbClr val="245E91"/>
                          </a:solidFill>
                          <a:latin typeface="等线"/>
                          <a:cs typeface="等线"/>
                        </a:rPr>
                        <a:t>其他</a:t>
                      </a:r>
                      <a:endParaRPr sz="1200">
                        <a:latin typeface="等线"/>
                        <a:cs typeface="等线"/>
                      </a:endParaRPr>
                    </a:p>
                  </a:txBody>
                  <a:tcPr marL="0" marR="0" marT="0" marB="0">
                    <a:lnL w="9525">
                      <a:solidFill>
                        <a:srgbClr val="000000"/>
                      </a:solidFill>
                      <a:prstDash val="solid"/>
                    </a:lnL>
                    <a:lnT w="28575">
                      <a:solidFill>
                        <a:srgbClr val="000000"/>
                      </a:solidFill>
                      <a:prstDash val="solid"/>
                    </a:lnT>
                  </a:tcPr>
                </a:tc>
                <a:tc>
                  <a:txBody>
                    <a:bodyPr vert="horz" wrap="square"/>
                    <a:lstStyle/>
                    <a:p>
                      <a:pPr>
                        <a:lnSpc>
                          <a:spcPct val="100000"/>
                        </a:lnSpc>
                      </a:pPr>
                      <a:endParaRPr sz="1600">
                        <a:latin typeface="Times New Roman"/>
                        <a:cs typeface="Times New Roman"/>
                      </a:endParaRPr>
                    </a:p>
                  </a:txBody>
                  <a:tcPr marL="0" marR="0" marT="0" marB="0">
                    <a:lnT w="28575">
                      <a:solidFill>
                        <a:srgbClr val="000000"/>
                      </a:solidFill>
                      <a:prstDash val="solid"/>
                    </a:lnT>
                  </a:tcPr>
                </a:tc>
                <a:tc>
                  <a:txBody>
                    <a:bodyPr vert="horz" wrap="square"/>
                    <a:lstStyle/>
                    <a:p>
                      <a:pPr>
                        <a:lnSpc>
                          <a:spcPct val="100000"/>
                        </a:lnSpc>
                      </a:pPr>
                      <a:endParaRPr sz="1600">
                        <a:latin typeface="Times New Roman"/>
                        <a:cs typeface="Times New Roman"/>
                      </a:endParaRPr>
                    </a:p>
                  </a:txBody>
                  <a:tcPr marL="0" marR="0" marT="0" marB="0">
                    <a:lnT w="28575">
                      <a:solidFill>
                        <a:srgbClr val="000000"/>
                      </a:solidFill>
                      <a:prstDash val="solid"/>
                    </a:lnT>
                  </a:tcPr>
                </a:tc>
                <a:tc>
                  <a:txBody>
                    <a:bodyPr vert="horz" wrap="square"/>
                    <a:lstStyle/>
                    <a:p>
                      <a:pPr>
                        <a:lnSpc>
                          <a:spcPct val="100000"/>
                        </a:lnSpc>
                      </a:pPr>
                      <a:endParaRPr sz="1600">
                        <a:latin typeface="Times New Roman"/>
                        <a:cs typeface="Times New Roman"/>
                      </a:endParaRPr>
                    </a:p>
                  </a:txBody>
                  <a:tcPr marL="0" marR="0" marT="0" marB="0">
                    <a:lnT w="28575">
                      <a:solidFill>
                        <a:srgbClr val="000000"/>
                      </a:solidFill>
                      <a:prstDash val="solid"/>
                    </a:lnT>
                  </a:tcPr>
                </a:tc>
                <a:tc rowSpan="8">
                  <a:txBody>
                    <a:bodyPr vert="horz" wrap="square"/>
                    <a:lstStyle/>
                    <a:p>
                      <a:pPr>
                        <a:lnSpc>
                          <a:spcPct val="100000"/>
                        </a:lnSpc>
                      </a:pPr>
                      <a:endParaRPr sz="1200">
                        <a:latin typeface="Times New Roman"/>
                        <a:cs typeface="Times New Roman"/>
                      </a:endParaRPr>
                    </a:p>
                    <a:p>
                      <a:pPr>
                        <a:lnSpc>
                          <a:spcPct val="100000"/>
                        </a:lnSpc>
                        <a:spcBef>
                          <a:spcPts val="25"/>
                        </a:spcBef>
                      </a:pPr>
                      <a:endParaRPr sz="1550">
                        <a:latin typeface="Times New Roman"/>
                        <a:cs typeface="Times New Roman"/>
                      </a:endParaRPr>
                    </a:p>
                    <a:p>
                      <a:pPr marL="81280">
                        <a:lnSpc>
                          <a:spcPct val="100000"/>
                        </a:lnSpc>
                      </a:pPr>
                      <a:r>
                        <a:rPr sz="1200" b="1" i="1" spc="-5">
                          <a:solidFill>
                            <a:srgbClr val="4471C4"/>
                          </a:solidFill>
                          <a:latin typeface="等线"/>
                          <a:cs typeface="等线"/>
                        </a:rPr>
                        <a:t>荷兰</a:t>
                      </a:r>
                      <a:endParaRPr sz="1200">
                        <a:latin typeface="等线"/>
                        <a:cs typeface="等线"/>
                      </a:endParaRPr>
                    </a:p>
                    <a:p>
                      <a:pPr marL="49530">
                        <a:lnSpc>
                          <a:spcPct val="100000"/>
                        </a:lnSpc>
                        <a:spcBef>
                          <a:spcPts val="185"/>
                        </a:spcBef>
                      </a:pPr>
                      <a:r>
                        <a:rPr sz="1200" b="1" spc="-5">
                          <a:solidFill>
                            <a:srgbClr val="4471C4"/>
                          </a:solidFill>
                          <a:latin typeface="等线"/>
                          <a:cs typeface="等线"/>
                        </a:rPr>
                        <a:t>26.8%</a:t>
                      </a:r>
                      <a:endParaRPr sz="1200">
                        <a:latin typeface="等线"/>
                        <a:cs typeface="等线"/>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15"/>
                        </a:spcBef>
                      </a:pPr>
                      <a:endParaRPr sz="1500">
                        <a:latin typeface="Times New Roman"/>
                        <a:cs typeface="Times New Roman"/>
                      </a:endParaRPr>
                    </a:p>
                    <a:p>
                      <a:pPr marL="302260">
                        <a:lnSpc>
                          <a:spcPct val="100000"/>
                        </a:lnSpc>
                      </a:pPr>
                      <a:r>
                        <a:rPr sz="1200" b="1" i="1">
                          <a:solidFill>
                            <a:srgbClr val="EC7C30"/>
                          </a:solidFill>
                          <a:latin typeface="等线"/>
                          <a:cs typeface="等线"/>
                        </a:rPr>
                        <a:t>巴西</a:t>
                      </a:r>
                      <a:endParaRPr sz="1200">
                        <a:latin typeface="等线"/>
                        <a:cs typeface="等线"/>
                      </a:endParaRPr>
                    </a:p>
                    <a:p>
                      <a:pPr marL="270510">
                        <a:lnSpc>
                          <a:spcPct val="100000"/>
                        </a:lnSpc>
                        <a:spcBef>
                          <a:spcPts val="180"/>
                        </a:spcBef>
                      </a:pPr>
                      <a:r>
                        <a:rPr sz="1200" b="1" spc="-5">
                          <a:solidFill>
                            <a:srgbClr val="EC7C30"/>
                          </a:solidFill>
                          <a:latin typeface="等线"/>
                          <a:cs typeface="等线"/>
                        </a:rPr>
                        <a:t>11.5%</a:t>
                      </a:r>
                      <a:endParaRPr sz="1200">
                        <a:latin typeface="等线"/>
                        <a:cs typeface="等线"/>
                      </a:endParaRPr>
                    </a:p>
                  </a:txBody>
                  <a:tcPr marL="0" marR="0" marT="0" marB="0">
                    <a:lnR w="9525">
                      <a:solidFill>
                        <a:srgbClr val="000000"/>
                      </a:solidFill>
                      <a:prstDash val="solid"/>
                    </a:lnR>
                    <a:lnT w="28575">
                      <a:solidFill>
                        <a:srgbClr val="000000"/>
                      </a:solidFill>
                      <a:prstDash val="solid"/>
                    </a:lnT>
                    <a:lnB w="9525">
                      <a:solidFill>
                        <a:srgbClr val="000000"/>
                      </a:solidFill>
                      <a:prstDash val="solid"/>
                    </a:lnB>
                  </a:tcPr>
                </a:tc>
              </a:tr>
              <a:tr h="576580">
                <a:tc>
                  <a:txBody>
                    <a:bodyPr vert="horz" wrap="square"/>
                    <a:lstStyle/>
                    <a:p>
                      <a:pPr marR="21590" algn="r">
                        <a:lnSpc>
                          <a:spcPts val="1400"/>
                        </a:lnSpc>
                      </a:pPr>
                      <a:r>
                        <a:rPr sz="1200" b="1">
                          <a:solidFill>
                            <a:srgbClr val="245E91"/>
                          </a:solidFill>
                          <a:latin typeface="等线"/>
                          <a:cs typeface="等线"/>
                        </a:rPr>
                        <a:t>28</a:t>
                      </a:r>
                      <a:r>
                        <a:rPr sz="1200" b="1" spc="-5">
                          <a:solidFill>
                            <a:srgbClr val="245E91"/>
                          </a:solidFill>
                          <a:latin typeface="等线"/>
                          <a:cs typeface="等线"/>
                        </a:rPr>
                        <a:t>.</a:t>
                      </a:r>
                      <a:r>
                        <a:rPr sz="1200" b="1">
                          <a:solidFill>
                            <a:srgbClr val="245E91"/>
                          </a:solidFill>
                          <a:latin typeface="等线"/>
                          <a:cs typeface="等线"/>
                        </a:rPr>
                        <a:t>1%</a:t>
                      </a:r>
                      <a:endParaRPr sz="1200">
                        <a:latin typeface="等线"/>
                        <a:cs typeface="等线"/>
                      </a:endParaRPr>
                    </a:p>
                  </a:txBody>
                  <a:tcPr marL="0" marR="0" marT="0" marB="0">
                    <a:lnL w="9525">
                      <a:solidFill>
                        <a:srgbClr val="000000"/>
                      </a:solidFill>
                      <a:prstDash val="solid"/>
                    </a:lnL>
                  </a:tcPr>
                </a:tc>
                <a:tc>
                  <a:txBody>
                    <a:bodyPr vert="horz" wrap="square"/>
                    <a:lstStyle/>
                    <a:p>
                      <a:pPr>
                        <a:lnSpc>
                          <a:spcPct val="100000"/>
                        </a:lnSpc>
                      </a:pPr>
                      <a:endParaRPr sz="1600">
                        <a:latin typeface="Times New Roman"/>
                        <a:cs typeface="Times New Roman"/>
                      </a:endParaRPr>
                    </a:p>
                  </a:txBody>
                  <a:tcPr marL="0" marR="0" marT="0" marB="0"/>
                </a:tc>
                <a:tc>
                  <a:txBody>
                    <a:bodyPr vert="horz" wrap="square"/>
                    <a:lstStyle/>
                    <a:p>
                      <a:pPr>
                        <a:lnSpc>
                          <a:spcPct val="100000"/>
                        </a:lnSpc>
                      </a:pPr>
                      <a:endParaRPr sz="1600">
                        <a:latin typeface="Times New Roman"/>
                        <a:cs typeface="Times New Roman"/>
                      </a:endParaRPr>
                    </a:p>
                  </a:txBody>
                  <a:tcPr marL="0" marR="0" marT="0" marB="0"/>
                </a:tc>
                <a:tc>
                  <a:txBody>
                    <a:bodyPr vert="horz" wrap="square"/>
                    <a:lstStyle/>
                    <a:p>
                      <a:pPr>
                        <a:lnSpc>
                          <a:spcPct val="100000"/>
                        </a:lnSpc>
                      </a:pPr>
                      <a:endParaRPr sz="1600">
                        <a:latin typeface="Times New Roman"/>
                        <a:cs typeface="Times New Roman"/>
                      </a:endParaRPr>
                    </a:p>
                  </a:txBody>
                  <a:tcPr marL="0" marR="0" marT="0" marB="0"/>
                </a:tc>
                <a:tc vMerge="1">
                  <a:txBody>
                    <a:bodyPr vert="horz" wrap="square"/>
                    <a:lstStyle/>
                    <a:p>
                      <a:endParaRPr/>
                    </a:p>
                  </a:txBody>
                  <a:tcPr marL="0" marR="0" marT="0" marB="0">
                    <a:lnR w="9525">
                      <a:solidFill>
                        <a:srgbClr val="000000"/>
                      </a:solidFill>
                      <a:prstDash val="solid"/>
                    </a:lnR>
                    <a:lnT w="28575">
                      <a:solidFill>
                        <a:srgbClr val="000000"/>
                      </a:solidFill>
                      <a:prstDash val="solid"/>
                    </a:lnT>
                    <a:lnB w="9525">
                      <a:solidFill>
                        <a:srgbClr val="000000"/>
                      </a:solidFill>
                      <a:prstDash val="solid"/>
                    </a:lnB>
                  </a:tcPr>
                </a:tc>
              </a:tr>
              <a:tr h="545465">
                <a:tc>
                  <a:txBody>
                    <a:bodyPr vert="horz" wrap="square"/>
                    <a:lstStyle/>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marL="306070">
                        <a:lnSpc>
                          <a:spcPct val="100000"/>
                        </a:lnSpc>
                        <a:spcBef>
                          <a:spcPts val="615"/>
                        </a:spcBef>
                      </a:pPr>
                      <a:r>
                        <a:rPr sz="1000" b="1" i="1" spc="-5">
                          <a:solidFill>
                            <a:srgbClr val="997300"/>
                          </a:solidFill>
                          <a:latin typeface="等线"/>
                          <a:cs typeface="等线"/>
                        </a:rPr>
                        <a:t>葡萄牙</a:t>
                      </a:r>
                      <a:endParaRPr sz="1000">
                        <a:latin typeface="等线"/>
                        <a:cs typeface="等线"/>
                      </a:endParaRPr>
                    </a:p>
                  </a:txBody>
                  <a:tcPr marL="0" marR="0" marT="0" marB="0">
                    <a:lnL w="9525">
                      <a:solidFill>
                        <a:srgbClr val="000000"/>
                      </a:solidFill>
                      <a:prstDash val="solid"/>
                    </a:lnL>
                  </a:tcPr>
                </a:tc>
                <a:tc>
                  <a:txBody>
                    <a:bodyPr vert="horz" wrap="square"/>
                    <a:lstStyle/>
                    <a:p>
                      <a:pPr>
                        <a:lnSpc>
                          <a:spcPct val="100000"/>
                        </a:lnSpc>
                      </a:pPr>
                      <a:endParaRPr sz="1600">
                        <a:latin typeface="Times New Roman"/>
                        <a:cs typeface="Times New Roman"/>
                      </a:endParaRPr>
                    </a:p>
                  </a:txBody>
                  <a:tcPr marL="0" marR="0" marT="0" marB="0"/>
                </a:tc>
                <a:tc>
                  <a:txBody>
                    <a:bodyPr vert="horz" wrap="square"/>
                    <a:lstStyle/>
                    <a:p>
                      <a:pPr>
                        <a:lnSpc>
                          <a:spcPct val="100000"/>
                        </a:lnSpc>
                      </a:pPr>
                      <a:endParaRPr sz="1600">
                        <a:latin typeface="Times New Roman"/>
                        <a:cs typeface="Times New Roman"/>
                      </a:endParaRPr>
                    </a:p>
                  </a:txBody>
                  <a:tcPr marL="0" marR="0" marT="0" marB="0"/>
                </a:tc>
                <a:tc>
                  <a:txBody>
                    <a:bodyPr vert="horz" wrap="square"/>
                    <a:lstStyle/>
                    <a:p>
                      <a:pPr>
                        <a:lnSpc>
                          <a:spcPct val="100000"/>
                        </a:lnSpc>
                      </a:pPr>
                      <a:endParaRPr sz="1600">
                        <a:latin typeface="Times New Roman"/>
                        <a:cs typeface="Times New Roman"/>
                      </a:endParaRPr>
                    </a:p>
                  </a:txBody>
                  <a:tcPr marL="0" marR="0" marT="0" marB="0"/>
                </a:tc>
                <a:tc vMerge="1">
                  <a:txBody>
                    <a:bodyPr vert="horz" wrap="square"/>
                    <a:lstStyle/>
                    <a:p>
                      <a:endParaRPr/>
                    </a:p>
                  </a:txBody>
                  <a:tcPr marL="0" marR="0" marT="0" marB="0">
                    <a:lnR w="9525">
                      <a:solidFill>
                        <a:srgbClr val="000000"/>
                      </a:solidFill>
                      <a:prstDash val="solid"/>
                    </a:lnR>
                    <a:lnT w="28575">
                      <a:solidFill>
                        <a:srgbClr val="000000"/>
                      </a:solidFill>
                      <a:prstDash val="solid"/>
                    </a:lnT>
                    <a:lnB w="9525">
                      <a:solidFill>
                        <a:srgbClr val="000000"/>
                      </a:solidFill>
                      <a:prstDash val="solid"/>
                    </a:lnB>
                  </a:tcPr>
                </a:tc>
              </a:tr>
              <a:tr h="313690">
                <a:tc>
                  <a:txBody>
                    <a:bodyPr vert="horz" wrap="square"/>
                    <a:lstStyle/>
                    <a:p>
                      <a:pPr marL="379730">
                        <a:lnSpc>
                          <a:spcPts val="1160"/>
                        </a:lnSpc>
                      </a:pPr>
                      <a:r>
                        <a:rPr sz="1000" b="1" spc="-10">
                          <a:solidFill>
                            <a:srgbClr val="997300"/>
                          </a:solidFill>
                          <a:latin typeface="等线"/>
                          <a:cs typeface="等线"/>
                        </a:rPr>
                        <a:t>2.2%</a:t>
                      </a:r>
                      <a:endParaRPr sz="1000">
                        <a:latin typeface="等线"/>
                        <a:cs typeface="等线"/>
                      </a:endParaRPr>
                    </a:p>
                  </a:txBody>
                  <a:tcPr marL="0" marR="0" marT="0" marB="0">
                    <a:lnL w="9525">
                      <a:solidFill>
                        <a:srgbClr val="000000"/>
                      </a:solidFill>
                      <a:prstDash val="solid"/>
                    </a:lnL>
                  </a:tcPr>
                </a:tc>
                <a:tc>
                  <a:txBody>
                    <a:bodyPr vert="horz" wrap="square"/>
                    <a:lstStyle/>
                    <a:p>
                      <a:pPr>
                        <a:lnSpc>
                          <a:spcPct val="100000"/>
                        </a:lnSpc>
                      </a:pPr>
                      <a:endParaRPr sz="1600">
                        <a:latin typeface="Times New Roman"/>
                        <a:cs typeface="Times New Roman"/>
                      </a:endParaRPr>
                    </a:p>
                  </a:txBody>
                  <a:tcPr marL="0" marR="0" marT="0" marB="0"/>
                </a:tc>
                <a:tc>
                  <a:txBody>
                    <a:bodyPr vert="horz" wrap="square"/>
                    <a:lstStyle/>
                    <a:p>
                      <a:pPr>
                        <a:lnSpc>
                          <a:spcPct val="100000"/>
                        </a:lnSpc>
                      </a:pPr>
                      <a:endParaRPr sz="1600">
                        <a:latin typeface="Times New Roman"/>
                        <a:cs typeface="Times New Roman"/>
                      </a:endParaRPr>
                    </a:p>
                  </a:txBody>
                  <a:tcPr marL="0" marR="0" marT="0" marB="0"/>
                </a:tc>
                <a:tc>
                  <a:txBody>
                    <a:bodyPr vert="horz" wrap="square"/>
                    <a:lstStyle/>
                    <a:p>
                      <a:pPr>
                        <a:lnSpc>
                          <a:spcPct val="100000"/>
                        </a:lnSpc>
                      </a:pPr>
                      <a:endParaRPr sz="1600">
                        <a:latin typeface="Times New Roman"/>
                        <a:cs typeface="Times New Roman"/>
                      </a:endParaRPr>
                    </a:p>
                  </a:txBody>
                  <a:tcPr marL="0" marR="0" marT="0" marB="0"/>
                </a:tc>
                <a:tc vMerge="1">
                  <a:txBody>
                    <a:bodyPr vert="horz" wrap="square"/>
                    <a:lstStyle/>
                    <a:p>
                      <a:endParaRPr/>
                    </a:p>
                  </a:txBody>
                  <a:tcPr marL="0" marR="0" marT="0" marB="0">
                    <a:lnR w="9525">
                      <a:solidFill>
                        <a:srgbClr val="000000"/>
                      </a:solidFill>
                      <a:prstDash val="solid"/>
                    </a:lnR>
                    <a:lnT w="28575">
                      <a:solidFill>
                        <a:srgbClr val="000000"/>
                      </a:solidFill>
                      <a:prstDash val="solid"/>
                    </a:lnT>
                    <a:lnB w="9525">
                      <a:solidFill>
                        <a:srgbClr val="000000"/>
                      </a:solidFill>
                      <a:prstDash val="solid"/>
                    </a:lnB>
                  </a:tcPr>
                </a:tc>
              </a:tr>
              <a:tr h="356870">
                <a:tc>
                  <a:txBody>
                    <a:bodyPr vert="horz" wrap="square"/>
                    <a:lstStyle/>
                    <a:p>
                      <a:pPr marR="86995" algn="r">
                        <a:lnSpc>
                          <a:spcPct val="100000"/>
                        </a:lnSpc>
                        <a:spcBef>
                          <a:spcPts val="1150"/>
                        </a:spcBef>
                        <a:tabLst>
                          <a:tab pos="935990"/>
                        </a:tabLst>
                      </a:pPr>
                      <a:r>
                        <a:rPr sz="1200" b="1" i="1">
                          <a:solidFill>
                            <a:srgbClr val="626262"/>
                          </a:solidFill>
                          <a:latin typeface="等线"/>
                          <a:cs typeface="等线"/>
                        </a:rPr>
                        <a:t>希</a:t>
                      </a:r>
                      <a:r>
                        <a:rPr sz="1200" b="1" i="1" spc="100">
                          <a:solidFill>
                            <a:srgbClr val="626262"/>
                          </a:solidFill>
                          <a:latin typeface="等线"/>
                          <a:cs typeface="等线"/>
                        </a:rPr>
                        <a:t>腊</a:t>
                      </a:r>
                      <a:r>
                        <a:rPr sz="1200" u="sng">
                          <a:solidFill>
                            <a:srgbClr val="626262"/>
                          </a:solidFill>
                          <a:uFill>
                            <a:solidFill>
                              <a:srgbClr val="A6A6A6"/>
                            </a:solidFill>
                          </a:uFill>
                          <a:latin typeface="Times New Roman"/>
                          <a:cs typeface="Times New Roman"/>
                        </a:rPr>
                        <a:t> 	</a:t>
                      </a:r>
                      <a:endParaRPr sz="1200">
                        <a:latin typeface="Times New Roman"/>
                        <a:cs typeface="Times New Roman"/>
                      </a:endParaRPr>
                    </a:p>
                  </a:txBody>
                  <a:tcPr marL="0" marR="0" marT="146050" marB="0">
                    <a:lnL w="9525">
                      <a:solidFill>
                        <a:srgbClr val="000000"/>
                      </a:solidFill>
                      <a:prstDash val="solid"/>
                    </a:lnL>
                  </a:tcPr>
                </a:tc>
                <a:tc>
                  <a:txBody>
                    <a:bodyPr vert="horz" wrap="square"/>
                    <a:lstStyle/>
                    <a:p>
                      <a:pPr>
                        <a:lnSpc>
                          <a:spcPct val="100000"/>
                        </a:lnSpc>
                      </a:pPr>
                      <a:endParaRPr sz="1600">
                        <a:latin typeface="Times New Roman"/>
                        <a:cs typeface="Times New Roman"/>
                      </a:endParaRPr>
                    </a:p>
                  </a:txBody>
                  <a:tcPr marL="0" marR="0" marT="0" marB="0"/>
                </a:tc>
                <a:tc>
                  <a:txBody>
                    <a:bodyPr vert="horz" wrap="square"/>
                    <a:lstStyle/>
                    <a:p>
                      <a:pPr>
                        <a:lnSpc>
                          <a:spcPct val="100000"/>
                        </a:lnSpc>
                      </a:pPr>
                      <a:endParaRPr sz="1600">
                        <a:latin typeface="Times New Roman"/>
                        <a:cs typeface="Times New Roman"/>
                      </a:endParaRPr>
                    </a:p>
                  </a:txBody>
                  <a:tcPr marL="0" marR="0" marT="0" marB="0"/>
                </a:tc>
                <a:tc>
                  <a:txBody>
                    <a:bodyPr vert="horz" wrap="square"/>
                    <a:lstStyle/>
                    <a:p>
                      <a:pPr>
                        <a:lnSpc>
                          <a:spcPct val="100000"/>
                        </a:lnSpc>
                      </a:pPr>
                      <a:endParaRPr sz="1600">
                        <a:latin typeface="Times New Roman"/>
                        <a:cs typeface="Times New Roman"/>
                      </a:endParaRPr>
                    </a:p>
                  </a:txBody>
                  <a:tcPr marL="0" marR="0" marT="0" marB="0"/>
                </a:tc>
                <a:tc vMerge="1">
                  <a:txBody>
                    <a:bodyPr vert="horz" wrap="square"/>
                    <a:lstStyle/>
                    <a:p>
                      <a:endParaRPr/>
                    </a:p>
                  </a:txBody>
                  <a:tcPr marL="0" marR="0" marT="0" marB="0">
                    <a:lnR w="9525">
                      <a:solidFill>
                        <a:srgbClr val="000000"/>
                      </a:solidFill>
                      <a:prstDash val="solid"/>
                    </a:lnR>
                    <a:lnT w="28575">
                      <a:solidFill>
                        <a:srgbClr val="000000"/>
                      </a:solidFill>
                      <a:prstDash val="solid"/>
                    </a:lnT>
                    <a:lnB w="9525">
                      <a:solidFill>
                        <a:srgbClr val="000000"/>
                      </a:solidFill>
                      <a:prstDash val="solid"/>
                    </a:lnB>
                  </a:tcPr>
                </a:tc>
              </a:tr>
              <a:tr h="229870">
                <a:tc>
                  <a:txBody>
                    <a:bodyPr vert="horz" wrap="square"/>
                    <a:lstStyle/>
                    <a:p>
                      <a:pPr marL="391160">
                        <a:lnSpc>
                          <a:spcPts val="1395"/>
                        </a:lnSpc>
                        <a:tabLst>
                          <a:tab pos="889635"/>
                        </a:tabLst>
                      </a:pPr>
                      <a:r>
                        <a:rPr sz="1200" b="1" spc="-5">
                          <a:solidFill>
                            <a:srgbClr val="626262"/>
                          </a:solidFill>
                          <a:latin typeface="等线"/>
                          <a:cs typeface="等线"/>
                        </a:rPr>
                        <a:t>2.6%	</a:t>
                      </a:r>
                      <a:r>
                        <a:rPr sz="1800" b="1" i="1" spc="-7" baseline="-9259">
                          <a:solidFill>
                            <a:srgbClr val="9E470E"/>
                          </a:solidFill>
                          <a:latin typeface="等线"/>
                          <a:cs typeface="等线"/>
                        </a:rPr>
                        <a:t>波兰</a:t>
                      </a:r>
                      <a:endParaRPr sz="1800" baseline="-9259">
                        <a:latin typeface="等线"/>
                        <a:cs typeface="等线"/>
                      </a:endParaRPr>
                    </a:p>
                  </a:txBody>
                  <a:tcPr marL="0" marR="0" marT="0" marB="0">
                    <a:lnL w="9525">
                      <a:solidFill>
                        <a:srgbClr val="000000"/>
                      </a:solidFill>
                      <a:prstDash val="solid"/>
                    </a:lnL>
                  </a:tcPr>
                </a:tc>
                <a:tc>
                  <a:txBody>
                    <a:bodyPr vert="horz" wrap="square"/>
                    <a:lstStyle/>
                    <a:p>
                      <a:pPr>
                        <a:lnSpc>
                          <a:spcPct val="100000"/>
                        </a:lnSpc>
                      </a:pPr>
                      <a:endParaRPr sz="1400">
                        <a:latin typeface="Times New Roman"/>
                        <a:cs typeface="Times New Roman"/>
                      </a:endParaRPr>
                    </a:p>
                  </a:txBody>
                  <a:tcPr marL="0" marR="0" marT="0" marB="0"/>
                </a:tc>
                <a:tc>
                  <a:txBody>
                    <a:bodyPr vert="horz" wrap="square"/>
                    <a:lstStyle/>
                    <a:p>
                      <a:pPr>
                        <a:lnSpc>
                          <a:spcPct val="100000"/>
                        </a:lnSpc>
                      </a:pPr>
                      <a:endParaRPr sz="1400">
                        <a:latin typeface="Times New Roman"/>
                        <a:cs typeface="Times New Roman"/>
                      </a:endParaRPr>
                    </a:p>
                  </a:txBody>
                  <a:tcPr marL="0" marR="0" marT="0" marB="0"/>
                </a:tc>
                <a:tc>
                  <a:txBody>
                    <a:bodyPr vert="horz" wrap="square"/>
                    <a:lstStyle/>
                    <a:p>
                      <a:pPr>
                        <a:lnSpc>
                          <a:spcPct val="100000"/>
                        </a:lnSpc>
                      </a:pPr>
                      <a:endParaRPr sz="1400">
                        <a:latin typeface="Times New Roman"/>
                        <a:cs typeface="Times New Roman"/>
                      </a:endParaRPr>
                    </a:p>
                  </a:txBody>
                  <a:tcPr marL="0" marR="0" marT="0" marB="0"/>
                </a:tc>
                <a:tc vMerge="1">
                  <a:txBody>
                    <a:bodyPr vert="horz" wrap="square"/>
                    <a:lstStyle/>
                    <a:p>
                      <a:endParaRPr/>
                    </a:p>
                  </a:txBody>
                  <a:tcPr marL="0" marR="0" marT="0" marB="0">
                    <a:lnR w="9525">
                      <a:solidFill>
                        <a:srgbClr val="000000"/>
                      </a:solidFill>
                      <a:prstDash val="solid"/>
                    </a:lnR>
                    <a:lnT w="28575">
                      <a:solidFill>
                        <a:srgbClr val="000000"/>
                      </a:solidFill>
                      <a:prstDash val="solid"/>
                    </a:lnT>
                    <a:lnB w="9525">
                      <a:solidFill>
                        <a:srgbClr val="000000"/>
                      </a:solidFill>
                      <a:prstDash val="solid"/>
                    </a:lnB>
                  </a:tcPr>
                </a:tc>
              </a:tr>
              <a:tr h="243204">
                <a:tc>
                  <a:txBody>
                    <a:bodyPr vert="horz" wrap="square"/>
                    <a:lstStyle/>
                    <a:p>
                      <a:pPr marL="900430">
                        <a:lnSpc>
                          <a:spcPts val="1400"/>
                        </a:lnSpc>
                      </a:pPr>
                      <a:r>
                        <a:rPr sz="1200" b="1" spc="-5">
                          <a:solidFill>
                            <a:srgbClr val="9E470E"/>
                          </a:solidFill>
                          <a:latin typeface="等线"/>
                          <a:cs typeface="等线"/>
                        </a:rPr>
                        <a:t>2.9%</a:t>
                      </a:r>
                      <a:endParaRPr sz="1200">
                        <a:latin typeface="等线"/>
                        <a:cs typeface="等线"/>
                      </a:endParaRPr>
                    </a:p>
                  </a:txBody>
                  <a:tcPr marL="0" marR="0" marT="0" marB="0">
                    <a:lnL w="9525">
                      <a:solidFill>
                        <a:srgbClr val="000000"/>
                      </a:solidFill>
                      <a:prstDash val="solid"/>
                    </a:lnL>
                  </a:tcPr>
                </a:tc>
                <a:tc>
                  <a:txBody>
                    <a:bodyPr vert="horz" wrap="square"/>
                    <a:lstStyle/>
                    <a:p>
                      <a:pPr>
                        <a:lnSpc>
                          <a:spcPct val="100000"/>
                        </a:lnSpc>
                      </a:pPr>
                      <a:endParaRPr sz="1400">
                        <a:latin typeface="Times New Roman"/>
                        <a:cs typeface="Times New Roman"/>
                      </a:endParaRPr>
                    </a:p>
                  </a:txBody>
                  <a:tcPr marL="0" marR="0" marT="0" marB="0"/>
                </a:tc>
                <a:tc>
                  <a:txBody>
                    <a:bodyPr vert="horz" wrap="square"/>
                    <a:lstStyle/>
                    <a:p>
                      <a:pPr>
                        <a:lnSpc>
                          <a:spcPct val="100000"/>
                        </a:lnSpc>
                      </a:pPr>
                      <a:endParaRPr sz="1400">
                        <a:latin typeface="Times New Roman"/>
                        <a:cs typeface="Times New Roman"/>
                      </a:endParaRPr>
                    </a:p>
                  </a:txBody>
                  <a:tcPr marL="0" marR="0" marT="0" marB="0"/>
                </a:tc>
                <a:tc>
                  <a:txBody>
                    <a:bodyPr vert="horz" wrap="square"/>
                    <a:lstStyle/>
                    <a:p>
                      <a:pPr>
                        <a:lnSpc>
                          <a:spcPct val="100000"/>
                        </a:lnSpc>
                      </a:pPr>
                      <a:endParaRPr sz="1400">
                        <a:latin typeface="Times New Roman"/>
                        <a:cs typeface="Times New Roman"/>
                      </a:endParaRPr>
                    </a:p>
                  </a:txBody>
                  <a:tcPr marL="0" marR="0" marT="0" marB="0"/>
                </a:tc>
                <a:tc vMerge="1">
                  <a:txBody>
                    <a:bodyPr vert="horz" wrap="square"/>
                    <a:lstStyle/>
                    <a:p>
                      <a:endParaRPr/>
                    </a:p>
                  </a:txBody>
                  <a:tcPr marL="0" marR="0" marT="0" marB="0">
                    <a:lnR w="9525">
                      <a:solidFill>
                        <a:srgbClr val="000000"/>
                      </a:solidFill>
                      <a:prstDash val="solid"/>
                    </a:lnR>
                    <a:lnT w="28575">
                      <a:solidFill>
                        <a:srgbClr val="000000"/>
                      </a:solidFill>
                      <a:prstDash val="solid"/>
                    </a:lnT>
                    <a:lnB w="9525">
                      <a:solidFill>
                        <a:srgbClr val="000000"/>
                      </a:solidFill>
                      <a:prstDash val="solid"/>
                    </a:lnB>
                  </a:tcPr>
                </a:tc>
              </a:tr>
              <a:tr h="690245">
                <a:tc>
                  <a:txBody>
                    <a:bodyPr vert="horz" wrap="square"/>
                    <a:lstStyle/>
                    <a:p>
                      <a:pPr marL="566420" algn="ctr">
                        <a:lnSpc>
                          <a:spcPct val="100000"/>
                        </a:lnSpc>
                        <a:spcBef>
                          <a:spcPts val="254"/>
                        </a:spcBef>
                      </a:pPr>
                      <a:r>
                        <a:rPr sz="1200" b="1" i="1">
                          <a:solidFill>
                            <a:srgbClr val="254478"/>
                          </a:solidFill>
                          <a:latin typeface="等线"/>
                          <a:cs typeface="等线"/>
                        </a:rPr>
                        <a:t>澳大利亚</a:t>
                      </a:r>
                      <a:endParaRPr sz="1200">
                        <a:latin typeface="等线"/>
                        <a:cs typeface="等线"/>
                      </a:endParaRPr>
                    </a:p>
                    <a:p>
                      <a:pPr marL="565785" algn="ctr">
                        <a:lnSpc>
                          <a:spcPct val="100000"/>
                        </a:lnSpc>
                        <a:spcBef>
                          <a:spcPts val="180"/>
                        </a:spcBef>
                      </a:pPr>
                      <a:r>
                        <a:rPr sz="1200" b="1" spc="-5">
                          <a:solidFill>
                            <a:srgbClr val="254478"/>
                          </a:solidFill>
                          <a:latin typeface="等线"/>
                          <a:cs typeface="等线"/>
                        </a:rPr>
                        <a:t>3.3%</a:t>
                      </a:r>
                      <a:endParaRPr sz="1200">
                        <a:latin typeface="等线"/>
                        <a:cs typeface="等线"/>
                      </a:endParaRPr>
                    </a:p>
                  </a:txBody>
                  <a:tcPr marL="0" marR="0" marT="32384" marB="0">
                    <a:lnL w="9525">
                      <a:solidFill>
                        <a:srgbClr val="000000"/>
                      </a:solidFill>
                      <a:prstDash val="solid"/>
                    </a:lnL>
                    <a:lnB w="9525">
                      <a:solidFill>
                        <a:srgbClr val="000000"/>
                      </a:solidFill>
                      <a:prstDash val="solid"/>
                    </a:lnB>
                  </a:tcPr>
                </a:tc>
                <a:tc>
                  <a:txBody>
                    <a:bodyPr vert="horz" wrap="square"/>
                    <a:lstStyle/>
                    <a:p>
                      <a:pPr>
                        <a:lnSpc>
                          <a:spcPct val="100000"/>
                        </a:lnSpc>
                        <a:spcBef>
                          <a:spcPts val="30"/>
                        </a:spcBef>
                      </a:pPr>
                      <a:endParaRPr sz="1150">
                        <a:latin typeface="Times New Roman"/>
                        <a:cs typeface="Times New Roman"/>
                      </a:endParaRPr>
                    </a:p>
                    <a:p>
                      <a:pPr marL="41275">
                        <a:lnSpc>
                          <a:spcPct val="100000"/>
                        </a:lnSpc>
                      </a:pPr>
                      <a:r>
                        <a:rPr sz="1200" b="1" i="1">
                          <a:solidFill>
                            <a:srgbClr val="6FAC46"/>
                          </a:solidFill>
                          <a:latin typeface="等线"/>
                          <a:cs typeface="等线"/>
                        </a:rPr>
                        <a:t>德国</a:t>
                      </a:r>
                      <a:endParaRPr sz="1200">
                        <a:latin typeface="等线"/>
                        <a:cs typeface="等线"/>
                      </a:endParaRPr>
                    </a:p>
                    <a:p>
                      <a:pPr marL="52069">
                        <a:lnSpc>
                          <a:spcPct val="100000"/>
                        </a:lnSpc>
                        <a:spcBef>
                          <a:spcPts val="180"/>
                        </a:spcBef>
                      </a:pPr>
                      <a:r>
                        <a:rPr sz="1200" b="1" spc="-5">
                          <a:solidFill>
                            <a:srgbClr val="6FAC46"/>
                          </a:solidFill>
                          <a:latin typeface="等线"/>
                          <a:cs typeface="等线"/>
                        </a:rPr>
                        <a:t>4.1%</a:t>
                      </a:r>
                      <a:endParaRPr sz="1200">
                        <a:latin typeface="等线"/>
                        <a:cs typeface="等线"/>
                      </a:endParaRPr>
                    </a:p>
                  </a:txBody>
                  <a:tcPr marL="0" marR="0" marT="3810" marB="0">
                    <a:lnB w="9525">
                      <a:solidFill>
                        <a:srgbClr val="000000"/>
                      </a:solidFill>
                      <a:prstDash val="solid"/>
                    </a:lnB>
                  </a:tcPr>
                </a:tc>
                <a:tc>
                  <a:txBody>
                    <a:bodyPr vert="horz" wrap="square"/>
                    <a:lstStyle/>
                    <a:p>
                      <a:pPr>
                        <a:lnSpc>
                          <a:spcPct val="100000"/>
                        </a:lnSpc>
                      </a:pPr>
                      <a:endParaRPr sz="1750">
                        <a:latin typeface="Times New Roman"/>
                        <a:cs typeface="Times New Roman"/>
                      </a:endParaRPr>
                    </a:p>
                    <a:p>
                      <a:pPr marL="41910">
                        <a:lnSpc>
                          <a:spcPct val="100000"/>
                        </a:lnSpc>
                      </a:pPr>
                      <a:r>
                        <a:rPr sz="1200" b="1" i="1">
                          <a:solidFill>
                            <a:srgbClr val="5B9BD4"/>
                          </a:solidFill>
                          <a:latin typeface="等线"/>
                          <a:cs typeface="等线"/>
                        </a:rPr>
                        <a:t>日本</a:t>
                      </a:r>
                      <a:endParaRPr sz="1200">
                        <a:latin typeface="等线"/>
                        <a:cs typeface="等线"/>
                      </a:endParaRPr>
                    </a:p>
                    <a:p>
                      <a:pPr marL="52069">
                        <a:lnSpc>
                          <a:spcPct val="100000"/>
                        </a:lnSpc>
                        <a:spcBef>
                          <a:spcPts val="180"/>
                        </a:spcBef>
                      </a:pPr>
                      <a:r>
                        <a:rPr sz="1200" b="1" spc="-5">
                          <a:solidFill>
                            <a:srgbClr val="5B9BD4"/>
                          </a:solidFill>
                          <a:latin typeface="等线"/>
                          <a:cs typeface="等线"/>
                        </a:rPr>
                        <a:t>4.2%</a:t>
                      </a:r>
                      <a:endParaRPr sz="1200">
                        <a:latin typeface="等线"/>
                        <a:cs typeface="等线"/>
                      </a:endParaRPr>
                    </a:p>
                  </a:txBody>
                  <a:tcPr marL="0" marR="0" marT="0" marB="0">
                    <a:lnB w="9525">
                      <a:solidFill>
                        <a:srgbClr val="000000"/>
                      </a:solidFill>
                      <a:prstDash val="solid"/>
                    </a:lnB>
                  </a:tcPr>
                </a:tc>
                <a:tc>
                  <a:txBody>
                    <a:bodyPr vert="horz" wrap="square"/>
                    <a:lstStyle/>
                    <a:p>
                      <a:pPr>
                        <a:lnSpc>
                          <a:spcPct val="100000"/>
                        </a:lnSpc>
                      </a:pPr>
                      <a:endParaRPr sz="1750">
                        <a:latin typeface="Times New Roman"/>
                        <a:cs typeface="Times New Roman"/>
                      </a:endParaRPr>
                    </a:p>
                    <a:p>
                      <a:pPr marL="309880" algn="ctr">
                        <a:lnSpc>
                          <a:spcPts val="1340"/>
                        </a:lnSpc>
                      </a:pPr>
                      <a:r>
                        <a:rPr sz="1200" b="1" i="1">
                          <a:solidFill>
                            <a:srgbClr val="FFC000"/>
                          </a:solidFill>
                          <a:latin typeface="等线"/>
                          <a:cs typeface="等线"/>
                        </a:rPr>
                        <a:t>西班牙 </a:t>
                      </a:r>
                      <a:r>
                        <a:rPr sz="1200" b="1" i="1" spc="25">
                          <a:solidFill>
                            <a:srgbClr val="FFC000"/>
                          </a:solidFill>
                          <a:latin typeface="等线"/>
                          <a:cs typeface="等线"/>
                        </a:rPr>
                        <a:t> </a:t>
                      </a:r>
                      <a:r>
                        <a:rPr sz="1800" b="1" i="1" baseline="18518">
                          <a:solidFill>
                            <a:srgbClr val="A4A4A4"/>
                          </a:solidFill>
                          <a:latin typeface="等线"/>
                          <a:cs typeface="等线"/>
                        </a:rPr>
                        <a:t>印度</a:t>
                      </a:r>
                      <a:endParaRPr sz="1800" baseline="18518">
                        <a:latin typeface="等线"/>
                        <a:cs typeface="等线"/>
                      </a:endParaRPr>
                    </a:p>
                    <a:p>
                      <a:pPr marL="385445" algn="ctr">
                        <a:lnSpc>
                          <a:spcPts val="1340"/>
                        </a:lnSpc>
                        <a:tabLst>
                          <a:tab pos="867410"/>
                        </a:tabLst>
                      </a:pPr>
                      <a:r>
                        <a:rPr sz="1800" b="1" spc="-7" baseline="-18518">
                          <a:solidFill>
                            <a:srgbClr val="FFC000"/>
                          </a:solidFill>
                          <a:latin typeface="等线"/>
                          <a:cs typeface="等线"/>
                        </a:rPr>
                        <a:t>7.0%	</a:t>
                      </a:r>
                      <a:r>
                        <a:rPr sz="1200" b="1" spc="-5">
                          <a:solidFill>
                            <a:srgbClr val="A4A4A4"/>
                          </a:solidFill>
                          <a:latin typeface="等线"/>
                          <a:cs typeface="等线"/>
                        </a:rPr>
                        <a:t>7.3%</a:t>
                      </a:r>
                      <a:endParaRPr sz="1200">
                        <a:latin typeface="等线"/>
                        <a:cs typeface="等线"/>
                      </a:endParaRPr>
                    </a:p>
                  </a:txBody>
                  <a:tcPr marL="0" marR="0" marT="0" marB="0">
                    <a:lnB w="9525">
                      <a:solidFill>
                        <a:srgbClr val="000000"/>
                      </a:solidFill>
                      <a:prstDash val="solid"/>
                    </a:lnB>
                  </a:tcPr>
                </a:tc>
                <a:tc vMerge="1">
                  <a:txBody>
                    <a:bodyPr vert="horz" wrap="square"/>
                    <a:lstStyle/>
                    <a:p>
                      <a:endParaRPr/>
                    </a:p>
                  </a:txBody>
                  <a:tcPr marL="0" marR="0" marT="0" marB="0">
                    <a:lnR w="9525">
                      <a:solidFill>
                        <a:srgbClr val="000000"/>
                      </a:solidFill>
                      <a:prstDash val="solid"/>
                    </a:lnR>
                    <a:lnT w="28575">
                      <a:solidFill>
                        <a:srgbClr val="000000"/>
                      </a:solidFill>
                      <a:prstDash val="solid"/>
                    </a:lnT>
                    <a:lnB w="9525">
                      <a:solidFill>
                        <a:srgbClr val="000000"/>
                      </a:solidFill>
                      <a:prstDash val="solid"/>
                    </a:lnB>
                  </a:tcPr>
                </a:tc>
              </a:tr>
            </a:tbl>
          </a:graphicData>
        </a:graphic>
      </p:graphicFrame>
      <p:sp>
        <p:nvSpPr>
          <p:cNvPr id="63" name="object 63"/>
          <p:cNvSpPr txBox="1">
            <a:spLocks noGrp="1"/>
          </p:cNvSpPr>
          <p:nvPr>
            <p:ph type="title"/>
          </p:nvPr>
        </p:nvSpPr>
        <p:spPr>
          <a:xfrm>
            <a:off x="1306449" y="54436"/>
            <a:ext cx="7552055" cy="452120"/>
          </a:xfrm>
          <a:prstGeom prst="rect">
            <a:avLst/>
          </a:prstGeom>
        </p:spPr>
        <p:txBody>
          <a:bodyPr vert="horz" wrap="square" lIns="0" tIns="12065" rIns="0" bIns="0" rtlCol="0">
            <a:spAutoFit/>
          </a:bodyPr>
          <a:lstStyle/>
          <a:p>
            <a:pPr marL="12700">
              <a:lnSpc>
                <a:spcPct val="100000"/>
              </a:lnSpc>
              <a:spcBef>
                <a:spcPts val="95"/>
              </a:spcBef>
            </a:pPr>
            <a:r>
              <a:rPr sz="4200" b="1" spc="-7" baseline="-26785">
                <a:solidFill>
                  <a:srgbClr val="000000"/>
                </a:solidFill>
                <a:latin typeface="微软雅黑"/>
                <a:cs typeface="微软雅黑"/>
              </a:rPr>
              <a:t>202</a:t>
            </a:r>
            <a:r>
              <a:rPr sz="4200" b="1" baseline="-26785">
                <a:solidFill>
                  <a:srgbClr val="000000"/>
                </a:solidFill>
                <a:latin typeface="微软雅黑"/>
                <a:cs typeface="微软雅黑"/>
              </a:rPr>
              <a:t>2</a:t>
            </a:r>
            <a:r>
              <a:rPr sz="4200" b="1" spc="-15" baseline="-26785">
                <a:solidFill>
                  <a:srgbClr val="000000"/>
                </a:solidFill>
                <a:latin typeface="微软雅黑"/>
                <a:cs typeface="微软雅黑"/>
              </a:rPr>
              <a:t>年</a:t>
            </a:r>
            <a:r>
              <a:rPr sz="4200" b="1" spc="-7" baseline="-26785">
                <a:solidFill>
                  <a:srgbClr val="000000"/>
                </a:solidFill>
                <a:latin typeface="微软雅黑"/>
                <a:cs typeface="微软雅黑"/>
              </a:rPr>
              <a:t>1-10</a:t>
            </a:r>
            <a:r>
              <a:rPr sz="4200" b="1" spc="-15" baseline="-26785">
                <a:solidFill>
                  <a:srgbClr val="000000"/>
                </a:solidFill>
                <a:latin typeface="微软雅黑"/>
                <a:cs typeface="微软雅黑"/>
              </a:rPr>
              <a:t>月</a:t>
            </a:r>
            <a:r>
              <a:rPr sz="4200" b="1" spc="-742" baseline="-26785">
                <a:solidFill>
                  <a:srgbClr val="000000"/>
                </a:solidFill>
                <a:latin typeface="微软雅黑"/>
                <a:cs typeface="微软雅黑"/>
              </a:rPr>
              <a:t>光</a:t>
            </a:r>
            <a:r>
              <a:rPr sz="1100" spc="-615"/>
              <a:t>更</a:t>
            </a:r>
            <a:r>
              <a:rPr sz="4200" b="1" spc="-3284" baseline="-26785">
                <a:solidFill>
                  <a:srgbClr val="000000"/>
                </a:solidFill>
                <a:latin typeface="微软雅黑"/>
                <a:cs typeface="微软雅黑"/>
              </a:rPr>
              <a:t>伏</a:t>
            </a:r>
            <a:r>
              <a:rPr sz="1100"/>
              <a:t>多</a:t>
            </a:r>
            <a:r>
              <a:rPr sz="1100" spc="-20"/>
              <a:t>细</a:t>
            </a:r>
            <a:r>
              <a:rPr sz="4200" b="1" spc="-4184" baseline="-26785">
                <a:solidFill>
                  <a:srgbClr val="000000"/>
                </a:solidFill>
                <a:latin typeface="微软雅黑"/>
                <a:cs typeface="微软雅黑"/>
              </a:rPr>
              <a:t>组</a:t>
            </a:r>
            <a:r>
              <a:rPr sz="1100"/>
              <a:t>分领</a:t>
            </a:r>
            <a:r>
              <a:rPr sz="1100" spc="-525"/>
              <a:t>域</a:t>
            </a:r>
            <a:r>
              <a:rPr sz="4200" b="1" spc="-3427" baseline="-26785">
                <a:solidFill>
                  <a:srgbClr val="000000"/>
                </a:solidFill>
                <a:latin typeface="微软雅黑"/>
                <a:cs typeface="微软雅黑"/>
              </a:rPr>
              <a:t>件</a:t>
            </a:r>
            <a:r>
              <a:rPr sz="1100"/>
              <a:t>报告</a:t>
            </a:r>
            <a:r>
              <a:rPr sz="1100" spc="-1030"/>
              <a:t>请</a:t>
            </a:r>
            <a:r>
              <a:rPr sz="4200" b="1" spc="-2670" baseline="-26785">
                <a:solidFill>
                  <a:srgbClr val="000000"/>
                </a:solidFill>
                <a:latin typeface="微软雅黑"/>
                <a:cs typeface="微软雅黑"/>
              </a:rPr>
              <a:t>主</a:t>
            </a:r>
            <a:r>
              <a:rPr sz="1100"/>
              <a:t>关</a:t>
            </a:r>
            <a:r>
              <a:rPr sz="1100" spc="-430"/>
              <a:t>注</a:t>
            </a:r>
            <a:r>
              <a:rPr sz="4200" b="1" spc="-3562" baseline="-26785">
                <a:solidFill>
                  <a:srgbClr val="000000"/>
                </a:solidFill>
                <a:latin typeface="微软雅黑"/>
                <a:cs typeface="微软雅黑"/>
              </a:rPr>
              <a:t>要</a:t>
            </a:r>
            <a:r>
              <a:rPr sz="1100"/>
              <a:t>搜搜</a:t>
            </a:r>
            <a:r>
              <a:rPr sz="1100" spc="-935"/>
              <a:t>报</a:t>
            </a:r>
            <a:r>
              <a:rPr sz="4200" b="1" spc="-2804" baseline="-26785">
                <a:solidFill>
                  <a:srgbClr val="000000"/>
                </a:solidFill>
                <a:latin typeface="微软雅黑"/>
                <a:cs typeface="微软雅黑"/>
              </a:rPr>
              <a:t>出</a:t>
            </a:r>
            <a:r>
              <a:rPr sz="1100"/>
              <a:t>告</a:t>
            </a:r>
            <a:r>
              <a:rPr sz="1100" spc="-340"/>
              <a:t>（</a:t>
            </a:r>
            <a:r>
              <a:rPr sz="4200" b="1" spc="-3704" baseline="-26785">
                <a:solidFill>
                  <a:srgbClr val="000000"/>
                </a:solidFill>
                <a:latin typeface="微软雅黑"/>
                <a:cs typeface="微软雅黑"/>
              </a:rPr>
              <a:t>口</a:t>
            </a:r>
            <a:r>
              <a:rPr sz="1100"/>
              <a:t>soso</a:t>
            </a:r>
            <a:r>
              <a:rPr sz="1100" spc="-550"/>
              <a:t>y</a:t>
            </a:r>
            <a:r>
              <a:rPr sz="4200" b="1" spc="-3397" baseline="-26785">
                <a:solidFill>
                  <a:srgbClr val="000000"/>
                </a:solidFill>
                <a:latin typeface="微软雅黑"/>
                <a:cs typeface="微软雅黑"/>
              </a:rPr>
              <a:t>国</a:t>
            </a:r>
            <a:r>
              <a:rPr sz="1100"/>
              <a:t>anb</a:t>
            </a:r>
            <a:r>
              <a:rPr sz="1100" spc="-345"/>
              <a:t>a</a:t>
            </a:r>
            <a:r>
              <a:rPr sz="4200" b="1" spc="-3697" baseline="-26785">
                <a:solidFill>
                  <a:srgbClr val="000000"/>
                </a:solidFill>
                <a:latin typeface="微软雅黑"/>
                <a:cs typeface="微软雅黑"/>
              </a:rPr>
              <a:t>家</a:t>
            </a:r>
            <a:r>
              <a:rPr sz="1100"/>
              <a:t>o）</a:t>
            </a:r>
            <a:r>
              <a:rPr sz="1100" spc="-445"/>
              <a:t>，</a:t>
            </a:r>
            <a:r>
              <a:rPr sz="4200" b="1" spc="-1335" baseline="-26785">
                <a:solidFill>
                  <a:srgbClr val="000000"/>
                </a:solidFill>
                <a:latin typeface="微软雅黑"/>
                <a:cs typeface="微软雅黑"/>
              </a:rPr>
              <a:t>/</a:t>
            </a:r>
            <a:r>
              <a:rPr sz="1100" spc="-225"/>
              <a:t>行</a:t>
            </a:r>
            <a:r>
              <a:rPr sz="4200" b="1" spc="-3877" baseline="-26785">
                <a:solidFill>
                  <a:srgbClr val="000000"/>
                </a:solidFill>
                <a:latin typeface="微软雅黑"/>
                <a:cs typeface="微软雅黑"/>
              </a:rPr>
              <a:t>地</a:t>
            </a:r>
            <a:r>
              <a:rPr sz="1100"/>
              <a:t>研君</a:t>
            </a:r>
            <a:r>
              <a:rPr sz="1100" spc="-730"/>
              <a:t>胃</a:t>
            </a:r>
            <a:r>
              <a:rPr sz="4200" b="1" spc="-3120" baseline="-26785">
                <a:solidFill>
                  <a:srgbClr val="000000"/>
                </a:solidFill>
                <a:latin typeface="微软雅黑"/>
                <a:cs typeface="微软雅黑"/>
              </a:rPr>
              <a:t>区</a:t>
            </a:r>
            <a:r>
              <a:rPr sz="1100" smtClean="0"/>
              <a:t>：</a:t>
            </a:r>
            <a:endParaRPr sz="1100">
              <a:latin typeface="微软雅黑"/>
              <a:cs typeface="微软雅黑"/>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2367641" y="6693205"/>
            <a:ext cx="223520" cy="23939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400" b="1">
                <a:solidFill>
                  <a:srgbClr val="888888"/>
                </a:solidFill>
                <a:latin typeface="等线"/>
                <a:cs typeface="等线"/>
              </a:rPr>
              <a:t>12</a:t>
            </a:r>
            <a:endParaRPr sz="1400">
              <a:latin typeface="等线"/>
              <a:cs typeface="等线"/>
            </a:endParaRPr>
          </a:p>
        </p:txBody>
      </p:sp>
      <p:sp>
        <p:nvSpPr>
          <p:cNvPr id="3" name="object 3"/>
          <p:cNvSpPr/>
          <p:nvPr/>
        </p:nvSpPr>
        <p:spPr>
          <a:xfrm>
            <a:off x="318515" y="1950720"/>
            <a:ext cx="5681980" cy="4465320"/>
          </a:xfrm>
          <a:custGeom>
            <a:rect l="l" t="t" r="r" b="b"/>
            <a:pathLst>
              <a:path w="5681980" h="4465320">
                <a:moveTo>
                  <a:pt x="0" y="4465320"/>
                </a:moveTo>
                <a:lnTo>
                  <a:pt x="5681472" y="4465320"/>
                </a:lnTo>
                <a:lnTo>
                  <a:pt x="5681472" y="0"/>
                </a:lnTo>
                <a:lnTo>
                  <a:pt x="0" y="0"/>
                </a:lnTo>
                <a:lnTo>
                  <a:pt x="0" y="4465320"/>
                </a:lnTo>
                <a:close/>
              </a:path>
            </a:pathLst>
          </a:custGeom>
          <a:solidFill>
            <a:srgbClr val="ECECEC"/>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object 4"/>
          <p:cNvSpPr/>
          <p:nvPr/>
        </p:nvSpPr>
        <p:spPr>
          <a:xfrm>
            <a:off x="1965960" y="2049780"/>
            <a:ext cx="2402205" cy="4041775"/>
          </a:xfrm>
          <a:custGeom>
            <a:rect l="l" t="t" r="r" b="b"/>
            <a:pathLst>
              <a:path w="2402204" h="4041775">
                <a:moveTo>
                  <a:pt x="0" y="4041648"/>
                </a:moveTo>
                <a:lnTo>
                  <a:pt x="2401824" y="4041648"/>
                </a:lnTo>
                <a:lnTo>
                  <a:pt x="2401824" y="0"/>
                </a:lnTo>
                <a:lnTo>
                  <a:pt x="0" y="0"/>
                </a:lnTo>
                <a:lnTo>
                  <a:pt x="0" y="4041648"/>
                </a:lnTo>
                <a:close/>
              </a:path>
            </a:pathLst>
          </a:custGeom>
          <a:solidFill>
            <a:srgbClr val="D0CECE"/>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object 5"/>
          <p:cNvSpPr/>
          <p:nvPr/>
        </p:nvSpPr>
        <p:spPr>
          <a:xfrm>
            <a:off x="1078991" y="2613660"/>
            <a:ext cx="942340" cy="818515"/>
          </a:xfrm>
          <a:custGeom>
            <a:rect l="l" t="t" r="r" b="b"/>
            <a:pathLst>
              <a:path w="942339" h="818514">
                <a:moveTo>
                  <a:pt x="0" y="818388"/>
                </a:moveTo>
                <a:lnTo>
                  <a:pt x="941832" y="818388"/>
                </a:lnTo>
                <a:lnTo>
                  <a:pt x="941832" y="0"/>
                </a:lnTo>
                <a:lnTo>
                  <a:pt x="0" y="0"/>
                </a:lnTo>
                <a:lnTo>
                  <a:pt x="0" y="818388"/>
                </a:lnTo>
                <a:close/>
              </a:path>
            </a:pathLst>
          </a:custGeom>
          <a:solidFill>
            <a:srgbClr val="F4B083"/>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object 6"/>
          <p:cNvSpPr/>
          <p:nvPr/>
        </p:nvSpPr>
        <p:spPr>
          <a:xfrm>
            <a:off x="4367784" y="3432048"/>
            <a:ext cx="1450975" cy="1529080"/>
          </a:xfrm>
          <a:custGeom>
            <a:rect l="l" t="t" r="r" b="b"/>
            <a:pathLst>
              <a:path w="1450975" h="1529079">
                <a:moveTo>
                  <a:pt x="0" y="1528571"/>
                </a:moveTo>
                <a:lnTo>
                  <a:pt x="1450848" y="1528571"/>
                </a:lnTo>
                <a:lnTo>
                  <a:pt x="1450848" y="0"/>
                </a:lnTo>
                <a:lnTo>
                  <a:pt x="0" y="0"/>
                </a:lnTo>
                <a:lnTo>
                  <a:pt x="0" y="1528571"/>
                </a:lnTo>
                <a:close/>
              </a:path>
            </a:pathLst>
          </a:custGeom>
          <a:solidFill>
            <a:srgbClr val="FFE699"/>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object 7"/>
          <p:cNvSpPr/>
          <p:nvPr/>
        </p:nvSpPr>
        <p:spPr>
          <a:xfrm>
            <a:off x="6569964" y="2017776"/>
            <a:ext cx="6196965" cy="4331335"/>
          </a:xfrm>
          <a:custGeom>
            <a:rect l="l" t="t" r="r" b="b"/>
            <a:pathLst>
              <a:path w="6196965" h="4331335">
                <a:moveTo>
                  <a:pt x="0" y="4331208"/>
                </a:moveTo>
                <a:lnTo>
                  <a:pt x="6196583" y="4331208"/>
                </a:lnTo>
                <a:lnTo>
                  <a:pt x="6196583" y="0"/>
                </a:lnTo>
                <a:lnTo>
                  <a:pt x="0" y="0"/>
                </a:lnTo>
                <a:lnTo>
                  <a:pt x="0" y="4331208"/>
                </a:lnTo>
                <a:close/>
              </a:path>
            </a:pathLst>
          </a:custGeom>
          <a:solidFill>
            <a:srgbClr val="FFF1CC"/>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object 8"/>
          <p:cNvSpPr/>
          <p:nvPr/>
        </p:nvSpPr>
        <p:spPr>
          <a:xfrm>
            <a:off x="7501128" y="4831080"/>
            <a:ext cx="5053965" cy="0"/>
          </a:xfrm>
          <a:custGeom>
            <a:rect l="l" t="t" r="r" b="b"/>
            <a:pathLst>
              <a:path w="5053965">
                <a:moveTo>
                  <a:pt x="0" y="0"/>
                </a:moveTo>
                <a:lnTo>
                  <a:pt x="5053584"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object 9"/>
          <p:cNvSpPr/>
          <p:nvPr/>
        </p:nvSpPr>
        <p:spPr>
          <a:xfrm>
            <a:off x="7501128" y="3799332"/>
            <a:ext cx="5053965" cy="0"/>
          </a:xfrm>
          <a:custGeom>
            <a:rect l="l" t="t" r="r" b="b"/>
            <a:pathLst>
              <a:path w="5053965">
                <a:moveTo>
                  <a:pt x="0" y="0"/>
                </a:moveTo>
                <a:lnTo>
                  <a:pt x="5053584"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object 10"/>
          <p:cNvSpPr/>
          <p:nvPr/>
        </p:nvSpPr>
        <p:spPr>
          <a:xfrm>
            <a:off x="7501128" y="3282696"/>
            <a:ext cx="5053965" cy="0"/>
          </a:xfrm>
          <a:custGeom>
            <a:rect l="l" t="t" r="r" b="b"/>
            <a:pathLst>
              <a:path w="5053965">
                <a:moveTo>
                  <a:pt x="0" y="0"/>
                </a:moveTo>
                <a:lnTo>
                  <a:pt x="5053584"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object 11"/>
          <p:cNvSpPr/>
          <p:nvPr/>
        </p:nvSpPr>
        <p:spPr>
          <a:xfrm>
            <a:off x="7501128" y="2767584"/>
            <a:ext cx="5053965" cy="0"/>
          </a:xfrm>
          <a:custGeom>
            <a:rect l="l" t="t" r="r" b="b"/>
            <a:pathLst>
              <a:path w="5053965">
                <a:moveTo>
                  <a:pt x="0" y="0"/>
                </a:moveTo>
                <a:lnTo>
                  <a:pt x="5053584"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object 12"/>
          <p:cNvSpPr/>
          <p:nvPr/>
        </p:nvSpPr>
        <p:spPr>
          <a:xfrm>
            <a:off x="7501128" y="2250948"/>
            <a:ext cx="5053965" cy="0"/>
          </a:xfrm>
          <a:custGeom>
            <a:rect l="l" t="t" r="r" b="b"/>
            <a:pathLst>
              <a:path w="5053965">
                <a:moveTo>
                  <a:pt x="0" y="0"/>
                </a:moveTo>
                <a:lnTo>
                  <a:pt x="5053584"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object 13"/>
          <p:cNvSpPr/>
          <p:nvPr/>
        </p:nvSpPr>
        <p:spPr>
          <a:xfrm>
            <a:off x="7501128" y="5346192"/>
            <a:ext cx="5053965" cy="0"/>
          </a:xfrm>
          <a:custGeom>
            <a:rect l="l" t="t" r="r" b="b"/>
            <a:pathLst>
              <a:path w="5053965">
                <a:moveTo>
                  <a:pt x="0" y="0"/>
                </a:moveTo>
                <a:lnTo>
                  <a:pt x="5053584"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object 14"/>
          <p:cNvSpPr/>
          <p:nvPr/>
        </p:nvSpPr>
        <p:spPr>
          <a:xfrm>
            <a:off x="7782306" y="2844546"/>
            <a:ext cx="4491355" cy="1905635"/>
          </a:xfrm>
          <a:custGeom>
            <a:rect l="l" t="t" r="r" b="b"/>
            <a:pathLst>
              <a:path w="4491355" h="1905635">
                <a:moveTo>
                  <a:pt x="0" y="0"/>
                </a:moveTo>
                <a:lnTo>
                  <a:pt x="46770" y="17561"/>
                </a:lnTo>
                <a:lnTo>
                  <a:pt x="93544" y="34869"/>
                </a:lnTo>
                <a:lnTo>
                  <a:pt x="140323" y="52008"/>
                </a:lnTo>
                <a:lnTo>
                  <a:pt x="187103" y="69064"/>
                </a:lnTo>
                <a:lnTo>
                  <a:pt x="233886" y="86122"/>
                </a:lnTo>
                <a:lnTo>
                  <a:pt x="280670" y="103266"/>
                </a:lnTo>
                <a:lnTo>
                  <a:pt x="327453" y="120583"/>
                </a:lnTo>
                <a:lnTo>
                  <a:pt x="374236" y="138157"/>
                </a:lnTo>
                <a:lnTo>
                  <a:pt x="421016" y="156073"/>
                </a:lnTo>
                <a:lnTo>
                  <a:pt x="467795" y="174416"/>
                </a:lnTo>
                <a:lnTo>
                  <a:pt x="514569" y="193271"/>
                </a:lnTo>
                <a:lnTo>
                  <a:pt x="561340" y="212725"/>
                </a:lnTo>
                <a:lnTo>
                  <a:pt x="604537" y="229733"/>
                </a:lnTo>
                <a:lnTo>
                  <a:pt x="647730" y="244658"/>
                </a:lnTo>
                <a:lnTo>
                  <a:pt x="690921" y="258211"/>
                </a:lnTo>
                <a:lnTo>
                  <a:pt x="734109" y="271104"/>
                </a:lnTo>
                <a:lnTo>
                  <a:pt x="777295" y="284048"/>
                </a:lnTo>
                <a:lnTo>
                  <a:pt x="820481" y="297755"/>
                </a:lnTo>
                <a:lnTo>
                  <a:pt x="863665" y="312937"/>
                </a:lnTo>
                <a:lnTo>
                  <a:pt x="906851" y="330305"/>
                </a:lnTo>
                <a:lnTo>
                  <a:pt x="950037" y="350571"/>
                </a:lnTo>
                <a:lnTo>
                  <a:pt x="993225" y="374447"/>
                </a:lnTo>
                <a:lnTo>
                  <a:pt x="1036416" y="402645"/>
                </a:lnTo>
                <a:lnTo>
                  <a:pt x="1079609" y="435876"/>
                </a:lnTo>
                <a:lnTo>
                  <a:pt x="1122807" y="474853"/>
                </a:lnTo>
                <a:lnTo>
                  <a:pt x="1150868" y="504445"/>
                </a:lnTo>
                <a:lnTo>
                  <a:pt x="1178931" y="538226"/>
                </a:lnTo>
                <a:lnTo>
                  <a:pt x="1206996" y="575706"/>
                </a:lnTo>
                <a:lnTo>
                  <a:pt x="1235062" y="616398"/>
                </a:lnTo>
                <a:lnTo>
                  <a:pt x="1263130" y="659814"/>
                </a:lnTo>
                <a:lnTo>
                  <a:pt x="1291198" y="705468"/>
                </a:lnTo>
                <a:lnTo>
                  <a:pt x="1319267" y="752870"/>
                </a:lnTo>
                <a:lnTo>
                  <a:pt x="1347336" y="801535"/>
                </a:lnTo>
                <a:lnTo>
                  <a:pt x="1375406" y="850974"/>
                </a:lnTo>
                <a:lnTo>
                  <a:pt x="1403477" y="900699"/>
                </a:lnTo>
                <a:lnTo>
                  <a:pt x="1431547" y="950224"/>
                </a:lnTo>
                <a:lnTo>
                  <a:pt x="1459617" y="999060"/>
                </a:lnTo>
                <a:lnTo>
                  <a:pt x="1487686" y="1046719"/>
                </a:lnTo>
                <a:lnTo>
                  <a:pt x="1515755" y="1092716"/>
                </a:lnTo>
                <a:lnTo>
                  <a:pt x="1543823" y="1136560"/>
                </a:lnTo>
                <a:lnTo>
                  <a:pt x="1571891" y="1177766"/>
                </a:lnTo>
                <a:lnTo>
                  <a:pt x="1599957" y="1215845"/>
                </a:lnTo>
                <a:lnTo>
                  <a:pt x="1628022" y="1250311"/>
                </a:lnTo>
                <a:lnTo>
                  <a:pt x="1656085" y="1280674"/>
                </a:lnTo>
                <a:lnTo>
                  <a:pt x="1684147" y="1306449"/>
                </a:lnTo>
                <a:lnTo>
                  <a:pt x="1727344" y="1337670"/>
                </a:lnTo>
                <a:lnTo>
                  <a:pt x="1770537" y="1360467"/>
                </a:lnTo>
                <a:lnTo>
                  <a:pt x="1813728" y="1376071"/>
                </a:lnTo>
                <a:lnTo>
                  <a:pt x="1856916" y="1385709"/>
                </a:lnTo>
                <a:lnTo>
                  <a:pt x="1900102" y="1390612"/>
                </a:lnTo>
                <a:lnTo>
                  <a:pt x="1943288" y="1392009"/>
                </a:lnTo>
                <a:lnTo>
                  <a:pt x="1986472" y="1391129"/>
                </a:lnTo>
                <a:lnTo>
                  <a:pt x="2029658" y="1389203"/>
                </a:lnTo>
                <a:lnTo>
                  <a:pt x="2072844" y="1387460"/>
                </a:lnTo>
                <a:lnTo>
                  <a:pt x="2116032" y="1387129"/>
                </a:lnTo>
                <a:lnTo>
                  <a:pt x="2159223" y="1389440"/>
                </a:lnTo>
                <a:lnTo>
                  <a:pt x="2202416" y="1395622"/>
                </a:lnTo>
                <a:lnTo>
                  <a:pt x="2245614" y="1406906"/>
                </a:lnTo>
                <a:lnTo>
                  <a:pt x="2292384" y="1423598"/>
                </a:lnTo>
                <a:lnTo>
                  <a:pt x="2339158" y="1442569"/>
                </a:lnTo>
                <a:lnTo>
                  <a:pt x="2385937" y="1463452"/>
                </a:lnTo>
                <a:lnTo>
                  <a:pt x="2432717" y="1485881"/>
                </a:lnTo>
                <a:lnTo>
                  <a:pt x="2479500" y="1509487"/>
                </a:lnTo>
                <a:lnTo>
                  <a:pt x="2526284" y="1533906"/>
                </a:lnTo>
                <a:lnTo>
                  <a:pt x="2573067" y="1558768"/>
                </a:lnTo>
                <a:lnTo>
                  <a:pt x="2619850" y="1583708"/>
                </a:lnTo>
                <a:lnTo>
                  <a:pt x="2666630" y="1608359"/>
                </a:lnTo>
                <a:lnTo>
                  <a:pt x="2713409" y="1632354"/>
                </a:lnTo>
                <a:lnTo>
                  <a:pt x="2760183" y="1655326"/>
                </a:lnTo>
                <a:lnTo>
                  <a:pt x="2806954" y="1676908"/>
                </a:lnTo>
                <a:lnTo>
                  <a:pt x="2853751" y="1698715"/>
                </a:lnTo>
                <a:lnTo>
                  <a:pt x="2900543" y="1722125"/>
                </a:lnTo>
                <a:lnTo>
                  <a:pt x="2947332" y="1746505"/>
                </a:lnTo>
                <a:lnTo>
                  <a:pt x="2994119" y="1771226"/>
                </a:lnTo>
                <a:lnTo>
                  <a:pt x="3040903" y="1795656"/>
                </a:lnTo>
                <a:lnTo>
                  <a:pt x="3087687" y="1819163"/>
                </a:lnTo>
                <a:lnTo>
                  <a:pt x="3134471" y="1841118"/>
                </a:lnTo>
                <a:lnTo>
                  <a:pt x="3181255" y="1860888"/>
                </a:lnTo>
                <a:lnTo>
                  <a:pt x="3228042" y="1877843"/>
                </a:lnTo>
                <a:lnTo>
                  <a:pt x="3274831" y="1891352"/>
                </a:lnTo>
                <a:lnTo>
                  <a:pt x="3321623" y="1900784"/>
                </a:lnTo>
                <a:lnTo>
                  <a:pt x="3368421" y="1905508"/>
                </a:lnTo>
                <a:lnTo>
                  <a:pt x="3415191" y="1904896"/>
                </a:lnTo>
                <a:lnTo>
                  <a:pt x="3461965" y="1899239"/>
                </a:lnTo>
                <a:lnTo>
                  <a:pt x="3508744" y="1889281"/>
                </a:lnTo>
                <a:lnTo>
                  <a:pt x="3555524" y="1875766"/>
                </a:lnTo>
                <a:lnTo>
                  <a:pt x="3602307" y="1859437"/>
                </a:lnTo>
                <a:lnTo>
                  <a:pt x="3649091" y="1841039"/>
                </a:lnTo>
                <a:lnTo>
                  <a:pt x="3695874" y="1821315"/>
                </a:lnTo>
                <a:lnTo>
                  <a:pt x="3742657" y="1801010"/>
                </a:lnTo>
                <a:lnTo>
                  <a:pt x="3789437" y="1780867"/>
                </a:lnTo>
                <a:lnTo>
                  <a:pt x="3836216" y="1761630"/>
                </a:lnTo>
                <a:lnTo>
                  <a:pt x="3882990" y="1744043"/>
                </a:lnTo>
                <a:lnTo>
                  <a:pt x="3929761" y="1728851"/>
                </a:lnTo>
                <a:lnTo>
                  <a:pt x="3980812" y="1714071"/>
                </a:lnTo>
                <a:lnTo>
                  <a:pt x="4031857" y="1699623"/>
                </a:lnTo>
                <a:lnTo>
                  <a:pt x="4082899" y="1685453"/>
                </a:lnTo>
                <a:lnTo>
                  <a:pt x="4133938" y="1671510"/>
                </a:lnTo>
                <a:lnTo>
                  <a:pt x="4184976" y="1657741"/>
                </a:lnTo>
                <a:lnTo>
                  <a:pt x="4236012" y="1644092"/>
                </a:lnTo>
                <a:lnTo>
                  <a:pt x="4287050" y="1630511"/>
                </a:lnTo>
                <a:lnTo>
                  <a:pt x="4338089" y="1616945"/>
                </a:lnTo>
                <a:lnTo>
                  <a:pt x="4389131" y="1603343"/>
                </a:lnTo>
                <a:lnTo>
                  <a:pt x="4440176" y="1589650"/>
                </a:lnTo>
                <a:lnTo>
                  <a:pt x="4491228" y="1575816"/>
                </a:lnTo>
              </a:path>
            </a:pathLst>
          </a:custGeom>
          <a:ln w="28574">
            <a:solidFill>
              <a:srgbClr val="C55A11"/>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object 15"/>
          <p:cNvSpPr/>
          <p:nvPr/>
        </p:nvSpPr>
        <p:spPr>
          <a:xfrm>
            <a:off x="7749158" y="2812669"/>
            <a:ext cx="64135" cy="64135"/>
          </a:xfrm>
          <a:custGeom>
            <a:rect l="l" t="t" r="r" b="b"/>
            <a:pathLst>
              <a:path w="64132" h="64135">
                <a:moveTo>
                  <a:pt x="32003" y="0"/>
                </a:moveTo>
                <a:lnTo>
                  <a:pt x="19502" y="2518"/>
                </a:lnTo>
                <a:lnTo>
                  <a:pt x="9334" y="9382"/>
                </a:lnTo>
                <a:lnTo>
                  <a:pt x="2500" y="19556"/>
                </a:lnTo>
                <a:lnTo>
                  <a:pt x="0" y="32003"/>
                </a:lnTo>
                <a:lnTo>
                  <a:pt x="2500" y="44451"/>
                </a:lnTo>
                <a:lnTo>
                  <a:pt x="9334" y="54625"/>
                </a:lnTo>
                <a:lnTo>
                  <a:pt x="19502" y="61489"/>
                </a:lnTo>
                <a:lnTo>
                  <a:pt x="32003" y="64007"/>
                </a:lnTo>
                <a:lnTo>
                  <a:pt x="44451" y="61489"/>
                </a:lnTo>
                <a:lnTo>
                  <a:pt x="54625" y="54625"/>
                </a:lnTo>
                <a:lnTo>
                  <a:pt x="61489" y="44451"/>
                </a:lnTo>
                <a:lnTo>
                  <a:pt x="64007" y="32003"/>
                </a:lnTo>
                <a:lnTo>
                  <a:pt x="61489" y="19556"/>
                </a:lnTo>
                <a:lnTo>
                  <a:pt x="54625" y="9382"/>
                </a:lnTo>
                <a:lnTo>
                  <a:pt x="44451" y="2518"/>
                </a:lnTo>
                <a:lnTo>
                  <a:pt x="32003" y="0"/>
                </a:lnTo>
                <a:close/>
              </a:path>
            </a:pathLst>
          </a:custGeom>
          <a:solidFill>
            <a:srgbClr val="843B0B"/>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object 16"/>
          <p:cNvSpPr/>
          <p:nvPr/>
        </p:nvSpPr>
        <p:spPr>
          <a:xfrm>
            <a:off x="7749158" y="2812669"/>
            <a:ext cx="64135" cy="64135"/>
          </a:xfrm>
          <a:custGeom>
            <a:rect l="l" t="t" r="r" b="b"/>
            <a:pathLst>
              <a:path w="64132" h="64135">
                <a:moveTo>
                  <a:pt x="64007" y="32003"/>
                </a:moveTo>
                <a:lnTo>
                  <a:pt x="61489" y="44451"/>
                </a:lnTo>
                <a:lnTo>
                  <a:pt x="54625" y="54625"/>
                </a:lnTo>
                <a:lnTo>
                  <a:pt x="44451" y="61489"/>
                </a:lnTo>
                <a:lnTo>
                  <a:pt x="32003" y="64007"/>
                </a:lnTo>
                <a:lnTo>
                  <a:pt x="19502" y="61489"/>
                </a:lnTo>
                <a:lnTo>
                  <a:pt x="9334" y="54625"/>
                </a:lnTo>
                <a:lnTo>
                  <a:pt x="2500" y="44451"/>
                </a:lnTo>
                <a:lnTo>
                  <a:pt x="0" y="32003"/>
                </a:lnTo>
                <a:lnTo>
                  <a:pt x="2500" y="19556"/>
                </a:lnTo>
                <a:lnTo>
                  <a:pt x="9334" y="9382"/>
                </a:lnTo>
                <a:lnTo>
                  <a:pt x="19502" y="2518"/>
                </a:lnTo>
                <a:lnTo>
                  <a:pt x="32003" y="0"/>
                </a:lnTo>
                <a:lnTo>
                  <a:pt x="44451" y="2518"/>
                </a:lnTo>
                <a:lnTo>
                  <a:pt x="54625" y="9382"/>
                </a:lnTo>
                <a:lnTo>
                  <a:pt x="61489" y="19556"/>
                </a:lnTo>
                <a:lnTo>
                  <a:pt x="64007" y="32003"/>
                </a:lnTo>
                <a:close/>
              </a:path>
            </a:pathLst>
          </a:custGeom>
          <a:ln w="9525">
            <a:solidFill>
              <a:srgbClr val="C55A11"/>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object 17"/>
          <p:cNvSpPr/>
          <p:nvPr/>
        </p:nvSpPr>
        <p:spPr>
          <a:xfrm>
            <a:off x="8306752" y="3019742"/>
            <a:ext cx="73532" cy="73532"/>
          </a:xfrm>
          <a:prstGeom prst="rect">
            <a:avLst/>
          </a:prstGeom>
          <a:blipFill>
            <a:blip r:embed="rId2">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object 18"/>
          <p:cNvSpPr/>
          <p:nvPr/>
        </p:nvSpPr>
        <p:spPr>
          <a:xfrm>
            <a:off x="8867584" y="3281870"/>
            <a:ext cx="73532" cy="73532"/>
          </a:xfrm>
          <a:prstGeom prst="rect">
            <a:avLst/>
          </a:prstGeom>
          <a:blipFill>
            <a:blip r:embed="rId3">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object 19"/>
          <p:cNvSpPr/>
          <p:nvPr/>
        </p:nvSpPr>
        <p:spPr>
          <a:xfrm>
            <a:off x="9428416" y="4113974"/>
            <a:ext cx="73532" cy="73533"/>
          </a:xfrm>
          <a:prstGeom prst="rect">
            <a:avLst/>
          </a:prstGeom>
          <a:blipFill>
            <a:blip r:embed="rId3">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object 20"/>
          <p:cNvSpPr/>
          <p:nvPr/>
        </p:nvSpPr>
        <p:spPr>
          <a:xfrm>
            <a:off x="9990772" y="4214558"/>
            <a:ext cx="73532" cy="73533"/>
          </a:xfrm>
          <a:prstGeom prst="rect">
            <a:avLst/>
          </a:prstGeom>
          <a:blipFill>
            <a:blip r:embed="rId3">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object 21"/>
          <p:cNvSpPr/>
          <p:nvPr/>
        </p:nvSpPr>
        <p:spPr>
          <a:xfrm>
            <a:off x="10551604" y="4484306"/>
            <a:ext cx="73532" cy="73533"/>
          </a:xfrm>
          <a:prstGeom prst="rect">
            <a:avLst/>
          </a:prstGeom>
          <a:blipFill>
            <a:blip r:embed="rId4">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object 22"/>
          <p:cNvSpPr/>
          <p:nvPr/>
        </p:nvSpPr>
        <p:spPr>
          <a:xfrm>
            <a:off x="11118722" y="4717669"/>
            <a:ext cx="64135" cy="64135"/>
          </a:xfrm>
          <a:custGeom>
            <a:rect l="l" t="t" r="r" b="b"/>
            <a:pathLst>
              <a:path w="64132" h="64135">
                <a:moveTo>
                  <a:pt x="32003" y="0"/>
                </a:moveTo>
                <a:lnTo>
                  <a:pt x="19502" y="2518"/>
                </a:lnTo>
                <a:lnTo>
                  <a:pt x="9334" y="9382"/>
                </a:lnTo>
                <a:lnTo>
                  <a:pt x="2500" y="19556"/>
                </a:lnTo>
                <a:lnTo>
                  <a:pt x="0" y="32004"/>
                </a:lnTo>
                <a:lnTo>
                  <a:pt x="2500" y="44451"/>
                </a:lnTo>
                <a:lnTo>
                  <a:pt x="9334" y="54625"/>
                </a:lnTo>
                <a:lnTo>
                  <a:pt x="19502" y="61489"/>
                </a:lnTo>
                <a:lnTo>
                  <a:pt x="32003" y="64008"/>
                </a:lnTo>
                <a:lnTo>
                  <a:pt x="44451" y="61489"/>
                </a:lnTo>
                <a:lnTo>
                  <a:pt x="54625" y="54625"/>
                </a:lnTo>
                <a:lnTo>
                  <a:pt x="61489" y="44451"/>
                </a:lnTo>
                <a:lnTo>
                  <a:pt x="64007" y="32004"/>
                </a:lnTo>
                <a:lnTo>
                  <a:pt x="61489" y="19556"/>
                </a:lnTo>
                <a:lnTo>
                  <a:pt x="54625" y="9382"/>
                </a:lnTo>
                <a:lnTo>
                  <a:pt x="44451" y="2518"/>
                </a:lnTo>
                <a:lnTo>
                  <a:pt x="32003" y="0"/>
                </a:lnTo>
                <a:close/>
              </a:path>
            </a:pathLst>
          </a:custGeom>
          <a:solidFill>
            <a:srgbClr val="843B0B"/>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object 23"/>
          <p:cNvSpPr/>
          <p:nvPr/>
        </p:nvSpPr>
        <p:spPr>
          <a:xfrm>
            <a:off x="11118722" y="4717669"/>
            <a:ext cx="64135" cy="64135"/>
          </a:xfrm>
          <a:custGeom>
            <a:rect l="l" t="t" r="r" b="b"/>
            <a:pathLst>
              <a:path w="64132" h="64135">
                <a:moveTo>
                  <a:pt x="64007" y="32004"/>
                </a:moveTo>
                <a:lnTo>
                  <a:pt x="61489" y="44451"/>
                </a:lnTo>
                <a:lnTo>
                  <a:pt x="54625" y="54625"/>
                </a:lnTo>
                <a:lnTo>
                  <a:pt x="44451" y="61489"/>
                </a:lnTo>
                <a:lnTo>
                  <a:pt x="32003" y="64008"/>
                </a:lnTo>
                <a:lnTo>
                  <a:pt x="19502" y="61489"/>
                </a:lnTo>
                <a:lnTo>
                  <a:pt x="9334" y="54625"/>
                </a:lnTo>
                <a:lnTo>
                  <a:pt x="2500" y="44451"/>
                </a:lnTo>
                <a:lnTo>
                  <a:pt x="0" y="32004"/>
                </a:lnTo>
                <a:lnTo>
                  <a:pt x="2500" y="19556"/>
                </a:lnTo>
                <a:lnTo>
                  <a:pt x="9334" y="9382"/>
                </a:lnTo>
                <a:lnTo>
                  <a:pt x="19502" y="2518"/>
                </a:lnTo>
                <a:lnTo>
                  <a:pt x="32003" y="0"/>
                </a:lnTo>
                <a:lnTo>
                  <a:pt x="44451" y="2518"/>
                </a:lnTo>
                <a:lnTo>
                  <a:pt x="54625" y="9382"/>
                </a:lnTo>
                <a:lnTo>
                  <a:pt x="61489" y="19556"/>
                </a:lnTo>
                <a:lnTo>
                  <a:pt x="64007" y="32004"/>
                </a:lnTo>
                <a:close/>
              </a:path>
            </a:pathLst>
          </a:custGeom>
          <a:ln w="9525">
            <a:solidFill>
              <a:srgbClr val="C55A11"/>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object 24"/>
          <p:cNvSpPr/>
          <p:nvPr/>
        </p:nvSpPr>
        <p:spPr>
          <a:xfrm>
            <a:off x="11674792" y="4536122"/>
            <a:ext cx="73532" cy="73533"/>
          </a:xfrm>
          <a:prstGeom prst="rect">
            <a:avLst/>
          </a:prstGeom>
          <a:blipFill>
            <a:blip r:embed="rId5">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object 25"/>
          <p:cNvSpPr/>
          <p:nvPr/>
        </p:nvSpPr>
        <p:spPr>
          <a:xfrm>
            <a:off x="12241910" y="4388485"/>
            <a:ext cx="64135" cy="64135"/>
          </a:xfrm>
          <a:custGeom>
            <a:rect l="l" t="t" r="r" b="b"/>
            <a:pathLst>
              <a:path w="64132" h="64135">
                <a:moveTo>
                  <a:pt x="32003" y="0"/>
                </a:moveTo>
                <a:lnTo>
                  <a:pt x="19502" y="2518"/>
                </a:lnTo>
                <a:lnTo>
                  <a:pt x="9334" y="9382"/>
                </a:lnTo>
                <a:lnTo>
                  <a:pt x="2500" y="19556"/>
                </a:lnTo>
                <a:lnTo>
                  <a:pt x="0" y="32004"/>
                </a:lnTo>
                <a:lnTo>
                  <a:pt x="2500" y="44451"/>
                </a:lnTo>
                <a:lnTo>
                  <a:pt x="9334" y="54625"/>
                </a:lnTo>
                <a:lnTo>
                  <a:pt x="19502" y="61489"/>
                </a:lnTo>
                <a:lnTo>
                  <a:pt x="32003" y="64008"/>
                </a:lnTo>
                <a:lnTo>
                  <a:pt x="44451" y="61489"/>
                </a:lnTo>
                <a:lnTo>
                  <a:pt x="54625" y="54625"/>
                </a:lnTo>
                <a:lnTo>
                  <a:pt x="61489" y="44451"/>
                </a:lnTo>
                <a:lnTo>
                  <a:pt x="64007" y="32004"/>
                </a:lnTo>
                <a:lnTo>
                  <a:pt x="61489" y="19556"/>
                </a:lnTo>
                <a:lnTo>
                  <a:pt x="54625" y="9382"/>
                </a:lnTo>
                <a:lnTo>
                  <a:pt x="44451" y="2518"/>
                </a:lnTo>
                <a:lnTo>
                  <a:pt x="32003" y="0"/>
                </a:lnTo>
                <a:close/>
              </a:path>
            </a:pathLst>
          </a:custGeom>
          <a:solidFill>
            <a:srgbClr val="843B0B"/>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object 26"/>
          <p:cNvSpPr/>
          <p:nvPr/>
        </p:nvSpPr>
        <p:spPr>
          <a:xfrm>
            <a:off x="12241910" y="4388485"/>
            <a:ext cx="64135" cy="64135"/>
          </a:xfrm>
          <a:custGeom>
            <a:rect l="l" t="t" r="r" b="b"/>
            <a:pathLst>
              <a:path w="64132" h="64135">
                <a:moveTo>
                  <a:pt x="64007" y="32004"/>
                </a:moveTo>
                <a:lnTo>
                  <a:pt x="61489" y="44451"/>
                </a:lnTo>
                <a:lnTo>
                  <a:pt x="54625" y="54625"/>
                </a:lnTo>
                <a:lnTo>
                  <a:pt x="44451" y="61489"/>
                </a:lnTo>
                <a:lnTo>
                  <a:pt x="32003" y="64008"/>
                </a:lnTo>
                <a:lnTo>
                  <a:pt x="19502" y="61489"/>
                </a:lnTo>
                <a:lnTo>
                  <a:pt x="9334" y="54625"/>
                </a:lnTo>
                <a:lnTo>
                  <a:pt x="2500" y="44451"/>
                </a:lnTo>
                <a:lnTo>
                  <a:pt x="0" y="32004"/>
                </a:lnTo>
                <a:lnTo>
                  <a:pt x="2500" y="19556"/>
                </a:lnTo>
                <a:lnTo>
                  <a:pt x="9334" y="9382"/>
                </a:lnTo>
                <a:lnTo>
                  <a:pt x="19502" y="2518"/>
                </a:lnTo>
                <a:lnTo>
                  <a:pt x="32003" y="0"/>
                </a:lnTo>
                <a:lnTo>
                  <a:pt x="44451" y="2518"/>
                </a:lnTo>
                <a:lnTo>
                  <a:pt x="54625" y="9382"/>
                </a:lnTo>
                <a:lnTo>
                  <a:pt x="61489" y="19556"/>
                </a:lnTo>
                <a:lnTo>
                  <a:pt x="64007" y="32004"/>
                </a:lnTo>
                <a:close/>
              </a:path>
            </a:pathLst>
          </a:custGeom>
          <a:ln w="9525">
            <a:solidFill>
              <a:srgbClr val="C55A11"/>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object 27"/>
          <p:cNvSpPr/>
          <p:nvPr/>
        </p:nvSpPr>
        <p:spPr>
          <a:xfrm>
            <a:off x="7781543" y="2697480"/>
            <a:ext cx="167640" cy="147955"/>
          </a:xfrm>
          <a:custGeom>
            <a:rect l="l" t="t" r="r" b="b"/>
            <a:pathLst>
              <a:path w="167640" h="147955">
                <a:moveTo>
                  <a:pt x="0" y="147827"/>
                </a:moveTo>
                <a:lnTo>
                  <a:pt x="167640" y="0"/>
                </a:lnTo>
              </a:path>
            </a:pathLst>
          </a:custGeom>
          <a:ln w="9525">
            <a:solidFill>
              <a:srgbClr val="A6A6A6"/>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object 28"/>
          <p:cNvSpPr/>
          <p:nvPr/>
        </p:nvSpPr>
        <p:spPr>
          <a:xfrm>
            <a:off x="11135868" y="4654296"/>
            <a:ext cx="15240" cy="96520"/>
          </a:xfrm>
          <a:custGeom>
            <a:rect l="l" t="t" r="r" b="b"/>
            <a:pathLst>
              <a:path w="15240" h="96520">
                <a:moveTo>
                  <a:pt x="15240" y="96011"/>
                </a:moveTo>
                <a:lnTo>
                  <a:pt x="0" y="0"/>
                </a:lnTo>
              </a:path>
            </a:pathLst>
          </a:custGeom>
          <a:ln w="9525">
            <a:solidFill>
              <a:srgbClr val="A6A6A6"/>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object 29"/>
          <p:cNvSpPr/>
          <p:nvPr/>
        </p:nvSpPr>
        <p:spPr>
          <a:xfrm>
            <a:off x="12274295" y="4349496"/>
            <a:ext cx="114300" cy="71755"/>
          </a:xfrm>
          <a:custGeom>
            <a:rect l="l" t="t" r="r" b="b"/>
            <a:pathLst>
              <a:path w="114300" h="71754">
                <a:moveTo>
                  <a:pt x="0" y="71627"/>
                </a:moveTo>
                <a:lnTo>
                  <a:pt x="114300" y="0"/>
                </a:lnTo>
              </a:path>
            </a:pathLst>
          </a:custGeom>
          <a:ln w="9525">
            <a:solidFill>
              <a:srgbClr val="A6A6A6"/>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object 30"/>
          <p:cNvSpPr txBox="1"/>
          <p:nvPr/>
        </p:nvSpPr>
        <p:spPr>
          <a:xfrm>
            <a:off x="7790815" y="2454656"/>
            <a:ext cx="317500"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200" b="1">
                <a:solidFill>
                  <a:srgbClr val="404040"/>
                </a:solidFill>
                <a:latin typeface="等线"/>
                <a:cs typeface="等线"/>
              </a:rPr>
              <a:t>5</a:t>
            </a:r>
            <a:r>
              <a:rPr sz="1200" b="1" spc="-5">
                <a:solidFill>
                  <a:srgbClr val="404040"/>
                </a:solidFill>
                <a:latin typeface="等线"/>
                <a:cs typeface="等线"/>
              </a:rPr>
              <a:t>.</a:t>
            </a:r>
            <a:r>
              <a:rPr sz="1200" b="1">
                <a:solidFill>
                  <a:srgbClr val="404040"/>
                </a:solidFill>
                <a:latin typeface="等线"/>
                <a:cs typeface="等线"/>
              </a:rPr>
              <a:t>85</a:t>
            </a:r>
            <a:endParaRPr sz="1200">
              <a:latin typeface="等线"/>
              <a:cs typeface="等线"/>
            </a:endParaRPr>
          </a:p>
        </p:txBody>
      </p:sp>
      <p:sp>
        <p:nvSpPr>
          <p:cNvPr id="31" name="object 31"/>
          <p:cNvSpPr txBox="1"/>
          <p:nvPr/>
        </p:nvSpPr>
        <p:spPr>
          <a:xfrm>
            <a:off x="10977498" y="4411472"/>
            <a:ext cx="317500"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200" b="1">
                <a:solidFill>
                  <a:srgbClr val="404040"/>
                </a:solidFill>
                <a:latin typeface="等线"/>
                <a:cs typeface="等线"/>
              </a:rPr>
              <a:t>2</a:t>
            </a:r>
            <a:r>
              <a:rPr sz="1200" b="1" spc="-5">
                <a:solidFill>
                  <a:srgbClr val="404040"/>
                </a:solidFill>
                <a:latin typeface="等线"/>
                <a:cs typeface="等线"/>
              </a:rPr>
              <a:t>.</a:t>
            </a:r>
            <a:r>
              <a:rPr sz="1200" b="1">
                <a:solidFill>
                  <a:srgbClr val="404040"/>
                </a:solidFill>
                <a:latin typeface="等线"/>
                <a:cs typeface="等线"/>
              </a:rPr>
              <a:t>16</a:t>
            </a:r>
            <a:endParaRPr sz="1200">
              <a:latin typeface="等线"/>
              <a:cs typeface="等线"/>
            </a:endParaRPr>
          </a:p>
        </p:txBody>
      </p:sp>
      <p:sp>
        <p:nvSpPr>
          <p:cNvPr id="32" name="object 32"/>
          <p:cNvSpPr txBox="1"/>
          <p:nvPr/>
        </p:nvSpPr>
        <p:spPr>
          <a:xfrm>
            <a:off x="7488428" y="4107561"/>
            <a:ext cx="5059680"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tabLst>
                <a:tab pos="4754880"/>
              </a:tabLst>
            </a:pPr>
            <a:r>
              <a:rPr sz="1200" b="1" u="sng">
                <a:solidFill>
                  <a:srgbClr val="404040"/>
                </a:solidFill>
                <a:uFill>
                  <a:solidFill>
                    <a:srgbClr val="D9D9D9"/>
                  </a:solidFill>
                </a:uFill>
                <a:latin typeface="等线"/>
                <a:cs typeface="等线"/>
              </a:rPr>
              <a:t> 	2</a:t>
            </a:r>
            <a:r>
              <a:rPr sz="1200" b="1" u="sng" spc="-5">
                <a:solidFill>
                  <a:srgbClr val="404040"/>
                </a:solidFill>
                <a:uFill>
                  <a:solidFill>
                    <a:srgbClr val="D9D9D9"/>
                  </a:solidFill>
                </a:uFill>
                <a:latin typeface="等线"/>
                <a:cs typeface="等线"/>
              </a:rPr>
              <a:t>.</a:t>
            </a:r>
            <a:r>
              <a:rPr sz="1200" b="1" u="sng">
                <a:solidFill>
                  <a:srgbClr val="404040"/>
                </a:solidFill>
                <a:uFill>
                  <a:solidFill>
                    <a:srgbClr val="D9D9D9"/>
                  </a:solidFill>
                </a:uFill>
                <a:latin typeface="等线"/>
                <a:cs typeface="等线"/>
              </a:rPr>
              <a:t>80</a:t>
            </a:r>
            <a:endParaRPr sz="1200">
              <a:latin typeface="等线"/>
              <a:cs typeface="等线"/>
            </a:endParaRPr>
          </a:p>
        </p:txBody>
      </p:sp>
      <p:sp>
        <p:nvSpPr>
          <p:cNvPr id="33" name="object 33"/>
          <p:cNvSpPr txBox="1"/>
          <p:nvPr/>
        </p:nvSpPr>
        <p:spPr>
          <a:xfrm>
            <a:off x="7079106" y="5225034"/>
            <a:ext cx="315595"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200" b="1" spc="-10">
                <a:solidFill>
                  <a:srgbClr val="585858"/>
                </a:solidFill>
                <a:latin typeface="等线"/>
                <a:cs typeface="等线"/>
              </a:rPr>
              <a:t>1</a:t>
            </a:r>
            <a:r>
              <a:rPr sz="1200" b="1" spc="-5">
                <a:solidFill>
                  <a:srgbClr val="585858"/>
                </a:solidFill>
                <a:latin typeface="等线"/>
                <a:cs typeface="等线"/>
              </a:rPr>
              <a:t>.</a:t>
            </a:r>
            <a:r>
              <a:rPr sz="1200" b="1">
                <a:solidFill>
                  <a:srgbClr val="585858"/>
                </a:solidFill>
                <a:latin typeface="等线"/>
                <a:cs typeface="等线"/>
              </a:rPr>
              <a:t>00</a:t>
            </a:r>
            <a:endParaRPr sz="1200">
              <a:latin typeface="等线"/>
              <a:cs typeface="等线"/>
            </a:endParaRPr>
          </a:p>
        </p:txBody>
      </p:sp>
      <p:sp>
        <p:nvSpPr>
          <p:cNvPr id="34" name="object 34"/>
          <p:cNvSpPr txBox="1"/>
          <p:nvPr/>
        </p:nvSpPr>
        <p:spPr>
          <a:xfrm>
            <a:off x="7079106" y="4709286"/>
            <a:ext cx="315595"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200" b="1" spc="-10">
                <a:solidFill>
                  <a:srgbClr val="585858"/>
                </a:solidFill>
                <a:latin typeface="等线"/>
                <a:cs typeface="等线"/>
              </a:rPr>
              <a:t>2</a:t>
            </a:r>
            <a:r>
              <a:rPr sz="1200" b="1" spc="-5">
                <a:solidFill>
                  <a:srgbClr val="585858"/>
                </a:solidFill>
                <a:latin typeface="等线"/>
                <a:cs typeface="等线"/>
              </a:rPr>
              <a:t>.</a:t>
            </a:r>
            <a:r>
              <a:rPr sz="1200" b="1">
                <a:solidFill>
                  <a:srgbClr val="585858"/>
                </a:solidFill>
                <a:latin typeface="等线"/>
                <a:cs typeface="等线"/>
              </a:rPr>
              <a:t>00</a:t>
            </a:r>
            <a:endParaRPr sz="1200">
              <a:latin typeface="等线"/>
              <a:cs typeface="等线"/>
            </a:endParaRPr>
          </a:p>
        </p:txBody>
      </p:sp>
      <p:sp>
        <p:nvSpPr>
          <p:cNvPr id="35" name="object 35"/>
          <p:cNvSpPr txBox="1"/>
          <p:nvPr/>
        </p:nvSpPr>
        <p:spPr>
          <a:xfrm>
            <a:off x="7079106" y="4193286"/>
            <a:ext cx="315595"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200" b="1" spc="-10">
                <a:solidFill>
                  <a:srgbClr val="585858"/>
                </a:solidFill>
                <a:latin typeface="等线"/>
                <a:cs typeface="等线"/>
              </a:rPr>
              <a:t>3</a:t>
            </a:r>
            <a:r>
              <a:rPr sz="1200" b="1" spc="-5">
                <a:solidFill>
                  <a:srgbClr val="585858"/>
                </a:solidFill>
                <a:latin typeface="等线"/>
                <a:cs typeface="等线"/>
              </a:rPr>
              <a:t>.</a:t>
            </a:r>
            <a:r>
              <a:rPr sz="1200" b="1">
                <a:solidFill>
                  <a:srgbClr val="585858"/>
                </a:solidFill>
                <a:latin typeface="等线"/>
                <a:cs typeface="等线"/>
              </a:rPr>
              <a:t>00</a:t>
            </a:r>
            <a:endParaRPr sz="1200">
              <a:latin typeface="等线"/>
              <a:cs typeface="等线"/>
            </a:endParaRPr>
          </a:p>
        </p:txBody>
      </p:sp>
      <p:sp>
        <p:nvSpPr>
          <p:cNvPr id="36" name="object 36"/>
          <p:cNvSpPr txBox="1"/>
          <p:nvPr/>
        </p:nvSpPr>
        <p:spPr>
          <a:xfrm>
            <a:off x="7079106" y="3677158"/>
            <a:ext cx="315595"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200" b="1" spc="-10">
                <a:solidFill>
                  <a:srgbClr val="585858"/>
                </a:solidFill>
                <a:latin typeface="等线"/>
                <a:cs typeface="等线"/>
              </a:rPr>
              <a:t>4</a:t>
            </a:r>
            <a:r>
              <a:rPr sz="1200" b="1" spc="-5">
                <a:solidFill>
                  <a:srgbClr val="585858"/>
                </a:solidFill>
                <a:latin typeface="等线"/>
                <a:cs typeface="等线"/>
              </a:rPr>
              <a:t>.</a:t>
            </a:r>
            <a:r>
              <a:rPr sz="1200" b="1">
                <a:solidFill>
                  <a:srgbClr val="585858"/>
                </a:solidFill>
                <a:latin typeface="等线"/>
                <a:cs typeface="等线"/>
              </a:rPr>
              <a:t>00</a:t>
            </a:r>
            <a:endParaRPr sz="1200">
              <a:latin typeface="等线"/>
              <a:cs typeface="等线"/>
            </a:endParaRPr>
          </a:p>
        </p:txBody>
      </p:sp>
      <p:sp>
        <p:nvSpPr>
          <p:cNvPr id="37" name="object 37"/>
          <p:cNvSpPr txBox="1"/>
          <p:nvPr/>
        </p:nvSpPr>
        <p:spPr>
          <a:xfrm>
            <a:off x="7079106" y="3161538"/>
            <a:ext cx="315595"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200" b="1" spc="-10">
                <a:solidFill>
                  <a:srgbClr val="585858"/>
                </a:solidFill>
                <a:latin typeface="等线"/>
                <a:cs typeface="等线"/>
              </a:rPr>
              <a:t>5</a:t>
            </a:r>
            <a:r>
              <a:rPr sz="1200" b="1" spc="-5">
                <a:solidFill>
                  <a:srgbClr val="585858"/>
                </a:solidFill>
                <a:latin typeface="等线"/>
                <a:cs typeface="等线"/>
              </a:rPr>
              <a:t>.</a:t>
            </a:r>
            <a:r>
              <a:rPr sz="1200" b="1">
                <a:solidFill>
                  <a:srgbClr val="585858"/>
                </a:solidFill>
                <a:latin typeface="等线"/>
                <a:cs typeface="等线"/>
              </a:rPr>
              <a:t>00</a:t>
            </a:r>
            <a:endParaRPr sz="1200">
              <a:latin typeface="等线"/>
              <a:cs typeface="等线"/>
            </a:endParaRPr>
          </a:p>
        </p:txBody>
      </p:sp>
      <p:sp>
        <p:nvSpPr>
          <p:cNvPr id="38" name="object 38"/>
          <p:cNvSpPr txBox="1"/>
          <p:nvPr/>
        </p:nvSpPr>
        <p:spPr>
          <a:xfrm>
            <a:off x="7079106" y="2645410"/>
            <a:ext cx="315595"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200" b="1" spc="-10">
                <a:solidFill>
                  <a:srgbClr val="585858"/>
                </a:solidFill>
                <a:latin typeface="等线"/>
                <a:cs typeface="等线"/>
              </a:rPr>
              <a:t>6</a:t>
            </a:r>
            <a:r>
              <a:rPr sz="1200" b="1" spc="-5">
                <a:solidFill>
                  <a:srgbClr val="585858"/>
                </a:solidFill>
                <a:latin typeface="等线"/>
                <a:cs typeface="等线"/>
              </a:rPr>
              <a:t>.</a:t>
            </a:r>
            <a:r>
              <a:rPr sz="1200" b="1">
                <a:solidFill>
                  <a:srgbClr val="585858"/>
                </a:solidFill>
                <a:latin typeface="等线"/>
                <a:cs typeface="等线"/>
              </a:rPr>
              <a:t>00</a:t>
            </a:r>
            <a:endParaRPr sz="1200">
              <a:latin typeface="等线"/>
              <a:cs typeface="等线"/>
            </a:endParaRPr>
          </a:p>
        </p:txBody>
      </p:sp>
      <p:sp>
        <p:nvSpPr>
          <p:cNvPr id="39" name="object 39"/>
          <p:cNvSpPr txBox="1"/>
          <p:nvPr/>
        </p:nvSpPr>
        <p:spPr>
          <a:xfrm>
            <a:off x="7079106" y="2129409"/>
            <a:ext cx="315595"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200" b="1" spc="-10">
                <a:solidFill>
                  <a:srgbClr val="585858"/>
                </a:solidFill>
                <a:latin typeface="等线"/>
                <a:cs typeface="等线"/>
              </a:rPr>
              <a:t>7</a:t>
            </a:r>
            <a:r>
              <a:rPr sz="1200" b="1" spc="-5">
                <a:solidFill>
                  <a:srgbClr val="585858"/>
                </a:solidFill>
                <a:latin typeface="等线"/>
                <a:cs typeface="等线"/>
              </a:rPr>
              <a:t>.</a:t>
            </a:r>
            <a:r>
              <a:rPr sz="1200" b="1">
                <a:solidFill>
                  <a:srgbClr val="585858"/>
                </a:solidFill>
                <a:latin typeface="等线"/>
                <a:cs typeface="等线"/>
              </a:rPr>
              <a:t>00</a:t>
            </a:r>
            <a:endParaRPr sz="1200">
              <a:latin typeface="等线"/>
              <a:cs typeface="等线"/>
            </a:endParaRPr>
          </a:p>
        </p:txBody>
      </p:sp>
      <p:sp>
        <p:nvSpPr>
          <p:cNvPr id="40" name="object 40"/>
          <p:cNvSpPr/>
          <p:nvPr/>
        </p:nvSpPr>
        <p:spPr>
          <a:xfrm>
            <a:off x="7521067" y="5459095"/>
            <a:ext cx="283210" cy="294640"/>
          </a:xfrm>
          <a:custGeom>
            <a:rect l="l" t="t" r="r" b="b"/>
            <a:pathLst>
              <a:path w="283209" h="294639">
                <a:moveTo>
                  <a:pt x="62193" y="198754"/>
                </a:moveTo>
                <a:lnTo>
                  <a:pt x="37337" y="198754"/>
                </a:lnTo>
                <a:lnTo>
                  <a:pt x="41020" y="200532"/>
                </a:lnTo>
                <a:lnTo>
                  <a:pt x="47370" y="206882"/>
                </a:lnTo>
                <a:lnTo>
                  <a:pt x="49275" y="210692"/>
                </a:lnTo>
                <a:lnTo>
                  <a:pt x="50037" y="215772"/>
                </a:lnTo>
                <a:lnTo>
                  <a:pt x="50476" y="219836"/>
                </a:lnTo>
                <a:lnTo>
                  <a:pt x="50561" y="227710"/>
                </a:lnTo>
                <a:lnTo>
                  <a:pt x="50377" y="232882"/>
                </a:lnTo>
                <a:lnTo>
                  <a:pt x="49783" y="241172"/>
                </a:lnTo>
                <a:lnTo>
                  <a:pt x="49206" y="248340"/>
                </a:lnTo>
                <a:lnTo>
                  <a:pt x="48974" y="254984"/>
                </a:lnTo>
                <a:lnTo>
                  <a:pt x="62356" y="294639"/>
                </a:lnTo>
                <a:lnTo>
                  <a:pt x="86293" y="270763"/>
                </a:lnTo>
                <a:lnTo>
                  <a:pt x="66039" y="270763"/>
                </a:lnTo>
                <a:lnTo>
                  <a:pt x="64559" y="264743"/>
                </a:lnTo>
                <a:lnTo>
                  <a:pt x="63912" y="256984"/>
                </a:lnTo>
                <a:lnTo>
                  <a:pt x="64075" y="247511"/>
                </a:lnTo>
                <a:lnTo>
                  <a:pt x="65023" y="236346"/>
                </a:lnTo>
                <a:lnTo>
                  <a:pt x="66039" y="226948"/>
                </a:lnTo>
                <a:lnTo>
                  <a:pt x="66420" y="219836"/>
                </a:lnTo>
                <a:lnTo>
                  <a:pt x="66071" y="215407"/>
                </a:lnTo>
                <a:lnTo>
                  <a:pt x="65785" y="210057"/>
                </a:lnTo>
                <a:lnTo>
                  <a:pt x="64896" y="205739"/>
                </a:lnTo>
                <a:lnTo>
                  <a:pt x="62193" y="198754"/>
                </a:lnTo>
                <a:close/>
              </a:path>
              <a:path w="283209" h="294639">
                <a:moveTo>
                  <a:pt x="102107" y="234695"/>
                </a:moveTo>
                <a:lnTo>
                  <a:pt x="66039" y="270763"/>
                </a:lnTo>
                <a:lnTo>
                  <a:pt x="86293" y="270763"/>
                </a:lnTo>
                <a:lnTo>
                  <a:pt x="112267" y="244855"/>
                </a:lnTo>
                <a:lnTo>
                  <a:pt x="102107" y="234695"/>
                </a:lnTo>
                <a:close/>
              </a:path>
              <a:path w="283209" h="294639">
                <a:moveTo>
                  <a:pt x="42798" y="181863"/>
                </a:moveTo>
                <a:lnTo>
                  <a:pt x="4952" y="201675"/>
                </a:lnTo>
                <a:lnTo>
                  <a:pt x="634" y="216788"/>
                </a:lnTo>
                <a:lnTo>
                  <a:pt x="0" y="224408"/>
                </a:lnTo>
                <a:lnTo>
                  <a:pt x="2539" y="231901"/>
                </a:lnTo>
                <a:lnTo>
                  <a:pt x="8254" y="239013"/>
                </a:lnTo>
                <a:lnTo>
                  <a:pt x="21208" y="227710"/>
                </a:lnTo>
                <a:lnTo>
                  <a:pt x="17613" y="221398"/>
                </a:lnTo>
                <a:lnTo>
                  <a:pt x="16607" y="215772"/>
                </a:lnTo>
                <a:lnTo>
                  <a:pt x="33400" y="198754"/>
                </a:lnTo>
                <a:lnTo>
                  <a:pt x="62193" y="198754"/>
                </a:lnTo>
                <a:lnTo>
                  <a:pt x="61848" y="197865"/>
                </a:lnTo>
                <a:lnTo>
                  <a:pt x="59562" y="194436"/>
                </a:lnTo>
                <a:lnTo>
                  <a:pt x="49910" y="184784"/>
                </a:lnTo>
                <a:lnTo>
                  <a:pt x="42798" y="181863"/>
                </a:lnTo>
                <a:close/>
              </a:path>
              <a:path w="283209" h="294639">
                <a:moveTo>
                  <a:pt x="92505" y="124678"/>
                </a:moveTo>
                <a:lnTo>
                  <a:pt x="61213" y="153542"/>
                </a:lnTo>
                <a:lnTo>
                  <a:pt x="60197" y="159892"/>
                </a:lnTo>
                <a:lnTo>
                  <a:pt x="84200" y="198754"/>
                </a:lnTo>
                <a:lnTo>
                  <a:pt x="119125" y="221027"/>
                </a:lnTo>
                <a:lnTo>
                  <a:pt x="134171" y="220275"/>
                </a:lnTo>
                <a:lnTo>
                  <a:pt x="147573" y="211581"/>
                </a:lnTo>
                <a:lnTo>
                  <a:pt x="150786" y="207644"/>
                </a:lnTo>
                <a:lnTo>
                  <a:pt x="127761" y="207644"/>
                </a:lnTo>
                <a:lnTo>
                  <a:pt x="121157" y="205231"/>
                </a:lnTo>
                <a:lnTo>
                  <a:pt x="89290" y="179206"/>
                </a:lnTo>
                <a:lnTo>
                  <a:pt x="75056" y="155066"/>
                </a:lnTo>
                <a:lnTo>
                  <a:pt x="76326" y="149478"/>
                </a:lnTo>
                <a:lnTo>
                  <a:pt x="84454" y="141350"/>
                </a:lnTo>
                <a:lnTo>
                  <a:pt x="88010" y="139699"/>
                </a:lnTo>
                <a:lnTo>
                  <a:pt x="126267" y="139699"/>
                </a:lnTo>
                <a:lnTo>
                  <a:pt x="125650" y="139134"/>
                </a:lnTo>
                <a:lnTo>
                  <a:pt x="116649" y="132476"/>
                </a:lnTo>
                <a:lnTo>
                  <a:pt x="108124" y="127843"/>
                </a:lnTo>
                <a:lnTo>
                  <a:pt x="100075" y="125221"/>
                </a:lnTo>
                <a:lnTo>
                  <a:pt x="92505" y="124678"/>
                </a:lnTo>
                <a:close/>
              </a:path>
              <a:path w="283209" h="294639">
                <a:moveTo>
                  <a:pt x="126267" y="139699"/>
                </a:moveTo>
                <a:lnTo>
                  <a:pt x="88010" y="139699"/>
                </a:lnTo>
                <a:lnTo>
                  <a:pt x="91820" y="139826"/>
                </a:lnTo>
                <a:lnTo>
                  <a:pt x="95630" y="139826"/>
                </a:lnTo>
                <a:lnTo>
                  <a:pt x="99948" y="141477"/>
                </a:lnTo>
                <a:lnTo>
                  <a:pt x="129581" y="167068"/>
                </a:lnTo>
                <a:lnTo>
                  <a:pt x="143763" y="191515"/>
                </a:lnTo>
                <a:lnTo>
                  <a:pt x="142747" y="197230"/>
                </a:lnTo>
                <a:lnTo>
                  <a:pt x="138048" y="201802"/>
                </a:lnTo>
                <a:lnTo>
                  <a:pt x="133349" y="206501"/>
                </a:lnTo>
                <a:lnTo>
                  <a:pt x="127761" y="207644"/>
                </a:lnTo>
                <a:lnTo>
                  <a:pt x="150786" y="207644"/>
                </a:lnTo>
                <a:lnTo>
                  <a:pt x="152955" y="204985"/>
                </a:lnTo>
                <a:lnTo>
                  <a:pt x="156336" y="197961"/>
                </a:lnTo>
                <a:lnTo>
                  <a:pt x="157718" y="190507"/>
                </a:lnTo>
                <a:lnTo>
                  <a:pt x="157177" y="183620"/>
                </a:lnTo>
                <a:lnTo>
                  <a:pt x="135127" y="147827"/>
                </a:lnTo>
                <a:lnTo>
                  <a:pt x="126267" y="139699"/>
                </a:lnTo>
                <a:close/>
              </a:path>
              <a:path w="283209" h="294639">
                <a:moveTo>
                  <a:pt x="164845" y="90042"/>
                </a:moveTo>
                <a:lnTo>
                  <a:pt x="140842" y="90042"/>
                </a:lnTo>
                <a:lnTo>
                  <a:pt x="194182" y="143509"/>
                </a:lnTo>
                <a:lnTo>
                  <a:pt x="175005" y="162686"/>
                </a:lnTo>
                <a:lnTo>
                  <a:pt x="184657" y="172338"/>
                </a:lnTo>
                <a:lnTo>
                  <a:pt x="225551" y="131444"/>
                </a:lnTo>
                <a:lnTo>
                  <a:pt x="206247" y="131444"/>
                </a:lnTo>
                <a:lnTo>
                  <a:pt x="164845" y="90042"/>
                </a:lnTo>
                <a:close/>
              </a:path>
              <a:path w="283209" h="294639">
                <a:moveTo>
                  <a:pt x="222630" y="115061"/>
                </a:moveTo>
                <a:lnTo>
                  <a:pt x="206247" y="131444"/>
                </a:lnTo>
                <a:lnTo>
                  <a:pt x="225551" y="131444"/>
                </a:lnTo>
                <a:lnTo>
                  <a:pt x="232282" y="124713"/>
                </a:lnTo>
                <a:lnTo>
                  <a:pt x="222630" y="115061"/>
                </a:lnTo>
                <a:close/>
              </a:path>
              <a:path w="283209" h="294639">
                <a:moveTo>
                  <a:pt x="141858" y="67055"/>
                </a:moveTo>
                <a:lnTo>
                  <a:pt x="130555" y="78358"/>
                </a:lnTo>
                <a:lnTo>
                  <a:pt x="124459" y="108457"/>
                </a:lnTo>
                <a:lnTo>
                  <a:pt x="134619" y="118617"/>
                </a:lnTo>
                <a:lnTo>
                  <a:pt x="140842" y="90042"/>
                </a:lnTo>
                <a:lnTo>
                  <a:pt x="164845" y="90042"/>
                </a:lnTo>
                <a:lnTo>
                  <a:pt x="141858" y="67055"/>
                </a:lnTo>
                <a:close/>
              </a:path>
              <a:path w="283209" h="294639">
                <a:moveTo>
                  <a:pt x="208914" y="0"/>
                </a:moveTo>
                <a:lnTo>
                  <a:pt x="194944" y="13969"/>
                </a:lnTo>
                <a:lnTo>
                  <a:pt x="212978" y="93217"/>
                </a:lnTo>
                <a:lnTo>
                  <a:pt x="222884" y="103123"/>
                </a:lnTo>
                <a:lnTo>
                  <a:pt x="243283" y="82803"/>
                </a:lnTo>
                <a:lnTo>
                  <a:pt x="223773" y="82803"/>
                </a:lnTo>
                <a:lnTo>
                  <a:pt x="209930" y="24256"/>
                </a:lnTo>
                <a:lnTo>
                  <a:pt x="233171" y="24256"/>
                </a:lnTo>
                <a:lnTo>
                  <a:pt x="208914" y="0"/>
                </a:lnTo>
                <a:close/>
              </a:path>
              <a:path w="283209" h="294639">
                <a:moveTo>
                  <a:pt x="279241" y="70230"/>
                </a:moveTo>
                <a:lnTo>
                  <a:pt x="255904" y="70230"/>
                </a:lnTo>
                <a:lnTo>
                  <a:pt x="271398" y="85724"/>
                </a:lnTo>
                <a:lnTo>
                  <a:pt x="283082" y="74040"/>
                </a:lnTo>
                <a:lnTo>
                  <a:pt x="279241" y="70230"/>
                </a:lnTo>
                <a:close/>
              </a:path>
              <a:path w="283209" h="294639">
                <a:moveTo>
                  <a:pt x="233171" y="24256"/>
                </a:moveTo>
                <a:lnTo>
                  <a:pt x="209930" y="24256"/>
                </a:lnTo>
                <a:lnTo>
                  <a:pt x="246125" y="60451"/>
                </a:lnTo>
                <a:lnTo>
                  <a:pt x="223773" y="82803"/>
                </a:lnTo>
                <a:lnTo>
                  <a:pt x="243283" y="82803"/>
                </a:lnTo>
                <a:lnTo>
                  <a:pt x="255904" y="70230"/>
                </a:lnTo>
                <a:lnTo>
                  <a:pt x="279241" y="70230"/>
                </a:lnTo>
                <a:lnTo>
                  <a:pt x="267461" y="58546"/>
                </a:lnTo>
                <a:lnTo>
                  <a:pt x="277356" y="48767"/>
                </a:lnTo>
                <a:lnTo>
                  <a:pt x="257682" y="48767"/>
                </a:lnTo>
                <a:lnTo>
                  <a:pt x="233171" y="24256"/>
                </a:lnTo>
                <a:close/>
              </a:path>
              <a:path w="283209" h="294639">
                <a:moveTo>
                  <a:pt x="268604" y="37972"/>
                </a:moveTo>
                <a:lnTo>
                  <a:pt x="257682" y="48767"/>
                </a:lnTo>
                <a:lnTo>
                  <a:pt x="277356" y="48767"/>
                </a:lnTo>
                <a:lnTo>
                  <a:pt x="278383" y="47751"/>
                </a:lnTo>
                <a:lnTo>
                  <a:pt x="268604" y="37972"/>
                </a:lnTo>
                <a:close/>
              </a:path>
            </a:pathLst>
          </a:custGeom>
          <a:solidFill>
            <a:srgbClr val="585858"/>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object 41"/>
          <p:cNvSpPr/>
          <p:nvPr/>
        </p:nvSpPr>
        <p:spPr>
          <a:xfrm>
            <a:off x="8082533" y="5454650"/>
            <a:ext cx="279400" cy="299085"/>
          </a:xfrm>
          <a:custGeom>
            <a:rect l="l" t="t" r="r" b="b"/>
            <a:pathLst>
              <a:path w="279400" h="299085">
                <a:moveTo>
                  <a:pt x="62193" y="203199"/>
                </a:moveTo>
                <a:lnTo>
                  <a:pt x="37337" y="203199"/>
                </a:lnTo>
                <a:lnTo>
                  <a:pt x="41020" y="204977"/>
                </a:lnTo>
                <a:lnTo>
                  <a:pt x="44703" y="208533"/>
                </a:lnTo>
                <a:lnTo>
                  <a:pt x="50561" y="232155"/>
                </a:lnTo>
                <a:lnTo>
                  <a:pt x="50377" y="237327"/>
                </a:lnTo>
                <a:lnTo>
                  <a:pt x="49260" y="252785"/>
                </a:lnTo>
                <a:lnTo>
                  <a:pt x="49021" y="259429"/>
                </a:lnTo>
                <a:lnTo>
                  <a:pt x="62483" y="299084"/>
                </a:lnTo>
                <a:lnTo>
                  <a:pt x="86359" y="275208"/>
                </a:lnTo>
                <a:lnTo>
                  <a:pt x="66039" y="275208"/>
                </a:lnTo>
                <a:lnTo>
                  <a:pt x="64559" y="269188"/>
                </a:lnTo>
                <a:lnTo>
                  <a:pt x="63912" y="261429"/>
                </a:lnTo>
                <a:lnTo>
                  <a:pt x="64075" y="251956"/>
                </a:lnTo>
                <a:lnTo>
                  <a:pt x="65023" y="240791"/>
                </a:lnTo>
                <a:lnTo>
                  <a:pt x="66039" y="231393"/>
                </a:lnTo>
                <a:lnTo>
                  <a:pt x="66420" y="224281"/>
                </a:lnTo>
                <a:lnTo>
                  <a:pt x="66100" y="220217"/>
                </a:lnTo>
                <a:lnTo>
                  <a:pt x="65785" y="214502"/>
                </a:lnTo>
                <a:lnTo>
                  <a:pt x="64896" y="210184"/>
                </a:lnTo>
                <a:lnTo>
                  <a:pt x="62193" y="203199"/>
                </a:lnTo>
                <a:close/>
              </a:path>
              <a:path w="279400" h="299085">
                <a:moveTo>
                  <a:pt x="102107" y="239140"/>
                </a:moveTo>
                <a:lnTo>
                  <a:pt x="66039" y="275208"/>
                </a:lnTo>
                <a:lnTo>
                  <a:pt x="86359" y="275208"/>
                </a:lnTo>
                <a:lnTo>
                  <a:pt x="112267" y="249300"/>
                </a:lnTo>
                <a:lnTo>
                  <a:pt x="102107" y="239140"/>
                </a:lnTo>
                <a:close/>
              </a:path>
              <a:path w="279400" h="299085">
                <a:moveTo>
                  <a:pt x="42798" y="186308"/>
                </a:moveTo>
                <a:lnTo>
                  <a:pt x="4952" y="206120"/>
                </a:lnTo>
                <a:lnTo>
                  <a:pt x="0" y="228853"/>
                </a:lnTo>
                <a:lnTo>
                  <a:pt x="2539" y="236346"/>
                </a:lnTo>
                <a:lnTo>
                  <a:pt x="8254" y="243458"/>
                </a:lnTo>
                <a:lnTo>
                  <a:pt x="21335" y="232155"/>
                </a:lnTo>
                <a:lnTo>
                  <a:pt x="17666" y="225843"/>
                </a:lnTo>
                <a:lnTo>
                  <a:pt x="16625" y="220217"/>
                </a:lnTo>
                <a:lnTo>
                  <a:pt x="33400" y="203199"/>
                </a:lnTo>
                <a:lnTo>
                  <a:pt x="62193" y="203199"/>
                </a:lnTo>
                <a:lnTo>
                  <a:pt x="61848" y="202310"/>
                </a:lnTo>
                <a:lnTo>
                  <a:pt x="59562" y="198881"/>
                </a:lnTo>
                <a:lnTo>
                  <a:pt x="56514" y="195833"/>
                </a:lnTo>
                <a:lnTo>
                  <a:pt x="50037" y="189229"/>
                </a:lnTo>
                <a:lnTo>
                  <a:pt x="42798" y="186308"/>
                </a:lnTo>
                <a:close/>
              </a:path>
              <a:path w="279400" h="299085">
                <a:moveTo>
                  <a:pt x="92505" y="129123"/>
                </a:moveTo>
                <a:lnTo>
                  <a:pt x="61213" y="157987"/>
                </a:lnTo>
                <a:lnTo>
                  <a:pt x="60197" y="164337"/>
                </a:lnTo>
                <a:lnTo>
                  <a:pt x="84200" y="203199"/>
                </a:lnTo>
                <a:lnTo>
                  <a:pt x="119141" y="225472"/>
                </a:lnTo>
                <a:lnTo>
                  <a:pt x="134225" y="224720"/>
                </a:lnTo>
                <a:lnTo>
                  <a:pt x="147700" y="216026"/>
                </a:lnTo>
                <a:lnTo>
                  <a:pt x="150869" y="212089"/>
                </a:lnTo>
                <a:lnTo>
                  <a:pt x="127761" y="212089"/>
                </a:lnTo>
                <a:lnTo>
                  <a:pt x="121157" y="209676"/>
                </a:lnTo>
                <a:lnTo>
                  <a:pt x="89362" y="183651"/>
                </a:lnTo>
                <a:lnTo>
                  <a:pt x="75056" y="159511"/>
                </a:lnTo>
                <a:lnTo>
                  <a:pt x="76326" y="153923"/>
                </a:lnTo>
                <a:lnTo>
                  <a:pt x="84454" y="145795"/>
                </a:lnTo>
                <a:lnTo>
                  <a:pt x="88010" y="144144"/>
                </a:lnTo>
                <a:lnTo>
                  <a:pt x="126267" y="144144"/>
                </a:lnTo>
                <a:lnTo>
                  <a:pt x="125650" y="143579"/>
                </a:lnTo>
                <a:lnTo>
                  <a:pt x="116649" y="136921"/>
                </a:lnTo>
                <a:lnTo>
                  <a:pt x="108124" y="132288"/>
                </a:lnTo>
                <a:lnTo>
                  <a:pt x="100075" y="129666"/>
                </a:lnTo>
                <a:lnTo>
                  <a:pt x="92505" y="129123"/>
                </a:lnTo>
                <a:close/>
              </a:path>
              <a:path w="279400" h="299085">
                <a:moveTo>
                  <a:pt x="126267" y="144144"/>
                </a:moveTo>
                <a:lnTo>
                  <a:pt x="88010" y="144144"/>
                </a:lnTo>
                <a:lnTo>
                  <a:pt x="91820" y="144271"/>
                </a:lnTo>
                <a:lnTo>
                  <a:pt x="95630" y="144271"/>
                </a:lnTo>
                <a:lnTo>
                  <a:pt x="99948" y="145922"/>
                </a:lnTo>
                <a:lnTo>
                  <a:pt x="129599" y="171513"/>
                </a:lnTo>
                <a:lnTo>
                  <a:pt x="143763" y="195960"/>
                </a:lnTo>
                <a:lnTo>
                  <a:pt x="142747" y="201675"/>
                </a:lnTo>
                <a:lnTo>
                  <a:pt x="133476" y="210946"/>
                </a:lnTo>
                <a:lnTo>
                  <a:pt x="127761" y="212089"/>
                </a:lnTo>
                <a:lnTo>
                  <a:pt x="150869" y="212089"/>
                </a:lnTo>
                <a:lnTo>
                  <a:pt x="153009" y="209430"/>
                </a:lnTo>
                <a:lnTo>
                  <a:pt x="156352" y="202406"/>
                </a:lnTo>
                <a:lnTo>
                  <a:pt x="157558" y="195833"/>
                </a:lnTo>
                <a:lnTo>
                  <a:pt x="157661" y="194212"/>
                </a:lnTo>
                <a:lnTo>
                  <a:pt x="157177" y="188065"/>
                </a:lnTo>
                <a:lnTo>
                  <a:pt x="135127" y="152272"/>
                </a:lnTo>
                <a:lnTo>
                  <a:pt x="126267" y="144144"/>
                </a:lnTo>
                <a:close/>
              </a:path>
              <a:path w="279400" h="299085">
                <a:moveTo>
                  <a:pt x="164845" y="94487"/>
                </a:moveTo>
                <a:lnTo>
                  <a:pt x="140842" y="94487"/>
                </a:lnTo>
                <a:lnTo>
                  <a:pt x="194182" y="147954"/>
                </a:lnTo>
                <a:lnTo>
                  <a:pt x="175005" y="167131"/>
                </a:lnTo>
                <a:lnTo>
                  <a:pt x="184784" y="176783"/>
                </a:lnTo>
                <a:lnTo>
                  <a:pt x="225678" y="135889"/>
                </a:lnTo>
                <a:lnTo>
                  <a:pt x="206247" y="135889"/>
                </a:lnTo>
                <a:lnTo>
                  <a:pt x="164845" y="94487"/>
                </a:lnTo>
                <a:close/>
              </a:path>
              <a:path w="279400" h="299085">
                <a:moveTo>
                  <a:pt x="222630" y="119506"/>
                </a:moveTo>
                <a:lnTo>
                  <a:pt x="206247" y="135889"/>
                </a:lnTo>
                <a:lnTo>
                  <a:pt x="225678" y="135889"/>
                </a:lnTo>
                <a:lnTo>
                  <a:pt x="232409" y="129158"/>
                </a:lnTo>
                <a:lnTo>
                  <a:pt x="222630" y="119506"/>
                </a:lnTo>
                <a:close/>
              </a:path>
              <a:path w="279400" h="299085">
                <a:moveTo>
                  <a:pt x="141858" y="71500"/>
                </a:moveTo>
                <a:lnTo>
                  <a:pt x="130555" y="82803"/>
                </a:lnTo>
                <a:lnTo>
                  <a:pt x="124586" y="112902"/>
                </a:lnTo>
                <a:lnTo>
                  <a:pt x="134619" y="123062"/>
                </a:lnTo>
                <a:lnTo>
                  <a:pt x="140842" y="94487"/>
                </a:lnTo>
                <a:lnTo>
                  <a:pt x="164845" y="94487"/>
                </a:lnTo>
                <a:lnTo>
                  <a:pt x="141858" y="71500"/>
                </a:lnTo>
                <a:close/>
              </a:path>
              <a:path w="279400" h="299085">
                <a:moveTo>
                  <a:pt x="234441" y="89788"/>
                </a:moveTo>
                <a:lnTo>
                  <a:pt x="223392" y="102996"/>
                </a:lnTo>
                <a:lnTo>
                  <a:pt x="230631" y="108076"/>
                </a:lnTo>
                <a:lnTo>
                  <a:pt x="237870" y="110108"/>
                </a:lnTo>
                <a:lnTo>
                  <a:pt x="245109" y="109092"/>
                </a:lnTo>
                <a:lnTo>
                  <a:pt x="252348" y="108203"/>
                </a:lnTo>
                <a:lnTo>
                  <a:pt x="259333" y="104266"/>
                </a:lnTo>
                <a:lnTo>
                  <a:pt x="266318" y="97408"/>
                </a:lnTo>
                <a:lnTo>
                  <a:pt x="269719" y="93471"/>
                </a:lnTo>
                <a:lnTo>
                  <a:pt x="245363" y="93471"/>
                </a:lnTo>
                <a:lnTo>
                  <a:pt x="240664" y="92963"/>
                </a:lnTo>
                <a:lnTo>
                  <a:pt x="237870" y="91820"/>
                </a:lnTo>
                <a:lnTo>
                  <a:pt x="234441" y="89788"/>
                </a:lnTo>
                <a:close/>
              </a:path>
              <a:path w="279400" h="299085">
                <a:moveTo>
                  <a:pt x="271881" y="50926"/>
                </a:moveTo>
                <a:lnTo>
                  <a:pt x="236600" y="50926"/>
                </a:lnTo>
                <a:lnTo>
                  <a:pt x="246125" y="51434"/>
                </a:lnTo>
                <a:lnTo>
                  <a:pt x="250697" y="53720"/>
                </a:lnTo>
                <a:lnTo>
                  <a:pt x="260095" y="63118"/>
                </a:lnTo>
                <a:lnTo>
                  <a:pt x="262762" y="68198"/>
                </a:lnTo>
                <a:lnTo>
                  <a:pt x="263524" y="78104"/>
                </a:lnTo>
                <a:lnTo>
                  <a:pt x="261492" y="82803"/>
                </a:lnTo>
                <a:lnTo>
                  <a:pt x="254761" y="89534"/>
                </a:lnTo>
                <a:lnTo>
                  <a:pt x="252348" y="91312"/>
                </a:lnTo>
                <a:lnTo>
                  <a:pt x="249935" y="92201"/>
                </a:lnTo>
                <a:lnTo>
                  <a:pt x="247649" y="93090"/>
                </a:lnTo>
                <a:lnTo>
                  <a:pt x="245363" y="93471"/>
                </a:lnTo>
                <a:lnTo>
                  <a:pt x="269719" y="93471"/>
                </a:lnTo>
                <a:lnTo>
                  <a:pt x="271748" y="91122"/>
                </a:lnTo>
                <a:lnTo>
                  <a:pt x="275653" y="84645"/>
                </a:lnTo>
                <a:lnTo>
                  <a:pt x="278034" y="77977"/>
                </a:lnTo>
                <a:lnTo>
                  <a:pt x="278891" y="71119"/>
                </a:lnTo>
                <a:lnTo>
                  <a:pt x="278245" y="64379"/>
                </a:lnTo>
                <a:lnTo>
                  <a:pt x="276097" y="57864"/>
                </a:lnTo>
                <a:lnTo>
                  <a:pt x="272426" y="51563"/>
                </a:lnTo>
                <a:lnTo>
                  <a:pt x="271881" y="50926"/>
                </a:lnTo>
                <a:close/>
              </a:path>
              <a:path w="279400" h="299085">
                <a:moveTo>
                  <a:pt x="213359" y="0"/>
                </a:moveTo>
                <a:lnTo>
                  <a:pt x="171576" y="41782"/>
                </a:lnTo>
                <a:lnTo>
                  <a:pt x="209930" y="84835"/>
                </a:lnTo>
                <a:lnTo>
                  <a:pt x="221487" y="73278"/>
                </a:lnTo>
                <a:lnTo>
                  <a:pt x="221487" y="69595"/>
                </a:lnTo>
                <a:lnTo>
                  <a:pt x="221995" y="66420"/>
                </a:lnTo>
                <a:lnTo>
                  <a:pt x="223138" y="64007"/>
                </a:lnTo>
                <a:lnTo>
                  <a:pt x="223646" y="62737"/>
                </a:lnTo>
                <a:lnTo>
                  <a:pt x="211327" y="62737"/>
                </a:lnTo>
                <a:lnTo>
                  <a:pt x="192023" y="41020"/>
                </a:lnTo>
                <a:lnTo>
                  <a:pt x="223265" y="9905"/>
                </a:lnTo>
                <a:lnTo>
                  <a:pt x="213359" y="0"/>
                </a:lnTo>
                <a:close/>
              </a:path>
              <a:path w="279400" h="299085">
                <a:moveTo>
                  <a:pt x="235584" y="33908"/>
                </a:moveTo>
                <a:lnTo>
                  <a:pt x="227964" y="37210"/>
                </a:lnTo>
                <a:lnTo>
                  <a:pt x="221106" y="44195"/>
                </a:lnTo>
                <a:lnTo>
                  <a:pt x="215264" y="50037"/>
                </a:lnTo>
                <a:lnTo>
                  <a:pt x="211962" y="56260"/>
                </a:lnTo>
                <a:lnTo>
                  <a:pt x="211327" y="62737"/>
                </a:lnTo>
                <a:lnTo>
                  <a:pt x="223646" y="62737"/>
                </a:lnTo>
                <a:lnTo>
                  <a:pt x="224154" y="61467"/>
                </a:lnTo>
                <a:lnTo>
                  <a:pt x="225932" y="59054"/>
                </a:lnTo>
                <a:lnTo>
                  <a:pt x="228218" y="56768"/>
                </a:lnTo>
                <a:lnTo>
                  <a:pt x="232155" y="52704"/>
                </a:lnTo>
                <a:lnTo>
                  <a:pt x="236600" y="50926"/>
                </a:lnTo>
                <a:lnTo>
                  <a:pt x="271881" y="50926"/>
                </a:lnTo>
                <a:lnTo>
                  <a:pt x="267207" y="45465"/>
                </a:lnTo>
                <a:lnTo>
                  <a:pt x="261663" y="40628"/>
                </a:lnTo>
                <a:lnTo>
                  <a:pt x="255904" y="37147"/>
                </a:lnTo>
                <a:lnTo>
                  <a:pt x="249955" y="35000"/>
                </a:lnTo>
                <a:lnTo>
                  <a:pt x="243839" y="34162"/>
                </a:lnTo>
                <a:lnTo>
                  <a:pt x="235584" y="33908"/>
                </a:lnTo>
                <a:close/>
              </a:path>
            </a:pathLst>
          </a:custGeom>
          <a:solidFill>
            <a:srgbClr val="585858"/>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object 42"/>
          <p:cNvSpPr/>
          <p:nvPr/>
        </p:nvSpPr>
        <p:spPr>
          <a:xfrm>
            <a:off x="8644128" y="5461127"/>
            <a:ext cx="280035" cy="292735"/>
          </a:xfrm>
          <a:custGeom>
            <a:rect l="l" t="t" r="r" b="b"/>
            <a:pathLst>
              <a:path w="280034" h="292735">
                <a:moveTo>
                  <a:pt x="62164" y="196722"/>
                </a:moveTo>
                <a:lnTo>
                  <a:pt x="37210" y="196722"/>
                </a:lnTo>
                <a:lnTo>
                  <a:pt x="40893" y="198500"/>
                </a:lnTo>
                <a:lnTo>
                  <a:pt x="44576" y="202056"/>
                </a:lnTo>
                <a:lnTo>
                  <a:pt x="50446" y="225678"/>
                </a:lnTo>
                <a:lnTo>
                  <a:pt x="50252" y="230850"/>
                </a:lnTo>
                <a:lnTo>
                  <a:pt x="49133" y="246308"/>
                </a:lnTo>
                <a:lnTo>
                  <a:pt x="48894" y="252952"/>
                </a:lnTo>
                <a:lnTo>
                  <a:pt x="62356" y="292607"/>
                </a:lnTo>
                <a:lnTo>
                  <a:pt x="86232" y="268731"/>
                </a:lnTo>
                <a:lnTo>
                  <a:pt x="65912" y="268731"/>
                </a:lnTo>
                <a:lnTo>
                  <a:pt x="64432" y="262711"/>
                </a:lnTo>
                <a:lnTo>
                  <a:pt x="63785" y="254952"/>
                </a:lnTo>
                <a:lnTo>
                  <a:pt x="63948" y="245479"/>
                </a:lnTo>
                <a:lnTo>
                  <a:pt x="64896" y="234314"/>
                </a:lnTo>
                <a:lnTo>
                  <a:pt x="65912" y="224916"/>
                </a:lnTo>
                <a:lnTo>
                  <a:pt x="66293" y="217804"/>
                </a:lnTo>
                <a:lnTo>
                  <a:pt x="65944" y="213375"/>
                </a:lnTo>
                <a:lnTo>
                  <a:pt x="65658" y="208025"/>
                </a:lnTo>
                <a:lnTo>
                  <a:pt x="64769" y="203707"/>
                </a:lnTo>
                <a:lnTo>
                  <a:pt x="63200" y="199643"/>
                </a:lnTo>
                <a:lnTo>
                  <a:pt x="62164" y="196722"/>
                </a:lnTo>
                <a:close/>
              </a:path>
              <a:path w="280034" h="292735">
                <a:moveTo>
                  <a:pt x="102107" y="232663"/>
                </a:moveTo>
                <a:lnTo>
                  <a:pt x="65912" y="268731"/>
                </a:lnTo>
                <a:lnTo>
                  <a:pt x="86232" y="268731"/>
                </a:lnTo>
                <a:lnTo>
                  <a:pt x="112140" y="242823"/>
                </a:lnTo>
                <a:lnTo>
                  <a:pt x="102107" y="232663"/>
                </a:lnTo>
                <a:close/>
              </a:path>
              <a:path w="280034" h="292735">
                <a:moveTo>
                  <a:pt x="42671" y="179831"/>
                </a:moveTo>
                <a:lnTo>
                  <a:pt x="4825" y="199643"/>
                </a:lnTo>
                <a:lnTo>
                  <a:pt x="0" y="222376"/>
                </a:lnTo>
                <a:lnTo>
                  <a:pt x="2412" y="229869"/>
                </a:lnTo>
                <a:lnTo>
                  <a:pt x="8127" y="236981"/>
                </a:lnTo>
                <a:lnTo>
                  <a:pt x="21208" y="225678"/>
                </a:lnTo>
                <a:lnTo>
                  <a:pt x="17539" y="219366"/>
                </a:lnTo>
                <a:lnTo>
                  <a:pt x="16498" y="213740"/>
                </a:lnTo>
                <a:lnTo>
                  <a:pt x="33273" y="196722"/>
                </a:lnTo>
                <a:lnTo>
                  <a:pt x="62164" y="196722"/>
                </a:lnTo>
                <a:lnTo>
                  <a:pt x="61848" y="195833"/>
                </a:lnTo>
                <a:lnTo>
                  <a:pt x="59562" y="192404"/>
                </a:lnTo>
                <a:lnTo>
                  <a:pt x="56387" y="189356"/>
                </a:lnTo>
                <a:lnTo>
                  <a:pt x="49910" y="182752"/>
                </a:lnTo>
                <a:lnTo>
                  <a:pt x="42671" y="179831"/>
                </a:lnTo>
                <a:close/>
              </a:path>
              <a:path w="280034" h="292735">
                <a:moveTo>
                  <a:pt x="92432" y="122646"/>
                </a:moveTo>
                <a:lnTo>
                  <a:pt x="61086" y="151510"/>
                </a:lnTo>
                <a:lnTo>
                  <a:pt x="60070" y="157860"/>
                </a:lnTo>
                <a:lnTo>
                  <a:pt x="84073" y="196722"/>
                </a:lnTo>
                <a:lnTo>
                  <a:pt x="119014" y="218995"/>
                </a:lnTo>
                <a:lnTo>
                  <a:pt x="134098" y="218243"/>
                </a:lnTo>
                <a:lnTo>
                  <a:pt x="147573" y="209549"/>
                </a:lnTo>
                <a:lnTo>
                  <a:pt x="150742" y="205612"/>
                </a:lnTo>
                <a:lnTo>
                  <a:pt x="127634" y="205612"/>
                </a:lnTo>
                <a:lnTo>
                  <a:pt x="121030" y="203199"/>
                </a:lnTo>
                <a:lnTo>
                  <a:pt x="89235" y="177174"/>
                </a:lnTo>
                <a:lnTo>
                  <a:pt x="74929" y="153034"/>
                </a:lnTo>
                <a:lnTo>
                  <a:pt x="76199" y="147446"/>
                </a:lnTo>
                <a:lnTo>
                  <a:pt x="84327" y="139318"/>
                </a:lnTo>
                <a:lnTo>
                  <a:pt x="87883" y="137667"/>
                </a:lnTo>
                <a:lnTo>
                  <a:pt x="126142" y="137667"/>
                </a:lnTo>
                <a:lnTo>
                  <a:pt x="125525" y="137102"/>
                </a:lnTo>
                <a:lnTo>
                  <a:pt x="116538" y="130444"/>
                </a:lnTo>
                <a:lnTo>
                  <a:pt x="108051" y="125811"/>
                </a:lnTo>
                <a:lnTo>
                  <a:pt x="100075" y="123189"/>
                </a:lnTo>
                <a:lnTo>
                  <a:pt x="92432" y="122646"/>
                </a:lnTo>
                <a:close/>
              </a:path>
              <a:path w="280034" h="292735">
                <a:moveTo>
                  <a:pt x="126142" y="137667"/>
                </a:moveTo>
                <a:lnTo>
                  <a:pt x="87883" y="137667"/>
                </a:lnTo>
                <a:lnTo>
                  <a:pt x="91693" y="137794"/>
                </a:lnTo>
                <a:lnTo>
                  <a:pt x="95503" y="137794"/>
                </a:lnTo>
                <a:lnTo>
                  <a:pt x="99948" y="139445"/>
                </a:lnTo>
                <a:lnTo>
                  <a:pt x="104901" y="142747"/>
                </a:lnTo>
                <a:lnTo>
                  <a:pt x="109981" y="146049"/>
                </a:lnTo>
                <a:lnTo>
                  <a:pt x="115823" y="151129"/>
                </a:lnTo>
                <a:lnTo>
                  <a:pt x="141223" y="182752"/>
                </a:lnTo>
                <a:lnTo>
                  <a:pt x="143763" y="189483"/>
                </a:lnTo>
                <a:lnTo>
                  <a:pt x="142620" y="195198"/>
                </a:lnTo>
                <a:lnTo>
                  <a:pt x="133349" y="204469"/>
                </a:lnTo>
                <a:lnTo>
                  <a:pt x="127634" y="205612"/>
                </a:lnTo>
                <a:lnTo>
                  <a:pt x="150742" y="205612"/>
                </a:lnTo>
                <a:lnTo>
                  <a:pt x="152882" y="202953"/>
                </a:lnTo>
                <a:lnTo>
                  <a:pt x="156225" y="195929"/>
                </a:lnTo>
                <a:lnTo>
                  <a:pt x="157431" y="189356"/>
                </a:lnTo>
                <a:lnTo>
                  <a:pt x="157534" y="187735"/>
                </a:lnTo>
                <a:lnTo>
                  <a:pt x="157050" y="181588"/>
                </a:lnTo>
                <a:lnTo>
                  <a:pt x="135000" y="145795"/>
                </a:lnTo>
                <a:lnTo>
                  <a:pt x="126142" y="137667"/>
                </a:lnTo>
                <a:close/>
              </a:path>
              <a:path w="280034" h="292735">
                <a:moveTo>
                  <a:pt x="164718" y="88010"/>
                </a:moveTo>
                <a:lnTo>
                  <a:pt x="140715" y="88010"/>
                </a:lnTo>
                <a:lnTo>
                  <a:pt x="194055" y="141477"/>
                </a:lnTo>
                <a:lnTo>
                  <a:pt x="174878" y="160654"/>
                </a:lnTo>
                <a:lnTo>
                  <a:pt x="184657" y="170306"/>
                </a:lnTo>
                <a:lnTo>
                  <a:pt x="225551" y="129412"/>
                </a:lnTo>
                <a:lnTo>
                  <a:pt x="206120" y="129412"/>
                </a:lnTo>
                <a:lnTo>
                  <a:pt x="164718" y="88010"/>
                </a:lnTo>
                <a:close/>
              </a:path>
              <a:path w="280034" h="292735">
                <a:moveTo>
                  <a:pt x="222503" y="113029"/>
                </a:moveTo>
                <a:lnTo>
                  <a:pt x="206120" y="129412"/>
                </a:lnTo>
                <a:lnTo>
                  <a:pt x="225551" y="129412"/>
                </a:lnTo>
                <a:lnTo>
                  <a:pt x="232282" y="122681"/>
                </a:lnTo>
                <a:lnTo>
                  <a:pt x="222503" y="113029"/>
                </a:lnTo>
                <a:close/>
              </a:path>
              <a:path w="280034" h="292735">
                <a:moveTo>
                  <a:pt x="141731" y="65023"/>
                </a:moveTo>
                <a:lnTo>
                  <a:pt x="130428" y="76326"/>
                </a:lnTo>
                <a:lnTo>
                  <a:pt x="124459" y="106425"/>
                </a:lnTo>
                <a:lnTo>
                  <a:pt x="134492" y="116585"/>
                </a:lnTo>
                <a:lnTo>
                  <a:pt x="140715" y="88010"/>
                </a:lnTo>
                <a:lnTo>
                  <a:pt x="164718" y="88010"/>
                </a:lnTo>
                <a:lnTo>
                  <a:pt x="141731" y="65023"/>
                </a:lnTo>
                <a:close/>
              </a:path>
              <a:path w="280034" h="292735">
                <a:moveTo>
                  <a:pt x="216534" y="0"/>
                </a:moveTo>
                <a:lnTo>
                  <a:pt x="183975" y="25542"/>
                </a:lnTo>
                <a:lnTo>
                  <a:pt x="182437" y="33339"/>
                </a:lnTo>
                <a:lnTo>
                  <a:pt x="183006" y="41528"/>
                </a:lnTo>
                <a:lnTo>
                  <a:pt x="205993" y="78231"/>
                </a:lnTo>
                <a:lnTo>
                  <a:pt x="240156" y="98805"/>
                </a:lnTo>
                <a:lnTo>
                  <a:pt x="247870" y="99020"/>
                </a:lnTo>
                <a:lnTo>
                  <a:pt x="255190" y="97377"/>
                </a:lnTo>
                <a:lnTo>
                  <a:pt x="262106" y="93876"/>
                </a:lnTo>
                <a:lnTo>
                  <a:pt x="268604" y="88518"/>
                </a:lnTo>
                <a:lnTo>
                  <a:pt x="271866" y="84708"/>
                </a:lnTo>
                <a:lnTo>
                  <a:pt x="250062" y="84708"/>
                </a:lnTo>
                <a:lnTo>
                  <a:pt x="244474" y="83692"/>
                </a:lnTo>
                <a:lnTo>
                  <a:pt x="238759" y="82803"/>
                </a:lnTo>
                <a:lnTo>
                  <a:pt x="233425" y="79882"/>
                </a:lnTo>
                <a:lnTo>
                  <a:pt x="228472" y="74802"/>
                </a:lnTo>
                <a:lnTo>
                  <a:pt x="224535" y="70865"/>
                </a:lnTo>
                <a:lnTo>
                  <a:pt x="222503" y="66547"/>
                </a:lnTo>
                <a:lnTo>
                  <a:pt x="222503" y="62483"/>
                </a:lnTo>
                <a:lnTo>
                  <a:pt x="214121" y="62483"/>
                </a:lnTo>
                <a:lnTo>
                  <a:pt x="203549" y="49887"/>
                </a:lnTo>
                <a:lnTo>
                  <a:pt x="198119" y="38766"/>
                </a:lnTo>
                <a:lnTo>
                  <a:pt x="197834" y="29122"/>
                </a:lnTo>
                <a:lnTo>
                  <a:pt x="202691" y="20954"/>
                </a:lnTo>
                <a:lnTo>
                  <a:pt x="207898" y="15874"/>
                </a:lnTo>
                <a:lnTo>
                  <a:pt x="213867" y="14985"/>
                </a:lnTo>
                <a:lnTo>
                  <a:pt x="223290" y="14985"/>
                </a:lnTo>
                <a:lnTo>
                  <a:pt x="230250" y="5460"/>
                </a:lnTo>
                <a:lnTo>
                  <a:pt x="223011" y="1523"/>
                </a:lnTo>
                <a:lnTo>
                  <a:pt x="216534" y="0"/>
                </a:lnTo>
                <a:close/>
              </a:path>
              <a:path w="280034" h="292735">
                <a:moveTo>
                  <a:pt x="271472" y="43560"/>
                </a:moveTo>
                <a:lnTo>
                  <a:pt x="236473" y="43560"/>
                </a:lnTo>
                <a:lnTo>
                  <a:pt x="241426" y="43814"/>
                </a:lnTo>
                <a:lnTo>
                  <a:pt x="246252" y="44195"/>
                </a:lnTo>
                <a:lnTo>
                  <a:pt x="251078" y="46735"/>
                </a:lnTo>
                <a:lnTo>
                  <a:pt x="255777" y="51561"/>
                </a:lnTo>
                <a:lnTo>
                  <a:pt x="260603" y="56260"/>
                </a:lnTo>
                <a:lnTo>
                  <a:pt x="263270" y="61086"/>
                </a:lnTo>
                <a:lnTo>
                  <a:pt x="264286" y="70992"/>
                </a:lnTo>
                <a:lnTo>
                  <a:pt x="262635" y="75437"/>
                </a:lnTo>
                <a:lnTo>
                  <a:pt x="258698" y="79247"/>
                </a:lnTo>
                <a:lnTo>
                  <a:pt x="254888" y="83184"/>
                </a:lnTo>
                <a:lnTo>
                  <a:pt x="250062" y="84708"/>
                </a:lnTo>
                <a:lnTo>
                  <a:pt x="271866" y="84708"/>
                </a:lnTo>
                <a:lnTo>
                  <a:pt x="273581" y="82704"/>
                </a:lnTo>
                <a:lnTo>
                  <a:pt x="277082" y="76676"/>
                </a:lnTo>
                <a:lnTo>
                  <a:pt x="279106" y="70409"/>
                </a:lnTo>
                <a:lnTo>
                  <a:pt x="279653" y="63880"/>
                </a:lnTo>
                <a:lnTo>
                  <a:pt x="278836" y="57911"/>
                </a:lnTo>
                <a:lnTo>
                  <a:pt x="278721" y="57276"/>
                </a:lnTo>
                <a:lnTo>
                  <a:pt x="276463" y="51101"/>
                </a:lnTo>
                <a:lnTo>
                  <a:pt x="272706" y="44967"/>
                </a:lnTo>
                <a:lnTo>
                  <a:pt x="271472" y="43560"/>
                </a:lnTo>
                <a:close/>
              </a:path>
              <a:path w="280034" h="292735">
                <a:moveTo>
                  <a:pt x="236219" y="27304"/>
                </a:moveTo>
                <a:lnTo>
                  <a:pt x="228853" y="30352"/>
                </a:lnTo>
                <a:lnTo>
                  <a:pt x="218439" y="40766"/>
                </a:lnTo>
                <a:lnTo>
                  <a:pt x="215899" y="44703"/>
                </a:lnTo>
                <a:lnTo>
                  <a:pt x="214171" y="50174"/>
                </a:lnTo>
                <a:lnTo>
                  <a:pt x="213105" y="53466"/>
                </a:lnTo>
                <a:lnTo>
                  <a:pt x="212978" y="57911"/>
                </a:lnTo>
                <a:lnTo>
                  <a:pt x="214121" y="62483"/>
                </a:lnTo>
                <a:lnTo>
                  <a:pt x="222503" y="62483"/>
                </a:lnTo>
                <a:lnTo>
                  <a:pt x="222503" y="57276"/>
                </a:lnTo>
                <a:lnTo>
                  <a:pt x="224408" y="53085"/>
                </a:lnTo>
                <a:lnTo>
                  <a:pt x="228091" y="49402"/>
                </a:lnTo>
                <a:lnTo>
                  <a:pt x="232028" y="45338"/>
                </a:lnTo>
                <a:lnTo>
                  <a:pt x="236473" y="43560"/>
                </a:lnTo>
                <a:lnTo>
                  <a:pt x="271472" y="43560"/>
                </a:lnTo>
                <a:lnTo>
                  <a:pt x="267461" y="38988"/>
                </a:lnTo>
                <a:lnTo>
                  <a:pt x="261939" y="34131"/>
                </a:lnTo>
                <a:lnTo>
                  <a:pt x="256238" y="30606"/>
                </a:lnTo>
                <a:lnTo>
                  <a:pt x="250370" y="28416"/>
                </a:lnTo>
                <a:lnTo>
                  <a:pt x="244347" y="27558"/>
                </a:lnTo>
                <a:lnTo>
                  <a:pt x="236219" y="27304"/>
                </a:lnTo>
                <a:close/>
              </a:path>
              <a:path w="280034" h="292735">
                <a:moveTo>
                  <a:pt x="223290" y="14985"/>
                </a:moveTo>
                <a:lnTo>
                  <a:pt x="213867" y="14985"/>
                </a:lnTo>
                <a:lnTo>
                  <a:pt x="220598" y="18668"/>
                </a:lnTo>
                <a:lnTo>
                  <a:pt x="223290" y="14985"/>
                </a:lnTo>
                <a:close/>
              </a:path>
            </a:pathLst>
          </a:custGeom>
          <a:solidFill>
            <a:srgbClr val="585858"/>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object 43"/>
          <p:cNvSpPr/>
          <p:nvPr/>
        </p:nvSpPr>
        <p:spPr>
          <a:xfrm>
            <a:off x="9205594" y="5451094"/>
            <a:ext cx="266700" cy="302895"/>
          </a:xfrm>
          <a:custGeom>
            <a:rect l="l" t="t" r="r" b="b"/>
            <a:pathLst>
              <a:path w="266700" h="302895">
                <a:moveTo>
                  <a:pt x="62164" y="206756"/>
                </a:moveTo>
                <a:lnTo>
                  <a:pt x="37210" y="206756"/>
                </a:lnTo>
                <a:lnTo>
                  <a:pt x="41020" y="208534"/>
                </a:lnTo>
                <a:lnTo>
                  <a:pt x="47370" y="214884"/>
                </a:lnTo>
                <a:lnTo>
                  <a:pt x="49148" y="218694"/>
                </a:lnTo>
                <a:lnTo>
                  <a:pt x="50037" y="223774"/>
                </a:lnTo>
                <a:lnTo>
                  <a:pt x="50425" y="227838"/>
                </a:lnTo>
                <a:lnTo>
                  <a:pt x="50495" y="235712"/>
                </a:lnTo>
                <a:lnTo>
                  <a:pt x="50305" y="240883"/>
                </a:lnTo>
                <a:lnTo>
                  <a:pt x="49656" y="249174"/>
                </a:lnTo>
                <a:lnTo>
                  <a:pt x="49133" y="256341"/>
                </a:lnTo>
                <a:lnTo>
                  <a:pt x="48894" y="262985"/>
                </a:lnTo>
                <a:lnTo>
                  <a:pt x="48942" y="269105"/>
                </a:lnTo>
                <a:lnTo>
                  <a:pt x="49275" y="274701"/>
                </a:lnTo>
                <a:lnTo>
                  <a:pt x="50037" y="281940"/>
                </a:lnTo>
                <a:lnTo>
                  <a:pt x="51561" y="288417"/>
                </a:lnTo>
                <a:lnTo>
                  <a:pt x="53847" y="294259"/>
                </a:lnTo>
                <a:lnTo>
                  <a:pt x="62356" y="302641"/>
                </a:lnTo>
                <a:lnTo>
                  <a:pt x="86293" y="278765"/>
                </a:lnTo>
                <a:lnTo>
                  <a:pt x="65912" y="278765"/>
                </a:lnTo>
                <a:lnTo>
                  <a:pt x="64434" y="272744"/>
                </a:lnTo>
                <a:lnTo>
                  <a:pt x="63801" y="264985"/>
                </a:lnTo>
                <a:lnTo>
                  <a:pt x="64002" y="255512"/>
                </a:lnTo>
                <a:lnTo>
                  <a:pt x="65023" y="244348"/>
                </a:lnTo>
                <a:lnTo>
                  <a:pt x="65957" y="235712"/>
                </a:lnTo>
                <a:lnTo>
                  <a:pt x="66077" y="233902"/>
                </a:lnTo>
                <a:lnTo>
                  <a:pt x="63200" y="209677"/>
                </a:lnTo>
                <a:lnTo>
                  <a:pt x="62164" y="206756"/>
                </a:lnTo>
                <a:close/>
              </a:path>
              <a:path w="266700" h="302895">
                <a:moveTo>
                  <a:pt x="102107" y="242697"/>
                </a:moveTo>
                <a:lnTo>
                  <a:pt x="65912" y="278765"/>
                </a:lnTo>
                <a:lnTo>
                  <a:pt x="86293" y="278765"/>
                </a:lnTo>
                <a:lnTo>
                  <a:pt x="112267" y="252857"/>
                </a:lnTo>
                <a:lnTo>
                  <a:pt x="102107" y="242697"/>
                </a:lnTo>
                <a:close/>
              </a:path>
              <a:path w="266700" h="302895">
                <a:moveTo>
                  <a:pt x="42671" y="189865"/>
                </a:moveTo>
                <a:lnTo>
                  <a:pt x="4825" y="209677"/>
                </a:lnTo>
                <a:lnTo>
                  <a:pt x="0" y="232410"/>
                </a:lnTo>
                <a:lnTo>
                  <a:pt x="2539" y="239903"/>
                </a:lnTo>
                <a:lnTo>
                  <a:pt x="8127" y="247015"/>
                </a:lnTo>
                <a:lnTo>
                  <a:pt x="21208" y="235712"/>
                </a:lnTo>
                <a:lnTo>
                  <a:pt x="17539" y="229399"/>
                </a:lnTo>
                <a:lnTo>
                  <a:pt x="16498" y="223774"/>
                </a:lnTo>
                <a:lnTo>
                  <a:pt x="33273" y="206756"/>
                </a:lnTo>
                <a:lnTo>
                  <a:pt x="62164" y="206756"/>
                </a:lnTo>
                <a:lnTo>
                  <a:pt x="61848" y="205867"/>
                </a:lnTo>
                <a:lnTo>
                  <a:pt x="59562" y="202438"/>
                </a:lnTo>
                <a:lnTo>
                  <a:pt x="56387" y="199390"/>
                </a:lnTo>
                <a:lnTo>
                  <a:pt x="49910" y="192786"/>
                </a:lnTo>
                <a:lnTo>
                  <a:pt x="42671" y="189865"/>
                </a:lnTo>
                <a:close/>
              </a:path>
              <a:path w="266700" h="302895">
                <a:moveTo>
                  <a:pt x="92432" y="132679"/>
                </a:moveTo>
                <a:lnTo>
                  <a:pt x="60197" y="167894"/>
                </a:lnTo>
                <a:lnTo>
                  <a:pt x="61594" y="174879"/>
                </a:lnTo>
                <a:lnTo>
                  <a:pt x="84073" y="206756"/>
                </a:lnTo>
                <a:lnTo>
                  <a:pt x="119014" y="229028"/>
                </a:lnTo>
                <a:lnTo>
                  <a:pt x="134098" y="228276"/>
                </a:lnTo>
                <a:lnTo>
                  <a:pt x="147573" y="219583"/>
                </a:lnTo>
                <a:lnTo>
                  <a:pt x="150774" y="215646"/>
                </a:lnTo>
                <a:lnTo>
                  <a:pt x="127634" y="215646"/>
                </a:lnTo>
                <a:lnTo>
                  <a:pt x="121030" y="213233"/>
                </a:lnTo>
                <a:lnTo>
                  <a:pt x="89288" y="187207"/>
                </a:lnTo>
                <a:lnTo>
                  <a:pt x="74929" y="163068"/>
                </a:lnTo>
                <a:lnTo>
                  <a:pt x="76199" y="157480"/>
                </a:lnTo>
                <a:lnTo>
                  <a:pt x="84327" y="149352"/>
                </a:lnTo>
                <a:lnTo>
                  <a:pt x="87883" y="147701"/>
                </a:lnTo>
                <a:lnTo>
                  <a:pt x="126142" y="147701"/>
                </a:lnTo>
                <a:lnTo>
                  <a:pt x="125525" y="147135"/>
                </a:lnTo>
                <a:lnTo>
                  <a:pt x="116538" y="140477"/>
                </a:lnTo>
                <a:lnTo>
                  <a:pt x="108051" y="135844"/>
                </a:lnTo>
                <a:lnTo>
                  <a:pt x="100075" y="133223"/>
                </a:lnTo>
                <a:lnTo>
                  <a:pt x="92432" y="132679"/>
                </a:lnTo>
                <a:close/>
              </a:path>
              <a:path w="266700" h="302895">
                <a:moveTo>
                  <a:pt x="126142" y="147701"/>
                </a:moveTo>
                <a:lnTo>
                  <a:pt x="87883" y="147701"/>
                </a:lnTo>
                <a:lnTo>
                  <a:pt x="91693" y="147828"/>
                </a:lnTo>
                <a:lnTo>
                  <a:pt x="95503" y="147828"/>
                </a:lnTo>
                <a:lnTo>
                  <a:pt x="99948" y="149479"/>
                </a:lnTo>
                <a:lnTo>
                  <a:pt x="104901" y="152781"/>
                </a:lnTo>
                <a:lnTo>
                  <a:pt x="109981" y="156083"/>
                </a:lnTo>
                <a:lnTo>
                  <a:pt x="115950" y="161163"/>
                </a:lnTo>
                <a:lnTo>
                  <a:pt x="141223" y="192786"/>
                </a:lnTo>
                <a:lnTo>
                  <a:pt x="143763" y="199517"/>
                </a:lnTo>
                <a:lnTo>
                  <a:pt x="142620" y="205232"/>
                </a:lnTo>
                <a:lnTo>
                  <a:pt x="133349" y="214503"/>
                </a:lnTo>
                <a:lnTo>
                  <a:pt x="127634" y="215646"/>
                </a:lnTo>
                <a:lnTo>
                  <a:pt x="150774" y="215646"/>
                </a:lnTo>
                <a:lnTo>
                  <a:pt x="152935" y="212986"/>
                </a:lnTo>
                <a:lnTo>
                  <a:pt x="156273" y="205962"/>
                </a:lnTo>
                <a:lnTo>
                  <a:pt x="157452" y="199390"/>
                </a:lnTo>
                <a:lnTo>
                  <a:pt x="157550" y="197768"/>
                </a:lnTo>
                <a:lnTo>
                  <a:pt x="157052" y="191621"/>
                </a:lnTo>
                <a:lnTo>
                  <a:pt x="135000" y="155829"/>
                </a:lnTo>
                <a:lnTo>
                  <a:pt x="126142" y="147701"/>
                </a:lnTo>
                <a:close/>
              </a:path>
              <a:path w="266700" h="302895">
                <a:moveTo>
                  <a:pt x="164718" y="98044"/>
                </a:moveTo>
                <a:lnTo>
                  <a:pt x="140715" y="98044"/>
                </a:lnTo>
                <a:lnTo>
                  <a:pt x="194055" y="151511"/>
                </a:lnTo>
                <a:lnTo>
                  <a:pt x="174878" y="170688"/>
                </a:lnTo>
                <a:lnTo>
                  <a:pt x="184657" y="180340"/>
                </a:lnTo>
                <a:lnTo>
                  <a:pt x="225551" y="139446"/>
                </a:lnTo>
                <a:lnTo>
                  <a:pt x="206120" y="139446"/>
                </a:lnTo>
                <a:lnTo>
                  <a:pt x="164718" y="98044"/>
                </a:lnTo>
                <a:close/>
              </a:path>
              <a:path w="266700" h="302895">
                <a:moveTo>
                  <a:pt x="222503" y="123063"/>
                </a:moveTo>
                <a:lnTo>
                  <a:pt x="206120" y="139446"/>
                </a:lnTo>
                <a:lnTo>
                  <a:pt x="225551" y="139446"/>
                </a:lnTo>
                <a:lnTo>
                  <a:pt x="232282" y="132715"/>
                </a:lnTo>
                <a:lnTo>
                  <a:pt x="222503" y="123063"/>
                </a:lnTo>
                <a:close/>
              </a:path>
              <a:path w="266700" h="302895">
                <a:moveTo>
                  <a:pt x="141731" y="75057"/>
                </a:moveTo>
                <a:lnTo>
                  <a:pt x="130428" y="86360"/>
                </a:lnTo>
                <a:lnTo>
                  <a:pt x="124459" y="116459"/>
                </a:lnTo>
                <a:lnTo>
                  <a:pt x="134492" y="126619"/>
                </a:lnTo>
                <a:lnTo>
                  <a:pt x="140715" y="98044"/>
                </a:lnTo>
                <a:lnTo>
                  <a:pt x="164718" y="98044"/>
                </a:lnTo>
                <a:lnTo>
                  <a:pt x="141731" y="75057"/>
                </a:lnTo>
                <a:close/>
              </a:path>
              <a:path w="266700" h="302895">
                <a:moveTo>
                  <a:pt x="229203" y="21463"/>
                </a:moveTo>
                <a:lnTo>
                  <a:pt x="215518" y="21463"/>
                </a:lnTo>
                <a:lnTo>
                  <a:pt x="218830" y="37897"/>
                </a:lnTo>
                <a:lnTo>
                  <a:pt x="230948" y="76708"/>
                </a:lnTo>
                <a:lnTo>
                  <a:pt x="253872" y="111125"/>
                </a:lnTo>
                <a:lnTo>
                  <a:pt x="266445" y="98552"/>
                </a:lnTo>
                <a:lnTo>
                  <a:pt x="261661" y="93477"/>
                </a:lnTo>
                <a:lnTo>
                  <a:pt x="257222" y="88153"/>
                </a:lnTo>
                <a:lnTo>
                  <a:pt x="237235" y="49784"/>
                </a:lnTo>
                <a:lnTo>
                  <a:pt x="231901" y="32289"/>
                </a:lnTo>
                <a:lnTo>
                  <a:pt x="229203" y="21463"/>
                </a:lnTo>
                <a:close/>
              </a:path>
              <a:path w="266700" h="302895">
                <a:moveTo>
                  <a:pt x="216788" y="0"/>
                </a:moveTo>
                <a:lnTo>
                  <a:pt x="167512" y="49149"/>
                </a:lnTo>
                <a:lnTo>
                  <a:pt x="177672" y="59309"/>
                </a:lnTo>
                <a:lnTo>
                  <a:pt x="215518" y="21463"/>
                </a:lnTo>
                <a:lnTo>
                  <a:pt x="229203" y="21463"/>
                </a:lnTo>
                <a:lnTo>
                  <a:pt x="226567" y="9652"/>
                </a:lnTo>
                <a:lnTo>
                  <a:pt x="216788" y="0"/>
                </a:lnTo>
                <a:close/>
              </a:path>
            </a:pathLst>
          </a:custGeom>
          <a:solidFill>
            <a:srgbClr val="585858"/>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object 44"/>
          <p:cNvSpPr/>
          <p:nvPr/>
        </p:nvSpPr>
        <p:spPr>
          <a:xfrm>
            <a:off x="9767061" y="5461508"/>
            <a:ext cx="281305" cy="292735"/>
          </a:xfrm>
          <a:custGeom>
            <a:rect l="l" t="t" r="r" b="b"/>
            <a:pathLst>
              <a:path w="281304" h="292735">
                <a:moveTo>
                  <a:pt x="62164" y="196342"/>
                </a:moveTo>
                <a:lnTo>
                  <a:pt x="37210" y="196342"/>
                </a:lnTo>
                <a:lnTo>
                  <a:pt x="41020" y="198120"/>
                </a:lnTo>
                <a:lnTo>
                  <a:pt x="47370" y="204470"/>
                </a:lnTo>
                <a:lnTo>
                  <a:pt x="49148" y="208280"/>
                </a:lnTo>
                <a:lnTo>
                  <a:pt x="50037" y="213360"/>
                </a:lnTo>
                <a:lnTo>
                  <a:pt x="50474" y="217424"/>
                </a:lnTo>
                <a:lnTo>
                  <a:pt x="50535" y="225298"/>
                </a:lnTo>
                <a:lnTo>
                  <a:pt x="50323" y="230469"/>
                </a:lnTo>
                <a:lnTo>
                  <a:pt x="49656" y="238760"/>
                </a:lnTo>
                <a:lnTo>
                  <a:pt x="49135" y="245927"/>
                </a:lnTo>
                <a:lnTo>
                  <a:pt x="48910" y="252571"/>
                </a:lnTo>
                <a:lnTo>
                  <a:pt x="48996" y="258691"/>
                </a:lnTo>
                <a:lnTo>
                  <a:pt x="49402" y="264287"/>
                </a:lnTo>
                <a:lnTo>
                  <a:pt x="50037" y="271526"/>
                </a:lnTo>
                <a:lnTo>
                  <a:pt x="51561" y="278003"/>
                </a:lnTo>
                <a:lnTo>
                  <a:pt x="53847" y="283845"/>
                </a:lnTo>
                <a:lnTo>
                  <a:pt x="62356" y="292227"/>
                </a:lnTo>
                <a:lnTo>
                  <a:pt x="86293" y="268351"/>
                </a:lnTo>
                <a:lnTo>
                  <a:pt x="65912" y="268351"/>
                </a:lnTo>
                <a:lnTo>
                  <a:pt x="64434" y="262330"/>
                </a:lnTo>
                <a:lnTo>
                  <a:pt x="63801" y="254571"/>
                </a:lnTo>
                <a:lnTo>
                  <a:pt x="64002" y="245098"/>
                </a:lnTo>
                <a:lnTo>
                  <a:pt x="65023" y="233934"/>
                </a:lnTo>
                <a:lnTo>
                  <a:pt x="65957" y="225298"/>
                </a:lnTo>
                <a:lnTo>
                  <a:pt x="66077" y="223488"/>
                </a:lnTo>
                <a:lnTo>
                  <a:pt x="63200" y="199263"/>
                </a:lnTo>
                <a:lnTo>
                  <a:pt x="62164" y="196342"/>
                </a:lnTo>
                <a:close/>
              </a:path>
              <a:path w="281304" h="292735">
                <a:moveTo>
                  <a:pt x="102107" y="232283"/>
                </a:moveTo>
                <a:lnTo>
                  <a:pt x="65912" y="268351"/>
                </a:lnTo>
                <a:lnTo>
                  <a:pt x="86293" y="268351"/>
                </a:lnTo>
                <a:lnTo>
                  <a:pt x="112267" y="242443"/>
                </a:lnTo>
                <a:lnTo>
                  <a:pt x="102107" y="232283"/>
                </a:lnTo>
                <a:close/>
              </a:path>
              <a:path w="281304" h="292735">
                <a:moveTo>
                  <a:pt x="42671" y="179451"/>
                </a:moveTo>
                <a:lnTo>
                  <a:pt x="4825" y="199263"/>
                </a:lnTo>
                <a:lnTo>
                  <a:pt x="0" y="221996"/>
                </a:lnTo>
                <a:lnTo>
                  <a:pt x="2539" y="229489"/>
                </a:lnTo>
                <a:lnTo>
                  <a:pt x="8127" y="236601"/>
                </a:lnTo>
                <a:lnTo>
                  <a:pt x="21208" y="225298"/>
                </a:lnTo>
                <a:lnTo>
                  <a:pt x="17539" y="218985"/>
                </a:lnTo>
                <a:lnTo>
                  <a:pt x="16498" y="213360"/>
                </a:lnTo>
                <a:lnTo>
                  <a:pt x="33273" y="196342"/>
                </a:lnTo>
                <a:lnTo>
                  <a:pt x="62164" y="196342"/>
                </a:lnTo>
                <a:lnTo>
                  <a:pt x="61848" y="195453"/>
                </a:lnTo>
                <a:lnTo>
                  <a:pt x="59562" y="192024"/>
                </a:lnTo>
                <a:lnTo>
                  <a:pt x="49910" y="182372"/>
                </a:lnTo>
                <a:lnTo>
                  <a:pt x="42671" y="179451"/>
                </a:lnTo>
                <a:close/>
              </a:path>
              <a:path w="281304" h="292735">
                <a:moveTo>
                  <a:pt x="92434" y="122265"/>
                </a:moveTo>
                <a:lnTo>
                  <a:pt x="61086" y="151130"/>
                </a:lnTo>
                <a:lnTo>
                  <a:pt x="60197" y="157480"/>
                </a:lnTo>
                <a:lnTo>
                  <a:pt x="61594" y="164465"/>
                </a:lnTo>
                <a:lnTo>
                  <a:pt x="84073" y="196342"/>
                </a:lnTo>
                <a:lnTo>
                  <a:pt x="119014" y="218614"/>
                </a:lnTo>
                <a:lnTo>
                  <a:pt x="134098" y="217862"/>
                </a:lnTo>
                <a:lnTo>
                  <a:pt x="147573" y="209169"/>
                </a:lnTo>
                <a:lnTo>
                  <a:pt x="150774" y="205232"/>
                </a:lnTo>
                <a:lnTo>
                  <a:pt x="127634" y="205232"/>
                </a:lnTo>
                <a:lnTo>
                  <a:pt x="121030" y="202819"/>
                </a:lnTo>
                <a:lnTo>
                  <a:pt x="89290" y="176793"/>
                </a:lnTo>
                <a:lnTo>
                  <a:pt x="74929" y="152654"/>
                </a:lnTo>
                <a:lnTo>
                  <a:pt x="76199" y="147066"/>
                </a:lnTo>
                <a:lnTo>
                  <a:pt x="84327" y="138938"/>
                </a:lnTo>
                <a:lnTo>
                  <a:pt x="87883" y="137287"/>
                </a:lnTo>
                <a:lnTo>
                  <a:pt x="126142" y="137287"/>
                </a:lnTo>
                <a:lnTo>
                  <a:pt x="125525" y="136721"/>
                </a:lnTo>
                <a:lnTo>
                  <a:pt x="116538" y="130063"/>
                </a:lnTo>
                <a:lnTo>
                  <a:pt x="108051" y="125430"/>
                </a:lnTo>
                <a:lnTo>
                  <a:pt x="100075" y="122809"/>
                </a:lnTo>
                <a:lnTo>
                  <a:pt x="92434" y="122265"/>
                </a:lnTo>
                <a:close/>
              </a:path>
              <a:path w="281304" h="292735">
                <a:moveTo>
                  <a:pt x="126142" y="137287"/>
                </a:moveTo>
                <a:lnTo>
                  <a:pt x="87883" y="137287"/>
                </a:lnTo>
                <a:lnTo>
                  <a:pt x="91693" y="137414"/>
                </a:lnTo>
                <a:lnTo>
                  <a:pt x="95503" y="137414"/>
                </a:lnTo>
                <a:lnTo>
                  <a:pt x="99948" y="139065"/>
                </a:lnTo>
                <a:lnTo>
                  <a:pt x="104901" y="142367"/>
                </a:lnTo>
                <a:lnTo>
                  <a:pt x="109981" y="145669"/>
                </a:lnTo>
                <a:lnTo>
                  <a:pt x="115950" y="150749"/>
                </a:lnTo>
                <a:lnTo>
                  <a:pt x="141223" y="182372"/>
                </a:lnTo>
                <a:lnTo>
                  <a:pt x="143763" y="189103"/>
                </a:lnTo>
                <a:lnTo>
                  <a:pt x="142620" y="194818"/>
                </a:lnTo>
                <a:lnTo>
                  <a:pt x="133349" y="204089"/>
                </a:lnTo>
                <a:lnTo>
                  <a:pt x="127634" y="205232"/>
                </a:lnTo>
                <a:lnTo>
                  <a:pt x="150774" y="205232"/>
                </a:lnTo>
                <a:lnTo>
                  <a:pt x="152935" y="202572"/>
                </a:lnTo>
                <a:lnTo>
                  <a:pt x="156273" y="195548"/>
                </a:lnTo>
                <a:lnTo>
                  <a:pt x="157610" y="188094"/>
                </a:lnTo>
                <a:lnTo>
                  <a:pt x="157052" y="181207"/>
                </a:lnTo>
                <a:lnTo>
                  <a:pt x="135000" y="145415"/>
                </a:lnTo>
                <a:lnTo>
                  <a:pt x="126142" y="137287"/>
                </a:lnTo>
                <a:close/>
              </a:path>
              <a:path w="281304" h="292735">
                <a:moveTo>
                  <a:pt x="164718" y="87630"/>
                </a:moveTo>
                <a:lnTo>
                  <a:pt x="140715" y="87630"/>
                </a:lnTo>
                <a:lnTo>
                  <a:pt x="194055" y="141097"/>
                </a:lnTo>
                <a:lnTo>
                  <a:pt x="174878" y="160274"/>
                </a:lnTo>
                <a:lnTo>
                  <a:pt x="184657" y="169926"/>
                </a:lnTo>
                <a:lnTo>
                  <a:pt x="225551" y="129032"/>
                </a:lnTo>
                <a:lnTo>
                  <a:pt x="206120" y="129032"/>
                </a:lnTo>
                <a:lnTo>
                  <a:pt x="164718" y="87630"/>
                </a:lnTo>
                <a:close/>
              </a:path>
              <a:path w="281304" h="292735">
                <a:moveTo>
                  <a:pt x="222503" y="112649"/>
                </a:moveTo>
                <a:lnTo>
                  <a:pt x="206120" y="129032"/>
                </a:lnTo>
                <a:lnTo>
                  <a:pt x="225551" y="129032"/>
                </a:lnTo>
                <a:lnTo>
                  <a:pt x="232282" y="122301"/>
                </a:lnTo>
                <a:lnTo>
                  <a:pt x="222503" y="112649"/>
                </a:lnTo>
                <a:close/>
              </a:path>
              <a:path w="281304" h="292735">
                <a:moveTo>
                  <a:pt x="141731" y="64643"/>
                </a:moveTo>
                <a:lnTo>
                  <a:pt x="130428" y="75946"/>
                </a:lnTo>
                <a:lnTo>
                  <a:pt x="124459" y="106045"/>
                </a:lnTo>
                <a:lnTo>
                  <a:pt x="134492" y="116205"/>
                </a:lnTo>
                <a:lnTo>
                  <a:pt x="140715" y="87630"/>
                </a:lnTo>
                <a:lnTo>
                  <a:pt x="164718" y="87630"/>
                </a:lnTo>
                <a:lnTo>
                  <a:pt x="141731" y="64643"/>
                </a:lnTo>
                <a:close/>
              </a:path>
              <a:path w="281304" h="292735">
                <a:moveTo>
                  <a:pt x="226500" y="60071"/>
                </a:moveTo>
                <a:lnTo>
                  <a:pt x="216534" y="60071"/>
                </a:lnTo>
                <a:lnTo>
                  <a:pt x="216788" y="60325"/>
                </a:lnTo>
                <a:lnTo>
                  <a:pt x="213105" y="65659"/>
                </a:lnTo>
                <a:lnTo>
                  <a:pt x="211631" y="71066"/>
                </a:lnTo>
                <a:lnTo>
                  <a:pt x="211636" y="71755"/>
                </a:lnTo>
                <a:lnTo>
                  <a:pt x="212851" y="83058"/>
                </a:lnTo>
                <a:lnTo>
                  <a:pt x="215518" y="88392"/>
                </a:lnTo>
                <a:lnTo>
                  <a:pt x="227075" y="99949"/>
                </a:lnTo>
                <a:lnTo>
                  <a:pt x="234695" y="103124"/>
                </a:lnTo>
                <a:lnTo>
                  <a:pt x="242823" y="102489"/>
                </a:lnTo>
                <a:lnTo>
                  <a:pt x="269467" y="86995"/>
                </a:lnTo>
                <a:lnTo>
                  <a:pt x="249935" y="86995"/>
                </a:lnTo>
                <a:lnTo>
                  <a:pt x="240791" y="86741"/>
                </a:lnTo>
                <a:lnTo>
                  <a:pt x="236219" y="84328"/>
                </a:lnTo>
                <a:lnTo>
                  <a:pt x="231647" y="79756"/>
                </a:lnTo>
                <a:lnTo>
                  <a:pt x="227583" y="75819"/>
                </a:lnTo>
                <a:lnTo>
                  <a:pt x="225671" y="71755"/>
                </a:lnTo>
                <a:lnTo>
                  <a:pt x="225424" y="62357"/>
                </a:lnTo>
                <a:lnTo>
                  <a:pt x="226500" y="60071"/>
                </a:lnTo>
                <a:close/>
              </a:path>
              <a:path w="281304" h="292735">
                <a:moveTo>
                  <a:pt x="276194" y="47625"/>
                </a:moveTo>
                <a:lnTo>
                  <a:pt x="248919" y="47625"/>
                </a:lnTo>
                <a:lnTo>
                  <a:pt x="253237" y="49657"/>
                </a:lnTo>
                <a:lnTo>
                  <a:pt x="257301" y="53721"/>
                </a:lnTo>
                <a:lnTo>
                  <a:pt x="262127" y="58420"/>
                </a:lnTo>
                <a:lnTo>
                  <a:pt x="264667" y="63119"/>
                </a:lnTo>
                <a:lnTo>
                  <a:pt x="265175" y="71755"/>
                </a:lnTo>
                <a:lnTo>
                  <a:pt x="263143" y="76200"/>
                </a:lnTo>
                <a:lnTo>
                  <a:pt x="258698" y="80518"/>
                </a:lnTo>
                <a:lnTo>
                  <a:pt x="254380" y="84836"/>
                </a:lnTo>
                <a:lnTo>
                  <a:pt x="249935" y="86995"/>
                </a:lnTo>
                <a:lnTo>
                  <a:pt x="269467" y="86995"/>
                </a:lnTo>
                <a:lnTo>
                  <a:pt x="281050" y="56896"/>
                </a:lnTo>
                <a:lnTo>
                  <a:pt x="277875" y="49276"/>
                </a:lnTo>
                <a:lnTo>
                  <a:pt x="276194" y="47625"/>
                </a:lnTo>
                <a:close/>
              </a:path>
              <a:path w="281304" h="292735">
                <a:moveTo>
                  <a:pt x="220852" y="0"/>
                </a:moveTo>
                <a:lnTo>
                  <a:pt x="185975" y="18881"/>
                </a:lnTo>
                <a:lnTo>
                  <a:pt x="177926" y="43307"/>
                </a:lnTo>
                <a:lnTo>
                  <a:pt x="180466" y="50038"/>
                </a:lnTo>
                <a:lnTo>
                  <a:pt x="190499" y="60071"/>
                </a:lnTo>
                <a:lnTo>
                  <a:pt x="195325" y="62484"/>
                </a:lnTo>
                <a:lnTo>
                  <a:pt x="200913" y="63246"/>
                </a:lnTo>
                <a:lnTo>
                  <a:pt x="206501" y="64135"/>
                </a:lnTo>
                <a:lnTo>
                  <a:pt x="211708" y="62992"/>
                </a:lnTo>
                <a:lnTo>
                  <a:pt x="216534" y="60071"/>
                </a:lnTo>
                <a:lnTo>
                  <a:pt x="226500" y="60071"/>
                </a:lnTo>
                <a:lnTo>
                  <a:pt x="227456" y="58039"/>
                </a:lnTo>
                <a:lnTo>
                  <a:pt x="231393" y="53975"/>
                </a:lnTo>
                <a:lnTo>
                  <a:pt x="234926" y="50546"/>
                </a:lnTo>
                <a:lnTo>
                  <a:pt x="215391" y="50546"/>
                </a:lnTo>
                <a:lnTo>
                  <a:pt x="211454" y="50419"/>
                </a:lnTo>
                <a:lnTo>
                  <a:pt x="207390" y="50419"/>
                </a:lnTo>
                <a:lnTo>
                  <a:pt x="203580" y="48514"/>
                </a:lnTo>
                <a:lnTo>
                  <a:pt x="199770" y="44704"/>
                </a:lnTo>
                <a:lnTo>
                  <a:pt x="195480" y="38992"/>
                </a:lnTo>
                <a:lnTo>
                  <a:pt x="194024" y="33305"/>
                </a:lnTo>
                <a:lnTo>
                  <a:pt x="195377" y="27666"/>
                </a:lnTo>
                <a:lnTo>
                  <a:pt x="199516" y="22098"/>
                </a:lnTo>
                <a:lnTo>
                  <a:pt x="205212" y="17811"/>
                </a:lnTo>
                <a:lnTo>
                  <a:pt x="210883" y="16383"/>
                </a:lnTo>
                <a:lnTo>
                  <a:pt x="239603" y="16383"/>
                </a:lnTo>
                <a:lnTo>
                  <a:pt x="237870" y="12827"/>
                </a:lnTo>
                <a:lnTo>
                  <a:pt x="233679" y="8763"/>
                </a:lnTo>
                <a:lnTo>
                  <a:pt x="227583" y="2667"/>
                </a:lnTo>
                <a:lnTo>
                  <a:pt x="220852" y="0"/>
                </a:lnTo>
                <a:close/>
              </a:path>
              <a:path w="281304" h="292735">
                <a:moveTo>
                  <a:pt x="239603" y="16383"/>
                </a:moveTo>
                <a:lnTo>
                  <a:pt x="210883" y="16383"/>
                </a:lnTo>
                <a:lnTo>
                  <a:pt x="216554" y="17811"/>
                </a:lnTo>
                <a:lnTo>
                  <a:pt x="222249" y="22098"/>
                </a:lnTo>
                <a:lnTo>
                  <a:pt x="226186" y="26035"/>
                </a:lnTo>
                <a:lnTo>
                  <a:pt x="228218" y="29972"/>
                </a:lnTo>
                <a:lnTo>
                  <a:pt x="228218" y="37719"/>
                </a:lnTo>
                <a:lnTo>
                  <a:pt x="226440" y="41529"/>
                </a:lnTo>
                <a:lnTo>
                  <a:pt x="219201" y="48768"/>
                </a:lnTo>
                <a:lnTo>
                  <a:pt x="215391" y="50546"/>
                </a:lnTo>
                <a:lnTo>
                  <a:pt x="234926" y="50546"/>
                </a:lnTo>
                <a:lnTo>
                  <a:pt x="235711" y="49784"/>
                </a:lnTo>
                <a:lnTo>
                  <a:pt x="240029" y="47625"/>
                </a:lnTo>
                <a:lnTo>
                  <a:pt x="276194" y="47625"/>
                </a:lnTo>
                <a:lnTo>
                  <a:pt x="270763" y="42291"/>
                </a:lnTo>
                <a:lnTo>
                  <a:pt x="267546" y="38989"/>
                </a:lnTo>
                <a:lnTo>
                  <a:pt x="237870" y="38989"/>
                </a:lnTo>
                <a:lnTo>
                  <a:pt x="237616" y="38735"/>
                </a:lnTo>
                <a:lnTo>
                  <a:pt x="240791" y="34036"/>
                </a:lnTo>
                <a:lnTo>
                  <a:pt x="241934" y="28829"/>
                </a:lnTo>
                <a:lnTo>
                  <a:pt x="241172" y="23368"/>
                </a:lnTo>
                <a:lnTo>
                  <a:pt x="240283" y="17780"/>
                </a:lnTo>
                <a:lnTo>
                  <a:pt x="239603" y="16383"/>
                </a:lnTo>
                <a:close/>
              </a:path>
              <a:path w="281304" h="292735">
                <a:moveTo>
                  <a:pt x="249046" y="33528"/>
                </a:moveTo>
                <a:lnTo>
                  <a:pt x="243331" y="35179"/>
                </a:lnTo>
                <a:lnTo>
                  <a:pt x="237870" y="38989"/>
                </a:lnTo>
                <a:lnTo>
                  <a:pt x="267546" y="38989"/>
                </a:lnTo>
                <a:lnTo>
                  <a:pt x="265937" y="37338"/>
                </a:lnTo>
                <a:lnTo>
                  <a:pt x="260603" y="34671"/>
                </a:lnTo>
                <a:lnTo>
                  <a:pt x="254761" y="34036"/>
                </a:lnTo>
                <a:lnTo>
                  <a:pt x="249046" y="33528"/>
                </a:lnTo>
                <a:close/>
              </a:path>
            </a:pathLst>
          </a:custGeom>
          <a:solidFill>
            <a:srgbClr val="585858"/>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object 45"/>
          <p:cNvSpPr/>
          <p:nvPr/>
        </p:nvSpPr>
        <p:spPr>
          <a:xfrm>
            <a:off x="10328529" y="5464885"/>
            <a:ext cx="276225" cy="288925"/>
          </a:xfrm>
          <a:custGeom>
            <a:rect l="l" t="t" r="r" b="b"/>
            <a:pathLst>
              <a:path w="276225" h="288925">
                <a:moveTo>
                  <a:pt x="62164" y="192964"/>
                </a:moveTo>
                <a:lnTo>
                  <a:pt x="37210" y="192964"/>
                </a:lnTo>
                <a:lnTo>
                  <a:pt x="41020" y="194742"/>
                </a:lnTo>
                <a:lnTo>
                  <a:pt x="47370" y="201092"/>
                </a:lnTo>
                <a:lnTo>
                  <a:pt x="49148" y="204902"/>
                </a:lnTo>
                <a:lnTo>
                  <a:pt x="50037" y="209982"/>
                </a:lnTo>
                <a:lnTo>
                  <a:pt x="50474" y="214046"/>
                </a:lnTo>
                <a:lnTo>
                  <a:pt x="50535" y="221920"/>
                </a:lnTo>
                <a:lnTo>
                  <a:pt x="50323" y="227091"/>
                </a:lnTo>
                <a:lnTo>
                  <a:pt x="49656" y="235382"/>
                </a:lnTo>
                <a:lnTo>
                  <a:pt x="49135" y="242550"/>
                </a:lnTo>
                <a:lnTo>
                  <a:pt x="48910" y="249193"/>
                </a:lnTo>
                <a:lnTo>
                  <a:pt x="48996" y="255313"/>
                </a:lnTo>
                <a:lnTo>
                  <a:pt x="49402" y="260909"/>
                </a:lnTo>
                <a:lnTo>
                  <a:pt x="50037" y="268148"/>
                </a:lnTo>
                <a:lnTo>
                  <a:pt x="51561" y="274625"/>
                </a:lnTo>
                <a:lnTo>
                  <a:pt x="53847" y="280467"/>
                </a:lnTo>
                <a:lnTo>
                  <a:pt x="62356" y="288849"/>
                </a:lnTo>
                <a:lnTo>
                  <a:pt x="86293" y="264973"/>
                </a:lnTo>
                <a:lnTo>
                  <a:pt x="65912" y="264973"/>
                </a:lnTo>
                <a:lnTo>
                  <a:pt x="64488" y="258953"/>
                </a:lnTo>
                <a:lnTo>
                  <a:pt x="63849" y="251194"/>
                </a:lnTo>
                <a:lnTo>
                  <a:pt x="64019" y="241720"/>
                </a:lnTo>
                <a:lnTo>
                  <a:pt x="65023" y="230556"/>
                </a:lnTo>
                <a:lnTo>
                  <a:pt x="65957" y="221920"/>
                </a:lnTo>
                <a:lnTo>
                  <a:pt x="66077" y="220110"/>
                </a:lnTo>
                <a:lnTo>
                  <a:pt x="63200" y="195885"/>
                </a:lnTo>
                <a:lnTo>
                  <a:pt x="62164" y="192964"/>
                </a:lnTo>
                <a:close/>
              </a:path>
              <a:path w="276225" h="288925">
                <a:moveTo>
                  <a:pt x="102107" y="228905"/>
                </a:moveTo>
                <a:lnTo>
                  <a:pt x="65912" y="264973"/>
                </a:lnTo>
                <a:lnTo>
                  <a:pt x="86293" y="264973"/>
                </a:lnTo>
                <a:lnTo>
                  <a:pt x="112267" y="239065"/>
                </a:lnTo>
                <a:lnTo>
                  <a:pt x="102107" y="228905"/>
                </a:lnTo>
                <a:close/>
              </a:path>
              <a:path w="276225" h="288925">
                <a:moveTo>
                  <a:pt x="42671" y="176073"/>
                </a:moveTo>
                <a:lnTo>
                  <a:pt x="4825" y="195885"/>
                </a:lnTo>
                <a:lnTo>
                  <a:pt x="0" y="218618"/>
                </a:lnTo>
                <a:lnTo>
                  <a:pt x="2539" y="226111"/>
                </a:lnTo>
                <a:lnTo>
                  <a:pt x="8127" y="233223"/>
                </a:lnTo>
                <a:lnTo>
                  <a:pt x="21208" y="221920"/>
                </a:lnTo>
                <a:lnTo>
                  <a:pt x="17539" y="215608"/>
                </a:lnTo>
                <a:lnTo>
                  <a:pt x="16498" y="209982"/>
                </a:lnTo>
                <a:lnTo>
                  <a:pt x="33273" y="192964"/>
                </a:lnTo>
                <a:lnTo>
                  <a:pt x="62164" y="192964"/>
                </a:lnTo>
                <a:lnTo>
                  <a:pt x="61848" y="192075"/>
                </a:lnTo>
                <a:lnTo>
                  <a:pt x="59562" y="188646"/>
                </a:lnTo>
                <a:lnTo>
                  <a:pt x="49910" y="178994"/>
                </a:lnTo>
                <a:lnTo>
                  <a:pt x="42671" y="176073"/>
                </a:lnTo>
                <a:close/>
              </a:path>
              <a:path w="276225" h="288925">
                <a:moveTo>
                  <a:pt x="92434" y="118887"/>
                </a:moveTo>
                <a:lnTo>
                  <a:pt x="61086" y="147752"/>
                </a:lnTo>
                <a:lnTo>
                  <a:pt x="60197" y="154102"/>
                </a:lnTo>
                <a:lnTo>
                  <a:pt x="61594" y="161087"/>
                </a:lnTo>
                <a:lnTo>
                  <a:pt x="84073" y="192964"/>
                </a:lnTo>
                <a:lnTo>
                  <a:pt x="119062" y="215237"/>
                </a:lnTo>
                <a:lnTo>
                  <a:pt x="134115" y="214485"/>
                </a:lnTo>
                <a:lnTo>
                  <a:pt x="147573" y="205791"/>
                </a:lnTo>
                <a:lnTo>
                  <a:pt x="150784" y="201854"/>
                </a:lnTo>
                <a:lnTo>
                  <a:pt x="127761" y="201854"/>
                </a:lnTo>
                <a:lnTo>
                  <a:pt x="121157" y="199441"/>
                </a:lnTo>
                <a:lnTo>
                  <a:pt x="89290" y="173416"/>
                </a:lnTo>
                <a:lnTo>
                  <a:pt x="74929" y="149276"/>
                </a:lnTo>
                <a:lnTo>
                  <a:pt x="76199" y="143688"/>
                </a:lnTo>
                <a:lnTo>
                  <a:pt x="81152" y="138735"/>
                </a:lnTo>
                <a:lnTo>
                  <a:pt x="84454" y="135560"/>
                </a:lnTo>
                <a:lnTo>
                  <a:pt x="87883" y="133909"/>
                </a:lnTo>
                <a:lnTo>
                  <a:pt x="126158" y="133909"/>
                </a:lnTo>
                <a:lnTo>
                  <a:pt x="125543" y="133344"/>
                </a:lnTo>
                <a:lnTo>
                  <a:pt x="116585" y="126686"/>
                </a:lnTo>
                <a:lnTo>
                  <a:pt x="108104" y="122052"/>
                </a:lnTo>
                <a:lnTo>
                  <a:pt x="100075" y="119431"/>
                </a:lnTo>
                <a:lnTo>
                  <a:pt x="92434" y="118887"/>
                </a:lnTo>
                <a:close/>
              </a:path>
              <a:path w="276225" h="288925">
                <a:moveTo>
                  <a:pt x="126158" y="133909"/>
                </a:moveTo>
                <a:lnTo>
                  <a:pt x="87883" y="133909"/>
                </a:lnTo>
                <a:lnTo>
                  <a:pt x="91693" y="134036"/>
                </a:lnTo>
                <a:lnTo>
                  <a:pt x="95503" y="134036"/>
                </a:lnTo>
                <a:lnTo>
                  <a:pt x="99948" y="135687"/>
                </a:lnTo>
                <a:lnTo>
                  <a:pt x="104901" y="138989"/>
                </a:lnTo>
                <a:lnTo>
                  <a:pt x="109981" y="142291"/>
                </a:lnTo>
                <a:lnTo>
                  <a:pt x="115950" y="147371"/>
                </a:lnTo>
                <a:lnTo>
                  <a:pt x="141223" y="178994"/>
                </a:lnTo>
                <a:lnTo>
                  <a:pt x="143763" y="185725"/>
                </a:lnTo>
                <a:lnTo>
                  <a:pt x="142620" y="191440"/>
                </a:lnTo>
                <a:lnTo>
                  <a:pt x="133349" y="200711"/>
                </a:lnTo>
                <a:lnTo>
                  <a:pt x="127761" y="201854"/>
                </a:lnTo>
                <a:lnTo>
                  <a:pt x="150784" y="201854"/>
                </a:lnTo>
                <a:lnTo>
                  <a:pt x="152953" y="199195"/>
                </a:lnTo>
                <a:lnTo>
                  <a:pt x="156321" y="192170"/>
                </a:lnTo>
                <a:lnTo>
                  <a:pt x="157664" y="184717"/>
                </a:lnTo>
                <a:lnTo>
                  <a:pt x="156971" y="176835"/>
                </a:lnTo>
                <a:lnTo>
                  <a:pt x="154378" y="168594"/>
                </a:lnTo>
                <a:lnTo>
                  <a:pt x="149844" y="160055"/>
                </a:lnTo>
                <a:lnTo>
                  <a:pt x="143381" y="151207"/>
                </a:lnTo>
                <a:lnTo>
                  <a:pt x="135000" y="142037"/>
                </a:lnTo>
                <a:lnTo>
                  <a:pt x="126158" y="133909"/>
                </a:lnTo>
                <a:close/>
              </a:path>
              <a:path w="276225" h="288925">
                <a:moveTo>
                  <a:pt x="164718" y="84252"/>
                </a:moveTo>
                <a:lnTo>
                  <a:pt x="140715" y="84252"/>
                </a:lnTo>
                <a:lnTo>
                  <a:pt x="194182" y="137719"/>
                </a:lnTo>
                <a:lnTo>
                  <a:pt x="174878" y="156896"/>
                </a:lnTo>
                <a:lnTo>
                  <a:pt x="184657" y="166548"/>
                </a:lnTo>
                <a:lnTo>
                  <a:pt x="225551" y="125654"/>
                </a:lnTo>
                <a:lnTo>
                  <a:pt x="206120" y="125654"/>
                </a:lnTo>
                <a:lnTo>
                  <a:pt x="164718" y="84252"/>
                </a:lnTo>
                <a:close/>
              </a:path>
              <a:path w="276225" h="288925">
                <a:moveTo>
                  <a:pt x="222503" y="109271"/>
                </a:moveTo>
                <a:lnTo>
                  <a:pt x="206120" y="125654"/>
                </a:lnTo>
                <a:lnTo>
                  <a:pt x="225551" y="125654"/>
                </a:lnTo>
                <a:lnTo>
                  <a:pt x="232282" y="118923"/>
                </a:lnTo>
                <a:lnTo>
                  <a:pt x="222503" y="109271"/>
                </a:lnTo>
                <a:close/>
              </a:path>
              <a:path w="276225" h="288925">
                <a:moveTo>
                  <a:pt x="141731" y="61265"/>
                </a:moveTo>
                <a:lnTo>
                  <a:pt x="130428" y="72568"/>
                </a:lnTo>
                <a:lnTo>
                  <a:pt x="124459" y="102667"/>
                </a:lnTo>
                <a:lnTo>
                  <a:pt x="134492" y="112827"/>
                </a:lnTo>
                <a:lnTo>
                  <a:pt x="140715" y="84252"/>
                </a:lnTo>
                <a:lnTo>
                  <a:pt x="164718" y="84252"/>
                </a:lnTo>
                <a:lnTo>
                  <a:pt x="141731" y="61265"/>
                </a:lnTo>
                <a:close/>
              </a:path>
              <a:path w="276225" h="288925">
                <a:moveTo>
                  <a:pt x="236219" y="81458"/>
                </a:moveTo>
                <a:lnTo>
                  <a:pt x="226567" y="94539"/>
                </a:lnTo>
                <a:lnTo>
                  <a:pt x="233552" y="98476"/>
                </a:lnTo>
                <a:lnTo>
                  <a:pt x="240156" y="100000"/>
                </a:lnTo>
                <a:lnTo>
                  <a:pt x="252602" y="98222"/>
                </a:lnTo>
                <a:lnTo>
                  <a:pt x="258698" y="94666"/>
                </a:lnTo>
                <a:lnTo>
                  <a:pt x="264921" y="88443"/>
                </a:lnTo>
                <a:lnTo>
                  <a:pt x="267531" y="85268"/>
                </a:lnTo>
                <a:lnTo>
                  <a:pt x="243458" y="85268"/>
                </a:lnTo>
                <a:lnTo>
                  <a:pt x="236219" y="81458"/>
                </a:lnTo>
                <a:close/>
              </a:path>
              <a:path w="276225" h="288925">
                <a:moveTo>
                  <a:pt x="265555" y="37135"/>
                </a:moveTo>
                <a:lnTo>
                  <a:pt x="244347" y="37135"/>
                </a:lnTo>
                <a:lnTo>
                  <a:pt x="254704" y="49855"/>
                </a:lnTo>
                <a:lnTo>
                  <a:pt x="260048" y="60979"/>
                </a:lnTo>
                <a:lnTo>
                  <a:pt x="260367" y="70532"/>
                </a:lnTo>
                <a:lnTo>
                  <a:pt x="255650" y="78537"/>
                </a:lnTo>
                <a:lnTo>
                  <a:pt x="249935" y="84379"/>
                </a:lnTo>
                <a:lnTo>
                  <a:pt x="243458" y="85268"/>
                </a:lnTo>
                <a:lnTo>
                  <a:pt x="267531" y="85268"/>
                </a:lnTo>
                <a:lnTo>
                  <a:pt x="270653" y="81458"/>
                </a:lnTo>
                <a:lnTo>
                  <a:pt x="274272" y="74140"/>
                </a:lnTo>
                <a:lnTo>
                  <a:pt x="275834" y="66387"/>
                </a:lnTo>
                <a:lnTo>
                  <a:pt x="275335" y="58217"/>
                </a:lnTo>
                <a:lnTo>
                  <a:pt x="272766" y="49593"/>
                </a:lnTo>
                <a:lnTo>
                  <a:pt x="268112" y="40659"/>
                </a:lnTo>
                <a:lnTo>
                  <a:pt x="265555" y="37135"/>
                </a:lnTo>
                <a:close/>
              </a:path>
              <a:path w="276225" h="288925">
                <a:moveTo>
                  <a:pt x="211018" y="0"/>
                </a:moveTo>
                <a:lnTo>
                  <a:pt x="179193" y="28825"/>
                </a:lnTo>
                <a:lnTo>
                  <a:pt x="178434" y="35230"/>
                </a:lnTo>
                <a:lnTo>
                  <a:pt x="179077" y="41634"/>
                </a:lnTo>
                <a:lnTo>
                  <a:pt x="207617" y="71012"/>
                </a:lnTo>
                <a:lnTo>
                  <a:pt x="221995" y="72568"/>
                </a:lnTo>
                <a:lnTo>
                  <a:pt x="229361" y="69520"/>
                </a:lnTo>
                <a:lnTo>
                  <a:pt x="235965" y="62916"/>
                </a:lnTo>
                <a:lnTo>
                  <a:pt x="239775" y="59233"/>
                </a:lnTo>
                <a:lnTo>
                  <a:pt x="241658" y="56185"/>
                </a:lnTo>
                <a:lnTo>
                  <a:pt x="221614" y="56185"/>
                </a:lnTo>
                <a:lnTo>
                  <a:pt x="211835" y="55169"/>
                </a:lnTo>
                <a:lnTo>
                  <a:pt x="207009" y="52502"/>
                </a:lnTo>
                <a:lnTo>
                  <a:pt x="197484" y="42977"/>
                </a:lnTo>
                <a:lnTo>
                  <a:pt x="194817" y="38278"/>
                </a:lnTo>
                <a:lnTo>
                  <a:pt x="194436" y="33452"/>
                </a:lnTo>
                <a:lnTo>
                  <a:pt x="193949" y="28825"/>
                </a:lnTo>
                <a:lnTo>
                  <a:pt x="208406" y="14783"/>
                </a:lnTo>
                <a:lnTo>
                  <a:pt x="244957" y="14783"/>
                </a:lnTo>
                <a:lnTo>
                  <a:pt x="243480" y="13434"/>
                </a:lnTo>
                <a:lnTo>
                  <a:pt x="234775" y="7100"/>
                </a:lnTo>
                <a:lnTo>
                  <a:pt x="226474" y="2766"/>
                </a:lnTo>
                <a:lnTo>
                  <a:pt x="218566" y="432"/>
                </a:lnTo>
                <a:lnTo>
                  <a:pt x="211018" y="0"/>
                </a:lnTo>
                <a:close/>
              </a:path>
              <a:path w="276225" h="288925">
                <a:moveTo>
                  <a:pt x="244957" y="14783"/>
                </a:moveTo>
                <a:lnTo>
                  <a:pt x="208406" y="14783"/>
                </a:lnTo>
                <a:lnTo>
                  <a:pt x="213867" y="15545"/>
                </a:lnTo>
                <a:lnTo>
                  <a:pt x="219343" y="16442"/>
                </a:lnTo>
                <a:lnTo>
                  <a:pt x="224662" y="19355"/>
                </a:lnTo>
                <a:lnTo>
                  <a:pt x="229742" y="24562"/>
                </a:lnTo>
                <a:lnTo>
                  <a:pt x="233679" y="28499"/>
                </a:lnTo>
                <a:lnTo>
                  <a:pt x="235584" y="32817"/>
                </a:lnTo>
                <a:lnTo>
                  <a:pt x="235584" y="42469"/>
                </a:lnTo>
                <a:lnTo>
                  <a:pt x="233679" y="46787"/>
                </a:lnTo>
                <a:lnTo>
                  <a:pt x="229869" y="50597"/>
                </a:lnTo>
                <a:lnTo>
                  <a:pt x="225932" y="54407"/>
                </a:lnTo>
                <a:lnTo>
                  <a:pt x="221614" y="56185"/>
                </a:lnTo>
                <a:lnTo>
                  <a:pt x="241658" y="56185"/>
                </a:lnTo>
                <a:lnTo>
                  <a:pt x="242442" y="54915"/>
                </a:lnTo>
                <a:lnTo>
                  <a:pt x="245490" y="45771"/>
                </a:lnTo>
                <a:lnTo>
                  <a:pt x="245617" y="41326"/>
                </a:lnTo>
                <a:lnTo>
                  <a:pt x="244347" y="37135"/>
                </a:lnTo>
                <a:lnTo>
                  <a:pt x="265555" y="37135"/>
                </a:lnTo>
                <a:lnTo>
                  <a:pt x="261387" y="31392"/>
                </a:lnTo>
                <a:lnTo>
                  <a:pt x="252602" y="21768"/>
                </a:lnTo>
                <a:lnTo>
                  <a:pt x="244957" y="14783"/>
                </a:lnTo>
                <a:close/>
              </a:path>
            </a:pathLst>
          </a:custGeom>
          <a:solidFill>
            <a:srgbClr val="585858"/>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6" name="object 46"/>
          <p:cNvSpPr/>
          <p:nvPr/>
        </p:nvSpPr>
        <p:spPr>
          <a:xfrm>
            <a:off x="10889995" y="5464139"/>
            <a:ext cx="277495" cy="290195"/>
          </a:xfrm>
          <a:custGeom>
            <a:rect l="l" t="t" r="r" b="b"/>
            <a:pathLst>
              <a:path w="277495" h="290195">
                <a:moveTo>
                  <a:pt x="62193" y="193710"/>
                </a:moveTo>
                <a:lnTo>
                  <a:pt x="37210" y="193710"/>
                </a:lnTo>
                <a:lnTo>
                  <a:pt x="41020" y="195488"/>
                </a:lnTo>
                <a:lnTo>
                  <a:pt x="47370" y="201838"/>
                </a:lnTo>
                <a:lnTo>
                  <a:pt x="49148" y="205648"/>
                </a:lnTo>
                <a:lnTo>
                  <a:pt x="50037" y="210728"/>
                </a:lnTo>
                <a:lnTo>
                  <a:pt x="50474" y="214792"/>
                </a:lnTo>
                <a:lnTo>
                  <a:pt x="50535" y="222666"/>
                </a:lnTo>
                <a:lnTo>
                  <a:pt x="50323" y="227837"/>
                </a:lnTo>
                <a:lnTo>
                  <a:pt x="49656" y="236128"/>
                </a:lnTo>
                <a:lnTo>
                  <a:pt x="49135" y="243296"/>
                </a:lnTo>
                <a:lnTo>
                  <a:pt x="48910" y="249939"/>
                </a:lnTo>
                <a:lnTo>
                  <a:pt x="48996" y="256059"/>
                </a:lnTo>
                <a:lnTo>
                  <a:pt x="49402" y="261655"/>
                </a:lnTo>
                <a:lnTo>
                  <a:pt x="50037" y="268894"/>
                </a:lnTo>
                <a:lnTo>
                  <a:pt x="51561" y="275371"/>
                </a:lnTo>
                <a:lnTo>
                  <a:pt x="53847" y="281213"/>
                </a:lnTo>
                <a:lnTo>
                  <a:pt x="62356" y="289595"/>
                </a:lnTo>
                <a:lnTo>
                  <a:pt x="86293" y="265719"/>
                </a:lnTo>
                <a:lnTo>
                  <a:pt x="65912" y="265719"/>
                </a:lnTo>
                <a:lnTo>
                  <a:pt x="64488" y="259699"/>
                </a:lnTo>
                <a:lnTo>
                  <a:pt x="63849" y="251940"/>
                </a:lnTo>
                <a:lnTo>
                  <a:pt x="64019" y="242466"/>
                </a:lnTo>
                <a:lnTo>
                  <a:pt x="65023" y="231302"/>
                </a:lnTo>
                <a:lnTo>
                  <a:pt x="66039" y="221904"/>
                </a:lnTo>
                <a:lnTo>
                  <a:pt x="66420" y="214792"/>
                </a:lnTo>
                <a:lnTo>
                  <a:pt x="65658" y="205013"/>
                </a:lnTo>
                <a:lnTo>
                  <a:pt x="64769" y="200695"/>
                </a:lnTo>
                <a:lnTo>
                  <a:pt x="63323" y="196631"/>
                </a:lnTo>
                <a:lnTo>
                  <a:pt x="62193" y="193710"/>
                </a:lnTo>
                <a:close/>
              </a:path>
              <a:path w="277495" h="290195">
                <a:moveTo>
                  <a:pt x="102107" y="229651"/>
                </a:moveTo>
                <a:lnTo>
                  <a:pt x="65912" y="265719"/>
                </a:lnTo>
                <a:lnTo>
                  <a:pt x="86293" y="265719"/>
                </a:lnTo>
                <a:lnTo>
                  <a:pt x="112267" y="239811"/>
                </a:lnTo>
                <a:lnTo>
                  <a:pt x="102107" y="229651"/>
                </a:lnTo>
                <a:close/>
              </a:path>
              <a:path w="277495" h="290195">
                <a:moveTo>
                  <a:pt x="42671" y="176819"/>
                </a:moveTo>
                <a:lnTo>
                  <a:pt x="4952" y="196631"/>
                </a:lnTo>
                <a:lnTo>
                  <a:pt x="634" y="211744"/>
                </a:lnTo>
                <a:lnTo>
                  <a:pt x="0" y="219364"/>
                </a:lnTo>
                <a:lnTo>
                  <a:pt x="2539" y="226857"/>
                </a:lnTo>
                <a:lnTo>
                  <a:pt x="8127" y="233969"/>
                </a:lnTo>
                <a:lnTo>
                  <a:pt x="21208" y="222666"/>
                </a:lnTo>
                <a:lnTo>
                  <a:pt x="17541" y="216354"/>
                </a:lnTo>
                <a:lnTo>
                  <a:pt x="16446" y="210363"/>
                </a:lnTo>
                <a:lnTo>
                  <a:pt x="33273" y="193710"/>
                </a:lnTo>
                <a:lnTo>
                  <a:pt x="62193" y="193710"/>
                </a:lnTo>
                <a:lnTo>
                  <a:pt x="61848" y="192821"/>
                </a:lnTo>
                <a:lnTo>
                  <a:pt x="59562" y="189392"/>
                </a:lnTo>
                <a:lnTo>
                  <a:pt x="49910" y="179740"/>
                </a:lnTo>
                <a:lnTo>
                  <a:pt x="42671" y="176819"/>
                </a:lnTo>
                <a:close/>
              </a:path>
              <a:path w="277495" h="290195">
                <a:moveTo>
                  <a:pt x="92434" y="119633"/>
                </a:moveTo>
                <a:lnTo>
                  <a:pt x="61086" y="148498"/>
                </a:lnTo>
                <a:lnTo>
                  <a:pt x="60197" y="154848"/>
                </a:lnTo>
                <a:lnTo>
                  <a:pt x="61594" y="161833"/>
                </a:lnTo>
                <a:lnTo>
                  <a:pt x="84073" y="193710"/>
                </a:lnTo>
                <a:lnTo>
                  <a:pt x="119062" y="215983"/>
                </a:lnTo>
                <a:lnTo>
                  <a:pt x="134115" y="215231"/>
                </a:lnTo>
                <a:lnTo>
                  <a:pt x="147573" y="206537"/>
                </a:lnTo>
                <a:lnTo>
                  <a:pt x="150784" y="202600"/>
                </a:lnTo>
                <a:lnTo>
                  <a:pt x="127761" y="202600"/>
                </a:lnTo>
                <a:lnTo>
                  <a:pt x="121157" y="200187"/>
                </a:lnTo>
                <a:lnTo>
                  <a:pt x="89290" y="174162"/>
                </a:lnTo>
                <a:lnTo>
                  <a:pt x="74929" y="150022"/>
                </a:lnTo>
                <a:lnTo>
                  <a:pt x="76326" y="144434"/>
                </a:lnTo>
                <a:lnTo>
                  <a:pt x="81152" y="139481"/>
                </a:lnTo>
                <a:lnTo>
                  <a:pt x="84454" y="136306"/>
                </a:lnTo>
                <a:lnTo>
                  <a:pt x="87883" y="134655"/>
                </a:lnTo>
                <a:lnTo>
                  <a:pt x="126208" y="134655"/>
                </a:lnTo>
                <a:lnTo>
                  <a:pt x="125597" y="134090"/>
                </a:lnTo>
                <a:lnTo>
                  <a:pt x="116633" y="127432"/>
                </a:lnTo>
                <a:lnTo>
                  <a:pt x="108122" y="122799"/>
                </a:lnTo>
                <a:lnTo>
                  <a:pt x="100075" y="120177"/>
                </a:lnTo>
                <a:lnTo>
                  <a:pt x="92434" y="119633"/>
                </a:lnTo>
                <a:close/>
              </a:path>
              <a:path w="277495" h="290195">
                <a:moveTo>
                  <a:pt x="126208" y="134655"/>
                </a:moveTo>
                <a:lnTo>
                  <a:pt x="87883" y="134655"/>
                </a:lnTo>
                <a:lnTo>
                  <a:pt x="91693" y="134782"/>
                </a:lnTo>
                <a:lnTo>
                  <a:pt x="95503" y="134782"/>
                </a:lnTo>
                <a:lnTo>
                  <a:pt x="99948" y="136433"/>
                </a:lnTo>
                <a:lnTo>
                  <a:pt x="104901" y="139735"/>
                </a:lnTo>
                <a:lnTo>
                  <a:pt x="109981" y="143037"/>
                </a:lnTo>
                <a:lnTo>
                  <a:pt x="115950" y="148117"/>
                </a:lnTo>
                <a:lnTo>
                  <a:pt x="141350" y="179740"/>
                </a:lnTo>
                <a:lnTo>
                  <a:pt x="143763" y="186471"/>
                </a:lnTo>
                <a:lnTo>
                  <a:pt x="142747" y="192186"/>
                </a:lnTo>
                <a:lnTo>
                  <a:pt x="138048" y="196758"/>
                </a:lnTo>
                <a:lnTo>
                  <a:pt x="133349" y="201457"/>
                </a:lnTo>
                <a:lnTo>
                  <a:pt x="127761" y="202600"/>
                </a:lnTo>
                <a:lnTo>
                  <a:pt x="150784" y="202600"/>
                </a:lnTo>
                <a:lnTo>
                  <a:pt x="152953" y="199941"/>
                </a:lnTo>
                <a:lnTo>
                  <a:pt x="156321" y="192916"/>
                </a:lnTo>
                <a:lnTo>
                  <a:pt x="157664" y="185463"/>
                </a:lnTo>
                <a:lnTo>
                  <a:pt x="156971" y="177581"/>
                </a:lnTo>
                <a:lnTo>
                  <a:pt x="154396" y="169340"/>
                </a:lnTo>
                <a:lnTo>
                  <a:pt x="149891" y="160801"/>
                </a:lnTo>
                <a:lnTo>
                  <a:pt x="143434" y="151953"/>
                </a:lnTo>
                <a:lnTo>
                  <a:pt x="135000" y="142783"/>
                </a:lnTo>
                <a:lnTo>
                  <a:pt x="126208" y="134655"/>
                </a:lnTo>
                <a:close/>
              </a:path>
              <a:path w="277495" h="290195">
                <a:moveTo>
                  <a:pt x="181762" y="74076"/>
                </a:moveTo>
                <a:lnTo>
                  <a:pt x="156844" y="74076"/>
                </a:lnTo>
                <a:lnTo>
                  <a:pt x="160654" y="75854"/>
                </a:lnTo>
                <a:lnTo>
                  <a:pt x="167004" y="82204"/>
                </a:lnTo>
                <a:lnTo>
                  <a:pt x="168782" y="86141"/>
                </a:lnTo>
                <a:lnTo>
                  <a:pt x="169671" y="91094"/>
                </a:lnTo>
                <a:lnTo>
                  <a:pt x="170120" y="95285"/>
                </a:lnTo>
                <a:lnTo>
                  <a:pt x="170171" y="103032"/>
                </a:lnTo>
                <a:lnTo>
                  <a:pt x="169957" y="108257"/>
                </a:lnTo>
                <a:lnTo>
                  <a:pt x="169290" y="116494"/>
                </a:lnTo>
                <a:lnTo>
                  <a:pt x="168832" y="122799"/>
                </a:lnTo>
                <a:lnTo>
                  <a:pt x="168740" y="124499"/>
                </a:lnTo>
                <a:lnTo>
                  <a:pt x="168630" y="136479"/>
                </a:lnTo>
                <a:lnTo>
                  <a:pt x="169036" y="142148"/>
                </a:lnTo>
                <a:lnTo>
                  <a:pt x="169671" y="149260"/>
                </a:lnTo>
                <a:lnTo>
                  <a:pt x="171195" y="155737"/>
                </a:lnTo>
                <a:lnTo>
                  <a:pt x="173481" y="161579"/>
                </a:lnTo>
                <a:lnTo>
                  <a:pt x="181990" y="170088"/>
                </a:lnTo>
                <a:lnTo>
                  <a:pt x="205993" y="146085"/>
                </a:lnTo>
                <a:lnTo>
                  <a:pt x="185546" y="146085"/>
                </a:lnTo>
                <a:lnTo>
                  <a:pt x="184122" y="140065"/>
                </a:lnTo>
                <a:lnTo>
                  <a:pt x="183630" y="134090"/>
                </a:lnTo>
                <a:lnTo>
                  <a:pt x="183656" y="122799"/>
                </a:lnTo>
                <a:lnTo>
                  <a:pt x="184657" y="111668"/>
                </a:lnTo>
                <a:lnTo>
                  <a:pt x="185591" y="103032"/>
                </a:lnTo>
                <a:lnTo>
                  <a:pt x="185710" y="101270"/>
                </a:lnTo>
                <a:lnTo>
                  <a:pt x="182833" y="76997"/>
                </a:lnTo>
                <a:lnTo>
                  <a:pt x="181762" y="74076"/>
                </a:lnTo>
                <a:close/>
              </a:path>
              <a:path w="277495" h="290195">
                <a:moveTo>
                  <a:pt x="221741" y="110017"/>
                </a:moveTo>
                <a:lnTo>
                  <a:pt x="185546" y="146085"/>
                </a:lnTo>
                <a:lnTo>
                  <a:pt x="205993" y="146085"/>
                </a:lnTo>
                <a:lnTo>
                  <a:pt x="231901" y="120177"/>
                </a:lnTo>
                <a:lnTo>
                  <a:pt x="221741" y="110017"/>
                </a:lnTo>
                <a:close/>
              </a:path>
              <a:path w="277495" h="290195">
                <a:moveTo>
                  <a:pt x="162305" y="57185"/>
                </a:moveTo>
                <a:lnTo>
                  <a:pt x="124459" y="76997"/>
                </a:lnTo>
                <a:lnTo>
                  <a:pt x="119633" y="99857"/>
                </a:lnTo>
                <a:lnTo>
                  <a:pt x="122173" y="107223"/>
                </a:lnTo>
                <a:lnTo>
                  <a:pt x="127761" y="114335"/>
                </a:lnTo>
                <a:lnTo>
                  <a:pt x="140842" y="103032"/>
                </a:lnTo>
                <a:lnTo>
                  <a:pt x="137173" y="96773"/>
                </a:lnTo>
                <a:lnTo>
                  <a:pt x="136123" y="91094"/>
                </a:lnTo>
                <a:lnTo>
                  <a:pt x="152907" y="74076"/>
                </a:lnTo>
                <a:lnTo>
                  <a:pt x="181762" y="74076"/>
                </a:lnTo>
                <a:lnTo>
                  <a:pt x="181462" y="73282"/>
                </a:lnTo>
                <a:lnTo>
                  <a:pt x="179196" y="69758"/>
                </a:lnTo>
                <a:lnTo>
                  <a:pt x="169544" y="60106"/>
                </a:lnTo>
                <a:lnTo>
                  <a:pt x="162305" y="57185"/>
                </a:lnTo>
                <a:close/>
              </a:path>
              <a:path w="277495" h="290195">
                <a:moveTo>
                  <a:pt x="212068" y="0"/>
                </a:moveTo>
                <a:lnTo>
                  <a:pt x="180720" y="28864"/>
                </a:lnTo>
                <a:lnTo>
                  <a:pt x="179831" y="35214"/>
                </a:lnTo>
                <a:lnTo>
                  <a:pt x="181228" y="42199"/>
                </a:lnTo>
                <a:lnTo>
                  <a:pt x="203707" y="74076"/>
                </a:lnTo>
                <a:lnTo>
                  <a:pt x="238696" y="96349"/>
                </a:lnTo>
                <a:lnTo>
                  <a:pt x="253749" y="95597"/>
                </a:lnTo>
                <a:lnTo>
                  <a:pt x="267207" y="86903"/>
                </a:lnTo>
                <a:lnTo>
                  <a:pt x="270418" y="82966"/>
                </a:lnTo>
                <a:lnTo>
                  <a:pt x="247268" y="82966"/>
                </a:lnTo>
                <a:lnTo>
                  <a:pt x="240791" y="80553"/>
                </a:lnTo>
                <a:lnTo>
                  <a:pt x="208924" y="54528"/>
                </a:lnTo>
                <a:lnTo>
                  <a:pt x="194563" y="30515"/>
                </a:lnTo>
                <a:lnTo>
                  <a:pt x="195833" y="24800"/>
                </a:lnTo>
                <a:lnTo>
                  <a:pt x="203961" y="16672"/>
                </a:lnTo>
                <a:lnTo>
                  <a:pt x="207517" y="15021"/>
                </a:lnTo>
                <a:lnTo>
                  <a:pt x="245792" y="15021"/>
                </a:lnTo>
                <a:lnTo>
                  <a:pt x="245177" y="14456"/>
                </a:lnTo>
                <a:lnTo>
                  <a:pt x="236219" y="7798"/>
                </a:lnTo>
                <a:lnTo>
                  <a:pt x="227738" y="3165"/>
                </a:lnTo>
                <a:lnTo>
                  <a:pt x="219709" y="543"/>
                </a:lnTo>
                <a:lnTo>
                  <a:pt x="212068" y="0"/>
                </a:lnTo>
                <a:close/>
              </a:path>
              <a:path w="277495" h="290195">
                <a:moveTo>
                  <a:pt x="245792" y="15021"/>
                </a:moveTo>
                <a:lnTo>
                  <a:pt x="207517" y="15021"/>
                </a:lnTo>
                <a:lnTo>
                  <a:pt x="211327" y="15148"/>
                </a:lnTo>
                <a:lnTo>
                  <a:pt x="215137" y="15148"/>
                </a:lnTo>
                <a:lnTo>
                  <a:pt x="219582" y="16799"/>
                </a:lnTo>
                <a:lnTo>
                  <a:pt x="224535" y="20101"/>
                </a:lnTo>
                <a:lnTo>
                  <a:pt x="229615" y="23403"/>
                </a:lnTo>
                <a:lnTo>
                  <a:pt x="235584" y="28483"/>
                </a:lnTo>
                <a:lnTo>
                  <a:pt x="260857" y="60106"/>
                </a:lnTo>
                <a:lnTo>
                  <a:pt x="263397" y="66837"/>
                </a:lnTo>
                <a:lnTo>
                  <a:pt x="262254" y="72552"/>
                </a:lnTo>
                <a:lnTo>
                  <a:pt x="257682" y="77251"/>
                </a:lnTo>
                <a:lnTo>
                  <a:pt x="252983" y="81950"/>
                </a:lnTo>
                <a:lnTo>
                  <a:pt x="247268" y="82966"/>
                </a:lnTo>
                <a:lnTo>
                  <a:pt x="270418" y="82966"/>
                </a:lnTo>
                <a:lnTo>
                  <a:pt x="272587" y="80307"/>
                </a:lnTo>
                <a:lnTo>
                  <a:pt x="275955" y="73282"/>
                </a:lnTo>
                <a:lnTo>
                  <a:pt x="277298" y="65829"/>
                </a:lnTo>
                <a:lnTo>
                  <a:pt x="276605" y="57947"/>
                </a:lnTo>
                <a:lnTo>
                  <a:pt x="274012" y="49760"/>
                </a:lnTo>
                <a:lnTo>
                  <a:pt x="269478" y="41215"/>
                </a:lnTo>
                <a:lnTo>
                  <a:pt x="263015" y="32337"/>
                </a:lnTo>
                <a:lnTo>
                  <a:pt x="254634" y="23149"/>
                </a:lnTo>
                <a:lnTo>
                  <a:pt x="245792" y="15021"/>
                </a:lnTo>
                <a:close/>
              </a:path>
            </a:pathLst>
          </a:custGeom>
          <a:solidFill>
            <a:srgbClr val="585858"/>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7" name="object 47"/>
          <p:cNvSpPr/>
          <p:nvPr/>
        </p:nvSpPr>
        <p:spPr>
          <a:xfrm>
            <a:off x="11451463" y="5463324"/>
            <a:ext cx="842263" cy="544829"/>
          </a:xfrm>
          <a:prstGeom prst="rect">
            <a:avLst/>
          </a:prstGeom>
          <a:blipFill>
            <a:blip r:embed="rId6">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8" name="object 48"/>
          <p:cNvSpPr txBox="1"/>
          <p:nvPr/>
        </p:nvSpPr>
        <p:spPr>
          <a:xfrm>
            <a:off x="6838060" y="2681478"/>
            <a:ext cx="201930" cy="2237740"/>
          </a:xfrm>
          <a:prstGeom prst="rect">
            <a:avLst/>
          </a:prstGeom>
        </p:spPr>
        <p:txBody>
          <a:bodyPr vert="vert270"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440"/>
              </a:lnSpc>
            </a:pPr>
            <a:r>
              <a:rPr sz="1300" b="1" i="1" spc="25">
                <a:solidFill>
                  <a:srgbClr val="585858"/>
                </a:solidFill>
                <a:latin typeface="等线"/>
                <a:cs typeface="等线"/>
              </a:rPr>
              <a:t>组件出口单价（亿美元</a:t>
            </a:r>
            <a:r>
              <a:rPr sz="1300" b="1" spc="15">
                <a:solidFill>
                  <a:srgbClr val="585858"/>
                </a:solidFill>
                <a:latin typeface="等线"/>
                <a:cs typeface="等线"/>
              </a:rPr>
              <a:t>/GW</a:t>
            </a:r>
            <a:r>
              <a:rPr sz="1300" b="1" i="1" spc="15">
                <a:solidFill>
                  <a:srgbClr val="585858"/>
                </a:solidFill>
                <a:latin typeface="等线"/>
                <a:cs typeface="等线"/>
              </a:rPr>
              <a:t>）</a:t>
            </a:r>
            <a:endParaRPr sz="1300">
              <a:latin typeface="等线"/>
              <a:cs typeface="等线"/>
            </a:endParaRPr>
          </a:p>
        </p:txBody>
      </p:sp>
      <p:sp>
        <p:nvSpPr>
          <p:cNvPr id="49" name="object 49"/>
          <p:cNvSpPr txBox="1"/>
          <p:nvPr/>
        </p:nvSpPr>
        <p:spPr>
          <a:xfrm>
            <a:off x="531672" y="1352804"/>
            <a:ext cx="5511800" cy="3911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2400" b="1">
                <a:solidFill>
                  <a:srgbClr val="0D0D0D"/>
                </a:solidFill>
                <a:latin typeface="微软雅黑"/>
                <a:cs typeface="微软雅黑"/>
              </a:rPr>
              <a:t>光伏组件出口量在总产量中占比变化情况</a:t>
            </a:r>
            <a:endParaRPr sz="2400">
              <a:latin typeface="微软雅黑"/>
              <a:cs typeface="微软雅黑"/>
            </a:endParaRPr>
          </a:p>
        </p:txBody>
      </p:sp>
      <p:sp>
        <p:nvSpPr>
          <p:cNvPr id="50" name="object 50"/>
          <p:cNvSpPr txBox="1"/>
          <p:nvPr/>
        </p:nvSpPr>
        <p:spPr>
          <a:xfrm>
            <a:off x="8043418" y="1382395"/>
            <a:ext cx="3073400" cy="3911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2400" b="1">
                <a:solidFill>
                  <a:srgbClr val="0D0D0D"/>
                </a:solidFill>
                <a:latin typeface="微软雅黑"/>
                <a:cs typeface="微软雅黑"/>
              </a:rPr>
              <a:t>组件出口单价变化情况</a:t>
            </a:r>
            <a:endParaRPr sz="2400">
              <a:latin typeface="微软雅黑"/>
              <a:cs typeface="微软雅黑"/>
            </a:endParaRPr>
          </a:p>
        </p:txBody>
      </p:sp>
      <p:sp>
        <p:nvSpPr>
          <p:cNvPr id="51" name="object 51"/>
          <p:cNvSpPr txBox="1"/>
          <p:nvPr/>
        </p:nvSpPr>
        <p:spPr>
          <a:xfrm>
            <a:off x="318922" y="6551472"/>
            <a:ext cx="1501140"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spc="-5">
                <a:solidFill>
                  <a:srgbClr val="404040"/>
                </a:solidFill>
                <a:latin typeface="微软雅黑"/>
                <a:cs typeface="微软雅黑"/>
              </a:rPr>
              <a:t>数据来源</a:t>
            </a:r>
            <a:r>
              <a:rPr sz="1600" spc="-10">
                <a:solidFill>
                  <a:srgbClr val="404040"/>
                </a:solidFill>
                <a:latin typeface="微软雅黑"/>
                <a:cs typeface="微软雅黑"/>
              </a:rPr>
              <a:t>：</a:t>
            </a:r>
            <a:r>
              <a:rPr sz="1600" spc="-5">
                <a:solidFill>
                  <a:srgbClr val="404040"/>
                </a:solidFill>
                <a:latin typeface="微软雅黑"/>
                <a:cs typeface="微软雅黑"/>
              </a:rPr>
              <a:t>CPIA</a:t>
            </a:r>
            <a:endParaRPr sz="1600">
              <a:latin typeface="微软雅黑"/>
              <a:cs typeface="微软雅黑"/>
            </a:endParaRPr>
          </a:p>
        </p:txBody>
      </p:sp>
      <p:sp>
        <p:nvSpPr>
          <p:cNvPr id="52" name="object 52"/>
          <p:cNvSpPr txBox="1"/>
          <p:nvPr/>
        </p:nvSpPr>
        <p:spPr>
          <a:xfrm>
            <a:off x="10712322" y="6543243"/>
            <a:ext cx="1500505" cy="269240"/>
          </a:xfrm>
          <a:prstGeom prst="rect">
            <a:avLst/>
          </a:prstGeom>
        </p:spPr>
        <p:txBody>
          <a:bodyPr vert="horz" wrap="square" lIns="0" tIns="12065"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95"/>
              </a:spcBef>
            </a:pPr>
            <a:r>
              <a:rPr sz="1600" spc="-5">
                <a:solidFill>
                  <a:srgbClr val="404040"/>
                </a:solidFill>
                <a:latin typeface="微软雅黑"/>
                <a:cs typeface="微软雅黑"/>
              </a:rPr>
              <a:t>数据来源：CP</a:t>
            </a:r>
            <a:r>
              <a:rPr sz="1600" spc="-15">
                <a:solidFill>
                  <a:srgbClr val="404040"/>
                </a:solidFill>
                <a:latin typeface="微软雅黑"/>
                <a:cs typeface="微软雅黑"/>
              </a:rPr>
              <a:t>I</a:t>
            </a:r>
            <a:r>
              <a:rPr sz="1600" spc="-5">
                <a:solidFill>
                  <a:srgbClr val="404040"/>
                </a:solidFill>
                <a:latin typeface="微软雅黑"/>
                <a:cs typeface="微软雅黑"/>
              </a:rPr>
              <a:t>A</a:t>
            </a:r>
            <a:endParaRPr sz="1600">
              <a:latin typeface="微软雅黑"/>
              <a:cs typeface="微软雅黑"/>
            </a:endParaRPr>
          </a:p>
        </p:txBody>
      </p:sp>
      <p:sp>
        <p:nvSpPr>
          <p:cNvPr id="53" name="object 53"/>
          <p:cNvSpPr/>
          <p:nvPr/>
        </p:nvSpPr>
        <p:spPr>
          <a:xfrm>
            <a:off x="423672" y="2019300"/>
            <a:ext cx="6006084" cy="4329683"/>
          </a:xfrm>
          <a:prstGeom prst="rect">
            <a:avLst/>
          </a:prstGeom>
          <a:blipFill>
            <a:blip r:embed="rId7">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4" name="object 54"/>
          <p:cNvSpPr txBox="1">
            <a:spLocks noGrp="1"/>
          </p:cNvSpPr>
          <p:nvPr>
            <p:ph type="title"/>
          </p:nvPr>
        </p:nvSpPr>
        <p:spPr>
          <a:xfrm>
            <a:off x="1306449" y="54436"/>
            <a:ext cx="7552055" cy="452120"/>
          </a:xfrm>
          <a:prstGeom prst="rect">
            <a:avLst/>
          </a:prstGeom>
        </p:spPr>
        <p:txBody>
          <a:bodyPr vert="horz" wrap="square" lIns="0" tIns="12065" rIns="0" bIns="0" rtlCol="0">
            <a:spAutoFit/>
          </a:bodyPr>
          <a:lstStyle/>
          <a:p>
            <a:pPr marL="12700">
              <a:lnSpc>
                <a:spcPct val="100000"/>
              </a:lnSpc>
              <a:spcBef>
                <a:spcPts val="95"/>
              </a:spcBef>
            </a:pPr>
            <a:r>
              <a:rPr sz="4200" b="1" spc="-15" baseline="-26785">
                <a:solidFill>
                  <a:srgbClr val="000000"/>
                </a:solidFill>
                <a:latin typeface="微软雅黑"/>
                <a:cs typeface="微软雅黑"/>
              </a:rPr>
              <a:t>我国光伏组件出</a:t>
            </a:r>
            <a:r>
              <a:rPr sz="4200" b="1" spc="-1732" baseline="-26785">
                <a:solidFill>
                  <a:srgbClr val="000000"/>
                </a:solidFill>
                <a:latin typeface="微软雅黑"/>
                <a:cs typeface="微软雅黑"/>
              </a:rPr>
              <a:t>口</a:t>
            </a:r>
            <a:r>
              <a:rPr sz="1100"/>
              <a:t>更</a:t>
            </a:r>
            <a:r>
              <a:rPr sz="1100" spc="-1060"/>
              <a:t>多</a:t>
            </a:r>
            <a:r>
              <a:rPr sz="4200" b="1" spc="-2625" baseline="-26785">
                <a:solidFill>
                  <a:srgbClr val="000000"/>
                </a:solidFill>
                <a:latin typeface="微软雅黑"/>
                <a:cs typeface="微软雅黑"/>
              </a:rPr>
              <a:t>量</a:t>
            </a:r>
            <a:r>
              <a:rPr sz="1100"/>
              <a:t>细</a:t>
            </a:r>
            <a:r>
              <a:rPr sz="1100" spc="-465"/>
              <a:t>分</a:t>
            </a:r>
            <a:r>
              <a:rPr sz="4200" b="1" spc="-3517" baseline="-26785">
                <a:solidFill>
                  <a:srgbClr val="000000"/>
                </a:solidFill>
                <a:latin typeface="微软雅黑"/>
                <a:cs typeface="微软雅黑"/>
              </a:rPr>
              <a:t>占</a:t>
            </a:r>
            <a:r>
              <a:rPr sz="1100"/>
              <a:t>领域</a:t>
            </a:r>
            <a:r>
              <a:rPr sz="1100" spc="-965"/>
              <a:t>报</a:t>
            </a:r>
            <a:r>
              <a:rPr sz="4200" b="1" spc="-2760" baseline="-26785">
                <a:solidFill>
                  <a:srgbClr val="000000"/>
                </a:solidFill>
                <a:latin typeface="微软雅黑"/>
                <a:cs typeface="微软雅黑"/>
              </a:rPr>
              <a:t>比</a:t>
            </a:r>
            <a:r>
              <a:rPr sz="1100"/>
              <a:t>告</a:t>
            </a:r>
            <a:r>
              <a:rPr sz="1100" spc="-370"/>
              <a:t>请</a:t>
            </a:r>
            <a:r>
              <a:rPr sz="4200" b="1" spc="-3652" baseline="-26785">
                <a:solidFill>
                  <a:srgbClr val="000000"/>
                </a:solidFill>
                <a:latin typeface="微软雅黑"/>
                <a:cs typeface="微软雅黑"/>
              </a:rPr>
              <a:t>及</a:t>
            </a:r>
            <a:r>
              <a:rPr sz="1100"/>
              <a:t>关注</a:t>
            </a:r>
            <a:r>
              <a:rPr sz="1100" spc="-875"/>
              <a:t>搜</a:t>
            </a:r>
            <a:r>
              <a:rPr sz="4200" b="1" spc="-2902" baseline="-26785">
                <a:solidFill>
                  <a:srgbClr val="000000"/>
                </a:solidFill>
                <a:latin typeface="微软雅黑"/>
                <a:cs typeface="微软雅黑"/>
              </a:rPr>
              <a:t>出</a:t>
            </a:r>
            <a:r>
              <a:rPr sz="1100"/>
              <a:t>搜</a:t>
            </a:r>
            <a:r>
              <a:rPr sz="1100" spc="-280"/>
              <a:t>报</a:t>
            </a:r>
            <a:r>
              <a:rPr sz="4200" b="1" spc="-3795" baseline="-26785">
                <a:solidFill>
                  <a:srgbClr val="000000"/>
                </a:solidFill>
                <a:latin typeface="微软雅黑"/>
                <a:cs typeface="微软雅黑"/>
              </a:rPr>
              <a:t>口</a:t>
            </a:r>
            <a:r>
              <a:rPr sz="1100"/>
              <a:t>告</a:t>
            </a:r>
            <a:r>
              <a:rPr sz="1100" spc="-95"/>
              <a:t>（s</a:t>
            </a:r>
            <a:r>
              <a:rPr sz="4200" b="1" spc="-3922" baseline="-26785">
                <a:solidFill>
                  <a:srgbClr val="000000"/>
                </a:solidFill>
                <a:latin typeface="微软雅黑"/>
                <a:cs typeface="微软雅黑"/>
              </a:rPr>
              <a:t>单</a:t>
            </a:r>
            <a:r>
              <a:rPr sz="1100" spc="-100"/>
              <a:t>osoya</a:t>
            </a:r>
            <a:r>
              <a:rPr sz="4200" b="1" spc="-3472" baseline="-26785">
                <a:solidFill>
                  <a:srgbClr val="000000"/>
                </a:solidFill>
                <a:latin typeface="微软雅黑"/>
                <a:cs typeface="微软雅黑"/>
              </a:rPr>
              <a:t>价</a:t>
            </a:r>
            <a:r>
              <a:rPr sz="1100" spc="-95"/>
              <a:t>nbao</a:t>
            </a:r>
            <a:r>
              <a:rPr sz="4200" b="1" spc="-3645" baseline="-26785">
                <a:solidFill>
                  <a:srgbClr val="000000"/>
                </a:solidFill>
                <a:latin typeface="微软雅黑"/>
                <a:cs typeface="微软雅黑"/>
              </a:rPr>
              <a:t>走</a:t>
            </a:r>
            <a:r>
              <a:rPr sz="1100"/>
              <a:t>），</a:t>
            </a:r>
            <a:r>
              <a:rPr sz="1100" spc="-885"/>
              <a:t>行</a:t>
            </a:r>
            <a:r>
              <a:rPr sz="4200" b="1" spc="-2887" baseline="-26785">
                <a:solidFill>
                  <a:srgbClr val="000000"/>
                </a:solidFill>
                <a:latin typeface="微软雅黑"/>
                <a:cs typeface="微软雅黑"/>
              </a:rPr>
              <a:t>势</a:t>
            </a:r>
            <a:r>
              <a:rPr sz="1100"/>
              <a:t>研</a:t>
            </a:r>
            <a:r>
              <a:rPr sz="1100" spc="-285"/>
              <a:t>君</a:t>
            </a:r>
            <a:r>
              <a:rPr sz="4200" b="1" spc="-3779" baseline="-26785">
                <a:solidFill>
                  <a:srgbClr val="000000"/>
                </a:solidFill>
                <a:latin typeface="微软雅黑"/>
                <a:cs typeface="微软雅黑"/>
              </a:rPr>
              <a:t>情</a:t>
            </a:r>
            <a:r>
              <a:rPr sz="1100"/>
              <a:t>胃</a:t>
            </a:r>
            <a:r>
              <a:rPr sz="1100" spc="-95"/>
              <a:t>：s</a:t>
            </a:r>
            <a:r>
              <a:rPr sz="4200" b="1" spc="-3922" baseline="-26785">
                <a:solidFill>
                  <a:srgbClr val="000000"/>
                </a:solidFill>
                <a:latin typeface="微软雅黑"/>
                <a:cs typeface="微软雅黑"/>
              </a:rPr>
              <a:t>况</a:t>
            </a:r>
            <a:r>
              <a:rPr sz="1100"/>
              <a:t>osobaogao</a:t>
            </a:r>
            <a:endParaRPr sz="1100">
              <a:latin typeface="微软雅黑"/>
              <a:cs typeface="微软雅黑"/>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2367641" y="6693205"/>
            <a:ext cx="223520" cy="23939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400" b="1">
                <a:solidFill>
                  <a:srgbClr val="888888"/>
                </a:solidFill>
                <a:latin typeface="等线"/>
                <a:cs typeface="等线"/>
              </a:rPr>
              <a:t>13</a:t>
            </a:r>
            <a:endParaRPr sz="1400">
              <a:latin typeface="等线"/>
              <a:cs typeface="等线"/>
            </a:endParaRPr>
          </a:p>
        </p:txBody>
      </p:sp>
      <p:sp>
        <p:nvSpPr>
          <p:cNvPr id="3" name="object 3"/>
          <p:cNvSpPr/>
          <p:nvPr/>
        </p:nvSpPr>
        <p:spPr>
          <a:xfrm>
            <a:off x="6719316" y="969264"/>
            <a:ext cx="5854065" cy="3316604"/>
          </a:xfrm>
          <a:custGeom>
            <a:rect l="l" t="t" r="r" b="b"/>
            <a:pathLst>
              <a:path w="5854065" h="3316604">
                <a:moveTo>
                  <a:pt x="0" y="3316224"/>
                </a:moveTo>
                <a:lnTo>
                  <a:pt x="5853683" y="3316224"/>
                </a:lnTo>
                <a:lnTo>
                  <a:pt x="5853683" y="0"/>
                </a:lnTo>
                <a:lnTo>
                  <a:pt x="0" y="0"/>
                </a:lnTo>
                <a:lnTo>
                  <a:pt x="0" y="3316224"/>
                </a:lnTo>
                <a:close/>
              </a:path>
            </a:pathLst>
          </a:custGeom>
          <a:solidFill>
            <a:srgbClr val="F1F1F1"/>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object 4"/>
          <p:cNvSpPr/>
          <p:nvPr/>
        </p:nvSpPr>
        <p:spPr>
          <a:xfrm>
            <a:off x="6719316" y="969264"/>
            <a:ext cx="5854065" cy="3316604"/>
          </a:xfrm>
          <a:custGeom>
            <a:rect l="l" t="t" r="r" b="b"/>
            <a:pathLst>
              <a:path w="5854065" h="3316604">
                <a:moveTo>
                  <a:pt x="0" y="3316224"/>
                </a:moveTo>
                <a:lnTo>
                  <a:pt x="5853683" y="3316224"/>
                </a:lnTo>
                <a:lnTo>
                  <a:pt x="5853683" y="0"/>
                </a:lnTo>
                <a:lnTo>
                  <a:pt x="0" y="0"/>
                </a:lnTo>
                <a:lnTo>
                  <a:pt x="0" y="3316224"/>
                </a:lnTo>
                <a:close/>
              </a:path>
            </a:pathLst>
          </a:custGeom>
          <a:ln w="12700">
            <a:solidFill>
              <a:srgbClr val="4471C4"/>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object 5"/>
          <p:cNvSpPr txBox="1"/>
          <p:nvPr/>
        </p:nvSpPr>
        <p:spPr>
          <a:xfrm>
            <a:off x="7051547" y="1798167"/>
            <a:ext cx="823594" cy="1626235"/>
          </a:xfrm>
          <a:prstGeom prst="rect">
            <a:avLst/>
          </a:prstGeom>
        </p:spPr>
        <p:txBody>
          <a:bodyPr vert="horz" wrap="square" lIns="0" tIns="11938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95885">
              <a:lnSpc>
                <a:spcPct val="100000"/>
              </a:lnSpc>
              <a:spcBef>
                <a:spcPts val="940"/>
              </a:spcBef>
            </a:pPr>
            <a:r>
              <a:rPr sz="1400" b="1" spc="-5">
                <a:latin typeface="微软雅黑"/>
                <a:cs typeface="微软雅黑"/>
              </a:rPr>
              <a:t>2022</a:t>
            </a:r>
            <a:r>
              <a:rPr sz="1400" b="1">
                <a:latin typeface="微软雅黑"/>
                <a:cs typeface="微软雅黑"/>
              </a:rPr>
              <a:t>年</a:t>
            </a:r>
            <a:endParaRPr sz="1400">
              <a:latin typeface="微软雅黑"/>
              <a:cs typeface="微软雅黑"/>
            </a:endParaRPr>
          </a:p>
          <a:p>
            <a:pPr marL="112395">
              <a:lnSpc>
                <a:spcPct val="100000"/>
              </a:lnSpc>
              <a:spcBef>
                <a:spcPts val="840"/>
              </a:spcBef>
            </a:pPr>
            <a:r>
              <a:rPr sz="1400" b="1" spc="-5">
                <a:latin typeface="微软雅黑"/>
                <a:cs typeface="微软雅黑"/>
              </a:rPr>
              <a:t>1-10</a:t>
            </a:r>
            <a:r>
              <a:rPr sz="1400" b="1">
                <a:latin typeface="微软雅黑"/>
                <a:cs typeface="微软雅黑"/>
              </a:rPr>
              <a:t>月</a:t>
            </a:r>
            <a:endParaRPr sz="1400">
              <a:latin typeface="微软雅黑"/>
              <a:cs typeface="微软雅黑"/>
            </a:endParaRPr>
          </a:p>
          <a:p>
            <a:pPr marL="48260" marR="53340">
              <a:lnSpc>
                <a:spcPct val="150000"/>
              </a:lnSpc>
            </a:pPr>
            <a:r>
              <a:rPr sz="1400" b="1">
                <a:latin typeface="微软雅黑"/>
                <a:cs typeface="微软雅黑"/>
              </a:rPr>
              <a:t>组件平均 中标价格</a:t>
            </a:r>
            <a:endParaRPr sz="1400">
              <a:latin typeface="微软雅黑"/>
              <a:cs typeface="微软雅黑"/>
            </a:endParaRPr>
          </a:p>
          <a:p>
            <a:pPr marR="5080" algn="ctr">
              <a:lnSpc>
                <a:spcPct val="100000"/>
              </a:lnSpc>
              <a:spcBef>
                <a:spcPts val="840"/>
              </a:spcBef>
            </a:pPr>
            <a:r>
              <a:rPr sz="1400" b="1">
                <a:latin typeface="微软雅黑"/>
                <a:cs typeface="微软雅黑"/>
              </a:rPr>
              <a:t>（元</a:t>
            </a:r>
            <a:r>
              <a:rPr sz="1400" b="1" spc="-5">
                <a:latin typeface="微软雅黑"/>
                <a:cs typeface="微软雅黑"/>
              </a:rPr>
              <a:t>/</a:t>
            </a:r>
            <a:r>
              <a:rPr sz="1400" b="1">
                <a:latin typeface="微软雅黑"/>
                <a:cs typeface="微软雅黑"/>
              </a:rPr>
              <a:t>W）</a:t>
            </a:r>
            <a:endParaRPr sz="1400">
              <a:latin typeface="微软雅黑"/>
              <a:cs typeface="微软雅黑"/>
            </a:endParaRPr>
          </a:p>
        </p:txBody>
      </p:sp>
      <p:sp>
        <p:nvSpPr>
          <p:cNvPr id="6" name="object 6"/>
          <p:cNvSpPr txBox="1"/>
          <p:nvPr/>
        </p:nvSpPr>
        <p:spPr>
          <a:xfrm>
            <a:off x="9866503" y="4457446"/>
            <a:ext cx="2463800" cy="208279"/>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200">
                <a:latin typeface="宋体"/>
                <a:cs typeface="宋体"/>
              </a:rPr>
              <a:t>备注：根据企业公开的中标信息整理</a:t>
            </a:r>
            <a:endParaRPr sz="1200">
              <a:latin typeface="宋体"/>
              <a:cs typeface="宋体"/>
            </a:endParaRPr>
          </a:p>
        </p:txBody>
      </p:sp>
      <p:sp>
        <p:nvSpPr>
          <p:cNvPr id="7" name="object 7"/>
          <p:cNvSpPr txBox="1"/>
          <p:nvPr/>
        </p:nvSpPr>
        <p:spPr>
          <a:xfrm>
            <a:off x="5003419" y="4668774"/>
            <a:ext cx="1341120"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0">
                <a:solidFill>
                  <a:srgbClr val="7E7E7E"/>
                </a:solidFill>
                <a:latin typeface="等线 Light"/>
                <a:cs typeface="等线 Light"/>
              </a:rPr>
              <a:t>数据来源</a:t>
            </a:r>
            <a:r>
              <a:rPr sz="1100" b="0" spc="-5">
                <a:solidFill>
                  <a:srgbClr val="7E7E7E"/>
                </a:solidFill>
                <a:latin typeface="等线 Light"/>
                <a:cs typeface="等线 Light"/>
              </a:rPr>
              <a:t>：PVInfoLink</a:t>
            </a:r>
            <a:endParaRPr sz="1100">
              <a:latin typeface="等线 Light"/>
              <a:cs typeface="等线 Light"/>
            </a:endParaRPr>
          </a:p>
        </p:txBody>
      </p:sp>
      <p:sp>
        <p:nvSpPr>
          <p:cNvPr id="8" name="object 8"/>
          <p:cNvSpPr/>
          <p:nvPr/>
        </p:nvSpPr>
        <p:spPr>
          <a:xfrm>
            <a:off x="0" y="4972812"/>
            <a:ext cx="6430010" cy="1971039"/>
          </a:xfrm>
          <a:custGeom>
            <a:rect l="l" t="t" r="r" b="b"/>
            <a:pathLst>
              <a:path w="6430010" h="1971039">
                <a:moveTo>
                  <a:pt x="0" y="1970532"/>
                </a:moveTo>
                <a:lnTo>
                  <a:pt x="6429756" y="1970532"/>
                </a:lnTo>
                <a:lnTo>
                  <a:pt x="6429756" y="0"/>
                </a:lnTo>
                <a:lnTo>
                  <a:pt x="0" y="0"/>
                </a:lnTo>
                <a:lnTo>
                  <a:pt x="0" y="1970532"/>
                </a:lnTo>
                <a:close/>
              </a:path>
            </a:pathLst>
          </a:custGeom>
          <a:solidFill>
            <a:srgbClr val="FFE699"/>
          </a:solid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object 9"/>
          <p:cNvSpPr txBox="1"/>
          <p:nvPr/>
        </p:nvSpPr>
        <p:spPr>
          <a:xfrm>
            <a:off x="168655" y="5398389"/>
            <a:ext cx="6197600" cy="119951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2000" b="1">
                <a:solidFill>
                  <a:srgbClr val="C55A11"/>
                </a:solidFill>
                <a:latin typeface="微软雅黑"/>
                <a:cs typeface="微软雅黑"/>
              </a:rPr>
              <a:t>据</a:t>
            </a:r>
            <a:r>
              <a:rPr sz="2000" b="1" spc="-5">
                <a:solidFill>
                  <a:srgbClr val="C55A11"/>
                </a:solidFill>
                <a:latin typeface="微软雅黑"/>
                <a:cs typeface="微软雅黑"/>
              </a:rPr>
              <a:t>CPIA</a:t>
            </a:r>
            <a:r>
              <a:rPr sz="2000" b="1">
                <a:solidFill>
                  <a:srgbClr val="C55A11"/>
                </a:solidFill>
                <a:latin typeface="微软雅黑"/>
                <a:cs typeface="微软雅黑"/>
              </a:rPr>
              <a:t>三季度光伏企</a:t>
            </a:r>
            <a:r>
              <a:rPr sz="2000" b="1" spc="-15">
                <a:solidFill>
                  <a:srgbClr val="C55A11"/>
                </a:solidFill>
                <a:latin typeface="微软雅黑"/>
                <a:cs typeface="微软雅黑"/>
              </a:rPr>
              <a:t>业</a:t>
            </a:r>
            <a:r>
              <a:rPr sz="2000" b="1">
                <a:solidFill>
                  <a:srgbClr val="C55A11"/>
                </a:solidFill>
                <a:latin typeface="微软雅黑"/>
                <a:cs typeface="微软雅黑"/>
              </a:rPr>
              <a:t>生产</a:t>
            </a:r>
            <a:r>
              <a:rPr sz="2000" b="1" spc="-15">
                <a:solidFill>
                  <a:srgbClr val="C55A11"/>
                </a:solidFill>
                <a:latin typeface="微软雅黑"/>
                <a:cs typeface="微软雅黑"/>
              </a:rPr>
              <a:t>经</a:t>
            </a:r>
            <a:r>
              <a:rPr sz="2000" b="1">
                <a:solidFill>
                  <a:srgbClr val="C55A11"/>
                </a:solidFill>
                <a:latin typeface="微软雅黑"/>
                <a:cs typeface="微软雅黑"/>
              </a:rPr>
              <a:t>营情</a:t>
            </a:r>
            <a:r>
              <a:rPr sz="2000" b="1" spc="-15">
                <a:solidFill>
                  <a:srgbClr val="C55A11"/>
                </a:solidFill>
                <a:latin typeface="微软雅黑"/>
                <a:cs typeface="微软雅黑"/>
              </a:rPr>
              <a:t>况</a:t>
            </a:r>
            <a:r>
              <a:rPr sz="2000" b="1">
                <a:solidFill>
                  <a:srgbClr val="C55A11"/>
                </a:solidFill>
                <a:latin typeface="微软雅黑"/>
                <a:cs typeface="微软雅黑"/>
              </a:rPr>
              <a:t>座谈</a:t>
            </a:r>
            <a:r>
              <a:rPr sz="2000" b="1" spc="-15">
                <a:solidFill>
                  <a:srgbClr val="C55A11"/>
                </a:solidFill>
                <a:latin typeface="微软雅黑"/>
                <a:cs typeface="微软雅黑"/>
              </a:rPr>
              <a:t>会</a:t>
            </a:r>
            <a:r>
              <a:rPr sz="2000" b="1">
                <a:solidFill>
                  <a:srgbClr val="C55A11"/>
                </a:solidFill>
                <a:latin typeface="微软雅黑"/>
                <a:cs typeface="微软雅黑"/>
              </a:rPr>
              <a:t>：</a:t>
            </a:r>
            <a:endParaRPr sz="2000">
              <a:latin typeface="微软雅黑"/>
              <a:cs typeface="微软雅黑"/>
            </a:endParaRPr>
          </a:p>
          <a:p>
            <a:pPr marL="12700" marR="5080">
              <a:lnSpc>
                <a:spcPct val="150100"/>
              </a:lnSpc>
              <a:spcBef>
                <a:spcPts val="355"/>
              </a:spcBef>
            </a:pPr>
            <a:r>
              <a:rPr sz="1800" b="1">
                <a:latin typeface="微软雅黑"/>
                <a:cs typeface="微软雅黑"/>
              </a:rPr>
              <a:t>三季度</a:t>
            </a:r>
            <a:r>
              <a:rPr sz="1800" b="1">
                <a:solidFill>
                  <a:srgbClr val="FF0000"/>
                </a:solidFill>
                <a:latin typeface="微软雅黑"/>
                <a:cs typeface="微软雅黑"/>
              </a:rPr>
              <a:t>电池片</a:t>
            </a:r>
            <a:r>
              <a:rPr sz="1800" b="1">
                <a:latin typeface="微软雅黑"/>
                <a:cs typeface="微软雅黑"/>
              </a:rPr>
              <a:t>环节紧俏度有所提升，与市场上可流通的电池 片数量变少，新组件厂不断进入，需求持续增长等因素有关。</a:t>
            </a:r>
            <a:endParaRPr sz="1800">
              <a:latin typeface="微软雅黑"/>
              <a:cs typeface="微软雅黑"/>
            </a:endParaRPr>
          </a:p>
        </p:txBody>
      </p:sp>
      <p:sp>
        <p:nvSpPr>
          <p:cNvPr id="10" name="object 10"/>
          <p:cNvSpPr txBox="1"/>
          <p:nvPr/>
        </p:nvSpPr>
        <p:spPr>
          <a:xfrm>
            <a:off x="6796278" y="4973574"/>
            <a:ext cx="5678805" cy="1705610"/>
          </a:xfrm>
          <a:prstGeom prst="rect">
            <a:avLst/>
          </a:prstGeom>
          <a:ln w="19050">
            <a:solidFill>
              <a:srgbClr val="2D75B6"/>
            </a:solidFill>
          </a:ln>
        </p:spPr>
        <p:txBody>
          <a:bodyPr vert="horz" wrap="square" lIns="0" tIns="254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77190" marR="295275" indent="-286385">
              <a:lnSpc>
                <a:spcPts val="3240"/>
              </a:lnSpc>
              <a:spcBef>
                <a:spcPts val="200"/>
              </a:spcBef>
              <a:buFont typeface="Segoe UI Emoji"/>
              <a:buChar char="•"/>
              <a:tabLst>
                <a:tab pos="377825"/>
              </a:tabLst>
            </a:pPr>
            <a:r>
              <a:rPr sz="1800" b="1" spc="0">
                <a:latin typeface="微软雅黑"/>
                <a:cs typeface="微软雅黑"/>
              </a:rPr>
              <a:t>8</a:t>
            </a:r>
            <a:r>
              <a:rPr sz="1800" b="1">
                <a:latin typeface="微软雅黑"/>
                <a:cs typeface="微软雅黑"/>
              </a:rPr>
              <a:t>月</a:t>
            </a:r>
            <a:r>
              <a:rPr sz="1800" b="1" spc="0">
                <a:latin typeface="微软雅黑"/>
                <a:cs typeface="微软雅黑"/>
              </a:rPr>
              <a:t>24</a:t>
            </a:r>
            <a:r>
              <a:rPr sz="1800" b="1">
                <a:latin typeface="微软雅黑"/>
                <a:cs typeface="微软雅黑"/>
              </a:rPr>
              <a:t>日，三部委联合印发《关于促进光伏产业链 供应链协同发展的通</a:t>
            </a:r>
            <a:r>
              <a:rPr sz="1800" b="1" spc="-20">
                <a:latin typeface="微软雅黑"/>
                <a:cs typeface="微软雅黑"/>
              </a:rPr>
              <a:t>知</a:t>
            </a:r>
            <a:r>
              <a:rPr sz="1800" b="1">
                <a:latin typeface="微软雅黑"/>
                <a:cs typeface="微软雅黑"/>
              </a:rPr>
              <a:t>》；</a:t>
            </a:r>
            <a:endParaRPr sz="1800">
              <a:latin typeface="微软雅黑"/>
              <a:cs typeface="微软雅黑"/>
            </a:endParaRPr>
          </a:p>
          <a:p>
            <a:pPr marL="377190" marR="150495" indent="-286385">
              <a:lnSpc>
                <a:spcPts val="3240"/>
              </a:lnSpc>
              <a:buFont typeface="Segoe UI Emoji"/>
              <a:buChar char="•"/>
              <a:tabLst>
                <a:tab pos="377825"/>
              </a:tabLst>
            </a:pPr>
            <a:r>
              <a:rPr sz="1800" b="1" spc="0">
                <a:solidFill>
                  <a:srgbClr val="1A1A1A"/>
                </a:solidFill>
                <a:latin typeface="微软雅黑"/>
                <a:cs typeface="微软雅黑"/>
              </a:rPr>
              <a:t>10</a:t>
            </a:r>
            <a:r>
              <a:rPr sz="1800" b="1">
                <a:solidFill>
                  <a:srgbClr val="1A1A1A"/>
                </a:solidFill>
                <a:latin typeface="微软雅黑"/>
                <a:cs typeface="微软雅黑"/>
              </a:rPr>
              <a:t>月</a:t>
            </a:r>
            <a:r>
              <a:rPr sz="1800" b="1" spc="0">
                <a:solidFill>
                  <a:srgbClr val="1A1A1A"/>
                </a:solidFill>
                <a:latin typeface="微软雅黑"/>
                <a:cs typeface="微软雅黑"/>
              </a:rPr>
              <a:t>28</a:t>
            </a:r>
            <a:r>
              <a:rPr sz="1800" b="1">
                <a:solidFill>
                  <a:srgbClr val="1A1A1A"/>
                </a:solidFill>
                <a:latin typeface="微软雅黑"/>
                <a:cs typeface="微软雅黑"/>
              </a:rPr>
              <a:t>日，两部委发布《关于促进光伏产业链健康 发展有关事项的通</a:t>
            </a:r>
            <a:r>
              <a:rPr sz="1800" b="1" spc="-20">
                <a:solidFill>
                  <a:srgbClr val="1A1A1A"/>
                </a:solidFill>
                <a:latin typeface="微软雅黑"/>
                <a:cs typeface="微软雅黑"/>
              </a:rPr>
              <a:t>知</a:t>
            </a:r>
            <a:r>
              <a:rPr sz="1800" b="1">
                <a:solidFill>
                  <a:srgbClr val="1A1A1A"/>
                </a:solidFill>
                <a:latin typeface="微软雅黑"/>
                <a:cs typeface="微软雅黑"/>
              </a:rPr>
              <a:t>》。</a:t>
            </a:r>
            <a:endParaRPr sz="1800">
              <a:latin typeface="微软雅黑"/>
              <a:cs typeface="微软雅黑"/>
            </a:endParaRPr>
          </a:p>
        </p:txBody>
      </p:sp>
      <p:sp>
        <p:nvSpPr>
          <p:cNvPr id="11" name="object 11"/>
          <p:cNvSpPr txBox="1"/>
          <p:nvPr/>
        </p:nvSpPr>
        <p:spPr>
          <a:xfrm>
            <a:off x="3170047" y="4664202"/>
            <a:ext cx="1681480" cy="19367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100" b="0">
                <a:solidFill>
                  <a:srgbClr val="7E7E7E"/>
                </a:solidFill>
                <a:latin typeface="等线 Light"/>
                <a:cs typeface="等线 Light"/>
              </a:rPr>
              <a:t>数据截止日期</a:t>
            </a:r>
            <a:r>
              <a:rPr sz="1100" b="0" spc="-5">
                <a:solidFill>
                  <a:srgbClr val="7E7E7E"/>
                </a:solidFill>
                <a:latin typeface="等线 Light"/>
                <a:cs typeface="等线 Light"/>
              </a:rPr>
              <a:t>：2022/11/25</a:t>
            </a:r>
            <a:endParaRPr sz="1100">
              <a:latin typeface="等线 Light"/>
              <a:cs typeface="等线 Light"/>
            </a:endParaRPr>
          </a:p>
        </p:txBody>
      </p:sp>
      <p:sp>
        <p:nvSpPr>
          <p:cNvPr id="12" name="object 12"/>
          <p:cNvSpPr/>
          <p:nvPr/>
        </p:nvSpPr>
        <p:spPr>
          <a:xfrm>
            <a:off x="8510016" y="3700272"/>
            <a:ext cx="3923029" cy="0"/>
          </a:xfrm>
          <a:custGeom>
            <a:rect l="l" t="t" r="r" b="b"/>
            <a:pathLst>
              <a:path w="3923029">
                <a:moveTo>
                  <a:pt x="0" y="0"/>
                </a:moveTo>
                <a:lnTo>
                  <a:pt x="3922776" y="0"/>
                </a:lnTo>
              </a:path>
            </a:pathLst>
          </a:custGeom>
          <a:ln w="9525">
            <a:solidFill>
              <a:srgbClr val="D9D9D9"/>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object 13"/>
          <p:cNvSpPr/>
          <p:nvPr/>
        </p:nvSpPr>
        <p:spPr>
          <a:xfrm>
            <a:off x="8705850" y="1575054"/>
            <a:ext cx="3531235" cy="1784985"/>
          </a:xfrm>
          <a:custGeom>
            <a:rect l="l" t="t" r="r" b="b"/>
            <a:pathLst>
              <a:path w="3531234" h="1784985">
                <a:moveTo>
                  <a:pt x="0" y="1328927"/>
                </a:moveTo>
                <a:lnTo>
                  <a:pt x="393192" y="1784603"/>
                </a:lnTo>
                <a:lnTo>
                  <a:pt x="784860" y="1443227"/>
                </a:lnTo>
                <a:lnTo>
                  <a:pt x="1178052" y="1216152"/>
                </a:lnTo>
                <a:lnTo>
                  <a:pt x="1569720" y="1101852"/>
                </a:lnTo>
                <a:lnTo>
                  <a:pt x="1961388" y="647699"/>
                </a:lnTo>
                <a:lnTo>
                  <a:pt x="2354580" y="216407"/>
                </a:lnTo>
                <a:lnTo>
                  <a:pt x="2746248" y="0"/>
                </a:lnTo>
                <a:lnTo>
                  <a:pt x="3139440" y="0"/>
                </a:lnTo>
                <a:lnTo>
                  <a:pt x="3531108" y="158495"/>
                </a:lnTo>
              </a:path>
            </a:pathLst>
          </a:custGeom>
          <a:ln w="28575">
            <a:solidFill>
              <a:srgbClr val="4471C4"/>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object 14"/>
          <p:cNvSpPr txBox="1"/>
          <p:nvPr/>
        </p:nvSpPr>
        <p:spPr>
          <a:xfrm>
            <a:off x="8603233" y="2644267"/>
            <a:ext cx="219075" cy="1625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100"/>
              </a:spcBef>
            </a:pPr>
            <a:r>
              <a:rPr sz="900">
                <a:solidFill>
                  <a:srgbClr val="404040"/>
                </a:solidFill>
                <a:latin typeface="等线"/>
                <a:cs typeface="等线"/>
              </a:rPr>
              <a:t>1</a:t>
            </a:r>
            <a:r>
              <a:rPr sz="900" spc="-10">
                <a:solidFill>
                  <a:srgbClr val="404040"/>
                </a:solidFill>
                <a:latin typeface="等线"/>
                <a:cs typeface="等线"/>
              </a:rPr>
              <a:t>.</a:t>
            </a:r>
            <a:r>
              <a:rPr sz="900">
                <a:solidFill>
                  <a:srgbClr val="404040"/>
                </a:solidFill>
                <a:latin typeface="等线"/>
                <a:cs typeface="等线"/>
              </a:rPr>
              <a:t>87</a:t>
            </a:r>
            <a:endParaRPr sz="900">
              <a:latin typeface="等线"/>
              <a:cs typeface="等线"/>
            </a:endParaRPr>
          </a:p>
        </p:txBody>
      </p:sp>
      <p:sp>
        <p:nvSpPr>
          <p:cNvPr id="15" name="object 15"/>
          <p:cNvSpPr txBox="1"/>
          <p:nvPr/>
        </p:nvSpPr>
        <p:spPr>
          <a:xfrm>
            <a:off x="8995536" y="3098368"/>
            <a:ext cx="219710" cy="16319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100"/>
              </a:spcBef>
            </a:pPr>
            <a:r>
              <a:rPr sz="900">
                <a:solidFill>
                  <a:srgbClr val="404040"/>
                </a:solidFill>
                <a:latin typeface="等线"/>
                <a:cs typeface="等线"/>
              </a:rPr>
              <a:t>1</a:t>
            </a:r>
            <a:r>
              <a:rPr sz="900" spc="-10">
                <a:solidFill>
                  <a:srgbClr val="404040"/>
                </a:solidFill>
                <a:latin typeface="等线"/>
                <a:cs typeface="等线"/>
              </a:rPr>
              <a:t>.</a:t>
            </a:r>
            <a:r>
              <a:rPr sz="900">
                <a:solidFill>
                  <a:srgbClr val="404040"/>
                </a:solidFill>
                <a:latin typeface="等线"/>
                <a:cs typeface="等线"/>
              </a:rPr>
              <a:t>83</a:t>
            </a:r>
            <a:endParaRPr sz="900">
              <a:latin typeface="等线"/>
              <a:cs typeface="等线"/>
            </a:endParaRPr>
          </a:p>
        </p:txBody>
      </p:sp>
      <p:sp>
        <p:nvSpPr>
          <p:cNvPr id="16" name="object 16"/>
          <p:cNvSpPr txBox="1"/>
          <p:nvPr/>
        </p:nvSpPr>
        <p:spPr>
          <a:xfrm>
            <a:off x="9387840" y="2757932"/>
            <a:ext cx="219075" cy="1625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100"/>
              </a:spcBef>
            </a:pPr>
            <a:r>
              <a:rPr sz="900">
                <a:solidFill>
                  <a:srgbClr val="404040"/>
                </a:solidFill>
                <a:latin typeface="等线"/>
                <a:cs typeface="等线"/>
              </a:rPr>
              <a:t>1</a:t>
            </a:r>
            <a:r>
              <a:rPr sz="900" spc="-10">
                <a:solidFill>
                  <a:srgbClr val="404040"/>
                </a:solidFill>
                <a:latin typeface="等线"/>
                <a:cs typeface="等线"/>
              </a:rPr>
              <a:t>.</a:t>
            </a:r>
            <a:r>
              <a:rPr sz="900">
                <a:solidFill>
                  <a:srgbClr val="404040"/>
                </a:solidFill>
                <a:latin typeface="等线"/>
                <a:cs typeface="等线"/>
              </a:rPr>
              <a:t>86</a:t>
            </a:r>
            <a:endParaRPr sz="900">
              <a:latin typeface="等线"/>
              <a:cs typeface="等线"/>
            </a:endParaRPr>
          </a:p>
        </p:txBody>
      </p:sp>
      <p:sp>
        <p:nvSpPr>
          <p:cNvPr id="17" name="object 17"/>
          <p:cNvSpPr txBox="1"/>
          <p:nvPr/>
        </p:nvSpPr>
        <p:spPr>
          <a:xfrm>
            <a:off x="9780143" y="2530602"/>
            <a:ext cx="219075" cy="1625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100"/>
              </a:spcBef>
            </a:pPr>
            <a:r>
              <a:rPr sz="900">
                <a:solidFill>
                  <a:srgbClr val="404040"/>
                </a:solidFill>
                <a:latin typeface="等线"/>
                <a:cs typeface="等线"/>
              </a:rPr>
              <a:t>1</a:t>
            </a:r>
            <a:r>
              <a:rPr sz="900" spc="-10">
                <a:solidFill>
                  <a:srgbClr val="404040"/>
                </a:solidFill>
                <a:latin typeface="等线"/>
                <a:cs typeface="等线"/>
              </a:rPr>
              <a:t>.</a:t>
            </a:r>
            <a:r>
              <a:rPr sz="900">
                <a:solidFill>
                  <a:srgbClr val="404040"/>
                </a:solidFill>
                <a:latin typeface="等线"/>
                <a:cs typeface="等线"/>
              </a:rPr>
              <a:t>88</a:t>
            </a:r>
            <a:endParaRPr sz="900">
              <a:latin typeface="等线"/>
              <a:cs typeface="等线"/>
            </a:endParaRPr>
          </a:p>
        </p:txBody>
      </p:sp>
      <p:sp>
        <p:nvSpPr>
          <p:cNvPr id="18" name="object 18"/>
          <p:cNvSpPr txBox="1"/>
          <p:nvPr/>
        </p:nvSpPr>
        <p:spPr>
          <a:xfrm>
            <a:off x="10172445" y="2416810"/>
            <a:ext cx="219075" cy="1625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100"/>
              </a:spcBef>
            </a:pPr>
            <a:r>
              <a:rPr sz="900">
                <a:solidFill>
                  <a:srgbClr val="404040"/>
                </a:solidFill>
                <a:latin typeface="等线"/>
                <a:cs typeface="等线"/>
              </a:rPr>
              <a:t>1</a:t>
            </a:r>
            <a:r>
              <a:rPr sz="900" spc="-10">
                <a:solidFill>
                  <a:srgbClr val="404040"/>
                </a:solidFill>
                <a:latin typeface="等线"/>
                <a:cs typeface="等线"/>
              </a:rPr>
              <a:t>.</a:t>
            </a:r>
            <a:r>
              <a:rPr sz="900">
                <a:solidFill>
                  <a:srgbClr val="404040"/>
                </a:solidFill>
                <a:latin typeface="等线"/>
                <a:cs typeface="等线"/>
              </a:rPr>
              <a:t>89</a:t>
            </a:r>
            <a:endParaRPr sz="900">
              <a:latin typeface="等线"/>
              <a:cs typeface="等线"/>
            </a:endParaRPr>
          </a:p>
        </p:txBody>
      </p:sp>
      <p:sp>
        <p:nvSpPr>
          <p:cNvPr id="19" name="object 19"/>
          <p:cNvSpPr txBox="1"/>
          <p:nvPr/>
        </p:nvSpPr>
        <p:spPr>
          <a:xfrm>
            <a:off x="10565003" y="1962404"/>
            <a:ext cx="219075" cy="1625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100"/>
              </a:spcBef>
            </a:pPr>
            <a:r>
              <a:rPr sz="900">
                <a:solidFill>
                  <a:srgbClr val="404040"/>
                </a:solidFill>
                <a:latin typeface="等线"/>
                <a:cs typeface="等线"/>
              </a:rPr>
              <a:t>1</a:t>
            </a:r>
            <a:r>
              <a:rPr sz="900" spc="-10">
                <a:solidFill>
                  <a:srgbClr val="404040"/>
                </a:solidFill>
                <a:latin typeface="等线"/>
                <a:cs typeface="等线"/>
              </a:rPr>
              <a:t>.</a:t>
            </a:r>
            <a:r>
              <a:rPr sz="900">
                <a:solidFill>
                  <a:srgbClr val="404040"/>
                </a:solidFill>
                <a:latin typeface="等线"/>
                <a:cs typeface="等线"/>
              </a:rPr>
              <a:t>93</a:t>
            </a:r>
            <a:endParaRPr sz="900">
              <a:latin typeface="等线"/>
              <a:cs typeface="等线"/>
            </a:endParaRPr>
          </a:p>
        </p:txBody>
      </p:sp>
      <p:sp>
        <p:nvSpPr>
          <p:cNvPr id="20" name="object 20"/>
          <p:cNvSpPr txBox="1"/>
          <p:nvPr/>
        </p:nvSpPr>
        <p:spPr>
          <a:xfrm>
            <a:off x="10926826" y="1529918"/>
            <a:ext cx="280670" cy="16319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100"/>
              </a:spcBef>
            </a:pPr>
            <a:r>
              <a:rPr sz="900" spc="-5">
                <a:solidFill>
                  <a:srgbClr val="404040"/>
                </a:solidFill>
                <a:latin typeface="等线"/>
                <a:cs typeface="等线"/>
              </a:rPr>
              <a:t>1.968</a:t>
            </a:r>
            <a:endParaRPr sz="900">
              <a:latin typeface="等线"/>
              <a:cs typeface="等线"/>
            </a:endParaRPr>
          </a:p>
        </p:txBody>
      </p:sp>
      <p:sp>
        <p:nvSpPr>
          <p:cNvPr id="21" name="object 21"/>
          <p:cNvSpPr txBox="1"/>
          <p:nvPr/>
        </p:nvSpPr>
        <p:spPr>
          <a:xfrm>
            <a:off x="11319002" y="1314450"/>
            <a:ext cx="672465" cy="1625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100"/>
              </a:spcBef>
            </a:pPr>
            <a:r>
              <a:rPr sz="900" spc="-5">
                <a:solidFill>
                  <a:srgbClr val="404040"/>
                </a:solidFill>
                <a:latin typeface="等线"/>
                <a:cs typeface="等线"/>
              </a:rPr>
              <a:t>1.987</a:t>
            </a:r>
            <a:r>
              <a:rPr sz="900" spc="190">
                <a:solidFill>
                  <a:srgbClr val="404040"/>
                </a:solidFill>
                <a:latin typeface="等线"/>
                <a:cs typeface="等线"/>
              </a:rPr>
              <a:t> </a:t>
            </a:r>
            <a:r>
              <a:rPr sz="900" spc="-5">
                <a:solidFill>
                  <a:srgbClr val="404040"/>
                </a:solidFill>
                <a:latin typeface="等线"/>
                <a:cs typeface="等线"/>
              </a:rPr>
              <a:t>1.987</a:t>
            </a:r>
            <a:endParaRPr sz="900">
              <a:latin typeface="等线"/>
              <a:cs typeface="等线"/>
            </a:endParaRPr>
          </a:p>
        </p:txBody>
      </p:sp>
      <p:sp>
        <p:nvSpPr>
          <p:cNvPr id="22" name="object 22"/>
          <p:cNvSpPr txBox="1"/>
          <p:nvPr/>
        </p:nvSpPr>
        <p:spPr>
          <a:xfrm>
            <a:off x="12103607" y="1473454"/>
            <a:ext cx="280035" cy="1625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100"/>
              </a:spcBef>
            </a:pPr>
            <a:r>
              <a:rPr sz="900">
                <a:solidFill>
                  <a:srgbClr val="404040"/>
                </a:solidFill>
                <a:latin typeface="等线"/>
                <a:cs typeface="等线"/>
              </a:rPr>
              <a:t>1</a:t>
            </a:r>
            <a:r>
              <a:rPr sz="900" spc="-10">
                <a:solidFill>
                  <a:srgbClr val="404040"/>
                </a:solidFill>
                <a:latin typeface="等线"/>
                <a:cs typeface="等线"/>
              </a:rPr>
              <a:t>.</a:t>
            </a:r>
            <a:r>
              <a:rPr sz="900">
                <a:solidFill>
                  <a:srgbClr val="404040"/>
                </a:solidFill>
                <a:latin typeface="等线"/>
                <a:cs typeface="等线"/>
              </a:rPr>
              <a:t>973</a:t>
            </a:r>
            <a:endParaRPr sz="900">
              <a:latin typeface="等线"/>
              <a:cs typeface="等线"/>
            </a:endParaRPr>
          </a:p>
        </p:txBody>
      </p:sp>
      <p:sp>
        <p:nvSpPr>
          <p:cNvPr id="23" name="object 23"/>
          <p:cNvSpPr txBox="1"/>
          <p:nvPr/>
        </p:nvSpPr>
        <p:spPr>
          <a:xfrm>
            <a:off x="8275573" y="2469261"/>
            <a:ext cx="158115" cy="1625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100"/>
              </a:spcBef>
            </a:pPr>
            <a:r>
              <a:rPr sz="900">
                <a:solidFill>
                  <a:srgbClr val="585858"/>
                </a:solidFill>
                <a:latin typeface="等线"/>
                <a:cs typeface="等线"/>
              </a:rPr>
              <a:t>1</a:t>
            </a:r>
            <a:r>
              <a:rPr sz="900" spc="-10">
                <a:solidFill>
                  <a:srgbClr val="585858"/>
                </a:solidFill>
                <a:latin typeface="等线"/>
                <a:cs typeface="等线"/>
              </a:rPr>
              <a:t>.</a:t>
            </a:r>
            <a:r>
              <a:rPr sz="900">
                <a:solidFill>
                  <a:srgbClr val="585858"/>
                </a:solidFill>
                <a:latin typeface="等线"/>
                <a:cs typeface="等线"/>
              </a:rPr>
              <a:t>9</a:t>
            </a:r>
            <a:endParaRPr sz="900">
              <a:latin typeface="等线"/>
              <a:cs typeface="等线"/>
            </a:endParaRPr>
          </a:p>
        </p:txBody>
      </p:sp>
      <p:sp>
        <p:nvSpPr>
          <p:cNvPr id="24" name="object 24"/>
          <p:cNvSpPr txBox="1"/>
          <p:nvPr/>
        </p:nvSpPr>
        <p:spPr>
          <a:xfrm>
            <a:off x="8360918" y="1332738"/>
            <a:ext cx="73025" cy="1625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100"/>
              </a:spcBef>
            </a:pPr>
            <a:r>
              <a:rPr sz="900">
                <a:solidFill>
                  <a:srgbClr val="585858"/>
                </a:solidFill>
                <a:latin typeface="等线"/>
                <a:cs typeface="等线"/>
              </a:rPr>
              <a:t>2</a:t>
            </a:r>
            <a:endParaRPr sz="900">
              <a:latin typeface="等线"/>
              <a:cs typeface="等线"/>
            </a:endParaRPr>
          </a:p>
        </p:txBody>
      </p:sp>
      <p:sp>
        <p:nvSpPr>
          <p:cNvPr id="25" name="object 25"/>
          <p:cNvSpPr txBox="1"/>
          <p:nvPr/>
        </p:nvSpPr>
        <p:spPr>
          <a:xfrm>
            <a:off x="8275573" y="3605911"/>
            <a:ext cx="4093845" cy="30226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100"/>
              </a:spcBef>
            </a:pPr>
            <a:r>
              <a:rPr sz="900" spc="-5">
                <a:solidFill>
                  <a:srgbClr val="585858"/>
                </a:solidFill>
                <a:latin typeface="等线"/>
                <a:cs typeface="等线"/>
              </a:rPr>
              <a:t>1.8</a:t>
            </a:r>
            <a:endParaRPr sz="900">
              <a:latin typeface="等线"/>
              <a:cs typeface="等线"/>
            </a:endParaRPr>
          </a:p>
          <a:p>
            <a:pPr marL="344170">
              <a:lnSpc>
                <a:spcPct val="100000"/>
              </a:lnSpc>
              <a:spcBef>
                <a:spcPts val="15"/>
              </a:spcBef>
              <a:tabLst>
                <a:tab pos="735965"/>
                <a:tab pos="1128395"/>
                <a:tab pos="1520825"/>
                <a:tab pos="1912620"/>
                <a:tab pos="2305050"/>
                <a:tab pos="2697480"/>
                <a:tab pos="3089910"/>
                <a:tab pos="3482340"/>
                <a:tab pos="3844290"/>
              </a:tabLst>
            </a:pPr>
            <a:r>
              <a:rPr sz="900" spc="0">
                <a:solidFill>
                  <a:srgbClr val="585858"/>
                </a:solidFill>
                <a:latin typeface="等线"/>
                <a:cs typeface="等线"/>
              </a:rPr>
              <a:t>1</a:t>
            </a:r>
            <a:r>
              <a:rPr sz="900">
                <a:solidFill>
                  <a:srgbClr val="585858"/>
                </a:solidFill>
                <a:latin typeface="等线"/>
                <a:cs typeface="等线"/>
              </a:rPr>
              <a:t>月	</a:t>
            </a:r>
            <a:r>
              <a:rPr sz="900" spc="0">
                <a:solidFill>
                  <a:srgbClr val="585858"/>
                </a:solidFill>
                <a:latin typeface="等线"/>
                <a:cs typeface="等线"/>
              </a:rPr>
              <a:t>2</a:t>
            </a:r>
            <a:r>
              <a:rPr sz="900">
                <a:solidFill>
                  <a:srgbClr val="585858"/>
                </a:solidFill>
                <a:latin typeface="等线"/>
                <a:cs typeface="等线"/>
              </a:rPr>
              <a:t>月	</a:t>
            </a:r>
            <a:r>
              <a:rPr sz="900" spc="0">
                <a:solidFill>
                  <a:srgbClr val="585858"/>
                </a:solidFill>
                <a:latin typeface="等线"/>
                <a:cs typeface="等线"/>
              </a:rPr>
              <a:t>3</a:t>
            </a:r>
            <a:r>
              <a:rPr sz="900">
                <a:solidFill>
                  <a:srgbClr val="585858"/>
                </a:solidFill>
                <a:latin typeface="等线"/>
                <a:cs typeface="等线"/>
              </a:rPr>
              <a:t>月	</a:t>
            </a:r>
            <a:r>
              <a:rPr sz="900" spc="0">
                <a:solidFill>
                  <a:srgbClr val="585858"/>
                </a:solidFill>
                <a:latin typeface="等线"/>
                <a:cs typeface="等线"/>
              </a:rPr>
              <a:t>4</a:t>
            </a:r>
            <a:r>
              <a:rPr sz="900">
                <a:solidFill>
                  <a:srgbClr val="585858"/>
                </a:solidFill>
                <a:latin typeface="等线"/>
                <a:cs typeface="等线"/>
              </a:rPr>
              <a:t>月	</a:t>
            </a:r>
            <a:r>
              <a:rPr sz="900" spc="0">
                <a:solidFill>
                  <a:srgbClr val="585858"/>
                </a:solidFill>
                <a:latin typeface="等线"/>
                <a:cs typeface="等线"/>
              </a:rPr>
              <a:t>5</a:t>
            </a:r>
            <a:r>
              <a:rPr sz="900">
                <a:solidFill>
                  <a:srgbClr val="585858"/>
                </a:solidFill>
                <a:latin typeface="等线"/>
                <a:cs typeface="等线"/>
              </a:rPr>
              <a:t>月	</a:t>
            </a:r>
            <a:r>
              <a:rPr sz="900" spc="0">
                <a:solidFill>
                  <a:srgbClr val="585858"/>
                </a:solidFill>
                <a:latin typeface="等线"/>
                <a:cs typeface="等线"/>
              </a:rPr>
              <a:t>6</a:t>
            </a:r>
            <a:r>
              <a:rPr sz="900">
                <a:solidFill>
                  <a:srgbClr val="585858"/>
                </a:solidFill>
                <a:latin typeface="等线"/>
                <a:cs typeface="等线"/>
              </a:rPr>
              <a:t>月	</a:t>
            </a:r>
            <a:r>
              <a:rPr sz="900" spc="0">
                <a:solidFill>
                  <a:srgbClr val="585858"/>
                </a:solidFill>
                <a:latin typeface="等线"/>
                <a:cs typeface="等线"/>
              </a:rPr>
              <a:t>7</a:t>
            </a:r>
            <a:r>
              <a:rPr sz="900">
                <a:solidFill>
                  <a:srgbClr val="585858"/>
                </a:solidFill>
                <a:latin typeface="等线"/>
                <a:cs typeface="等线"/>
              </a:rPr>
              <a:t>月	</a:t>
            </a:r>
            <a:r>
              <a:rPr sz="900" spc="0">
                <a:solidFill>
                  <a:srgbClr val="585858"/>
                </a:solidFill>
                <a:latin typeface="等线"/>
                <a:cs typeface="等线"/>
              </a:rPr>
              <a:t>8</a:t>
            </a:r>
            <a:r>
              <a:rPr sz="900">
                <a:solidFill>
                  <a:srgbClr val="585858"/>
                </a:solidFill>
                <a:latin typeface="等线"/>
                <a:cs typeface="等线"/>
              </a:rPr>
              <a:t>月	</a:t>
            </a:r>
            <a:r>
              <a:rPr sz="900" spc="0">
                <a:solidFill>
                  <a:srgbClr val="585858"/>
                </a:solidFill>
                <a:latin typeface="等线"/>
                <a:cs typeface="等线"/>
              </a:rPr>
              <a:t>9</a:t>
            </a:r>
            <a:r>
              <a:rPr sz="900">
                <a:solidFill>
                  <a:srgbClr val="585858"/>
                </a:solidFill>
                <a:latin typeface="等线"/>
                <a:cs typeface="等线"/>
              </a:rPr>
              <a:t>月	</a:t>
            </a:r>
            <a:r>
              <a:rPr sz="900" spc="0">
                <a:solidFill>
                  <a:srgbClr val="585858"/>
                </a:solidFill>
                <a:latin typeface="等线"/>
                <a:cs typeface="等线"/>
              </a:rPr>
              <a:t>10</a:t>
            </a:r>
            <a:r>
              <a:rPr sz="900">
                <a:solidFill>
                  <a:srgbClr val="585858"/>
                </a:solidFill>
                <a:latin typeface="等线"/>
                <a:cs typeface="等线"/>
              </a:rPr>
              <a:t>月</a:t>
            </a:r>
            <a:endParaRPr sz="900">
              <a:latin typeface="等线"/>
              <a:cs typeface="等线"/>
            </a:endParaRPr>
          </a:p>
        </p:txBody>
      </p:sp>
      <p:sp>
        <p:nvSpPr>
          <p:cNvPr id="26" name="object 26"/>
          <p:cNvSpPr/>
          <p:nvPr/>
        </p:nvSpPr>
        <p:spPr>
          <a:xfrm>
            <a:off x="155447" y="946404"/>
            <a:ext cx="6483096" cy="3552444"/>
          </a:xfrm>
          <a:prstGeom prst="rect">
            <a:avLst/>
          </a:prstGeom>
          <a:blipFill>
            <a:blip r:embed="rId2">
              <a:extLst>
                <a:ext uri="{28A0092B-C50C-407E-A947-70E740481C1C}">
                  <a14:useLocalDpi xmlns:a14="http://schemas.microsoft.com/office/drawing/2010/main"/>
                </a:ext>
              </a:extLst>
            </a:blip>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object 27"/>
          <p:cNvSpPr txBox="1">
            <a:spLocks noGrp="1"/>
          </p:cNvSpPr>
          <p:nvPr>
            <p:ph type="title"/>
          </p:nvPr>
        </p:nvSpPr>
        <p:spPr>
          <a:xfrm>
            <a:off x="1306449" y="54436"/>
            <a:ext cx="7552055" cy="452120"/>
          </a:xfrm>
          <a:prstGeom prst="rect">
            <a:avLst/>
          </a:prstGeom>
        </p:spPr>
        <p:txBody>
          <a:bodyPr vert="horz" wrap="square" lIns="0" tIns="12065" rIns="0" bIns="0" rtlCol="0">
            <a:spAutoFit/>
          </a:bodyPr>
          <a:lstStyle/>
          <a:p>
            <a:pPr marL="12700">
              <a:lnSpc>
                <a:spcPct val="100000"/>
              </a:lnSpc>
              <a:spcBef>
                <a:spcPts val="95"/>
              </a:spcBef>
            </a:pPr>
            <a:r>
              <a:rPr sz="4200" b="1" spc="-15" baseline="-26785" smtClean="0">
                <a:solidFill>
                  <a:srgbClr val="000000"/>
                </a:solidFill>
                <a:latin typeface="微软雅黑"/>
                <a:cs typeface="微软雅黑"/>
              </a:rPr>
              <a:t>供应链价格不断</a:t>
            </a:r>
            <a:r>
              <a:rPr sz="4200" b="1" spc="-1732" baseline="-26785" smtClean="0">
                <a:solidFill>
                  <a:srgbClr val="000000"/>
                </a:solidFill>
                <a:latin typeface="微软雅黑"/>
                <a:cs typeface="微软雅黑"/>
              </a:rPr>
              <a:t>上</a:t>
            </a:r>
            <a:r>
              <a:rPr sz="1100" smtClean="0"/>
              <a:t>更</a:t>
            </a:r>
            <a:r>
              <a:rPr sz="1100" spc="-1060" smtClean="0"/>
              <a:t>多</a:t>
            </a:r>
            <a:r>
              <a:rPr sz="4200" b="1" spc="-2625" baseline="-26785" smtClean="0">
                <a:solidFill>
                  <a:srgbClr val="000000"/>
                </a:solidFill>
                <a:latin typeface="微软雅黑"/>
                <a:cs typeface="微软雅黑"/>
              </a:rPr>
              <a:t>涨</a:t>
            </a:r>
            <a:r>
              <a:rPr sz="1100" smtClean="0"/>
              <a:t>细分领域</a:t>
            </a:r>
            <a:endParaRPr sz="1100">
              <a:latin typeface="微软雅黑"/>
              <a:cs typeface="微软雅黑"/>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1595100" cy="5969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https://d.book118.com/428047071054006044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303</Paragraphs>
  <Slides>14</Slides>
  <Notes>0</Notes>
  <TotalTime>1</TotalTime>
  <HiddenSlides>0</HiddenSlides>
  <MMClips>0</MMClips>
  <ScaleCrop>0</ScaleCrop>
  <HeadingPairs>
    <vt:vector baseType="variant" size="6">
      <vt:variant>
        <vt:lpstr>Fonts used</vt:lpstr>
      </vt:variant>
      <vt:variant>
        <vt:i4>9</vt:i4>
      </vt:variant>
      <vt:variant>
        <vt:lpstr>Theme</vt:lpstr>
      </vt:variant>
      <vt:variant>
        <vt:i4>1</vt:i4>
      </vt:variant>
      <vt:variant>
        <vt:lpstr>Slide Titles</vt:lpstr>
      </vt:variant>
      <vt:variant>
        <vt:i4>14</vt:i4>
      </vt:variant>
    </vt:vector>
  </HeadingPairs>
  <TitlesOfParts>
    <vt:vector baseType="lpstr" size="24">
      <vt:lpstr>Arial</vt:lpstr>
      <vt:lpstr>Calibri</vt:lpstr>
      <vt:lpstr>宋体</vt:lpstr>
      <vt:lpstr>微软雅黑</vt:lpstr>
      <vt:lpstr>Arial Unicode MS</vt:lpstr>
      <vt:lpstr>等线</vt:lpstr>
      <vt:lpstr>Times New Roman</vt:lpstr>
      <vt:lpstr>Segoe UI Emoji</vt:lpstr>
      <vt:lpstr>等线 Light</vt:lpstr>
      <vt:lpstr>Office Theme</vt:lpstr>
      <vt:lpstr>我国光伏行业</vt:lpstr>
      <vt:lpstr>PowerPoint Presentation</vt:lpstr>
      <vt:lpstr>中国光伏“ 出海”更多助细分领力域报低告请关碳注搜盛搜报告会（sosoyanbao），行研君胃：</vt:lpstr>
      <vt:lpstr>PowerPoint Presentation</vt:lpstr>
      <vt:lpstr>我国光伏应用市场更多增细分长领域报情告请况关注搜</vt:lpstr>
      <vt:lpstr>前三季度我国分布更多式细分光领域报伏告请市关注搜场搜报发告（s展osoya情nbao况），行研君胃：</vt:lpstr>
      <vt:lpstr>前三季度制造端4个主要环节产量</vt:lpstr>
      <vt:lpstr>光伏技术创新发展更多情细分况领域</vt:lpstr>
      <vt:lpstr>光伏行业涌现出越来更多细越分领多域报告的请关专注搜搜精报告特（sos新oyan企bao）业，行研君胃：</vt:lpstr>
      <vt:lpstr>2022年1-10月光更伏多细产分领域品报告请出关注口搜搜报再告（创sosoy辉anba煌o），行研君胃：</vt:lpstr>
      <vt:lpstr>2022年1-10月光更伏多细组分领域件报告请主关注要搜搜报出告（口sosoy国anba家o），/行地研君胃区：</vt:lpstr>
      <vt:lpstr>我国光伏组件出口更多量细分占领域报比告请及关注搜出搜报口告（s单osoya价nbao走），行势研君情胃：s况osobaogao</vt:lpstr>
      <vt:lpstr>供应链价格不断上更多涨细分领域</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2024-09-24T12:08:49.929</cp:lastPrinted>
  <dcterms:created xsi:type="dcterms:W3CDTF">2024-09-24T04:08:49Z</dcterms:created>
  <dcterms:modified xsi:type="dcterms:W3CDTF">2024-09-24T04:08:52Z</dcterms:modified>
</cp:coreProperties>
</file>