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9020A8-5F43-4A4F-9473-3BC02D70D7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723983-4824-463E-A4BA-839575D3FE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436866-E076-4E55-B3A5-F5518134E1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E2667E-A441-404C-995E-C420ED2EA4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E0E98A6-1F40-497A-830B-42DE1C246B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9D13D34-1A27-464A-88A3-AE59DAC38C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72A3CCE-A91B-4F36-8241-A5B190F712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C1CD74-2468-460F-80BD-E93BFEB85E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7DA85F-50DB-4AD2-891E-DA0DDB1E72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841B32-F985-465C-8B0C-CB0F217CCD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F85071-50D5-4BDC-A5EF-2CD284DDCF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6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8054066075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340974" y="3721608"/>
            <a:ext cx="232007" cy="23200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679110" y="3729894"/>
            <a:ext cx="215435" cy="215435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00673" y="3738180"/>
            <a:ext cx="198863" cy="198863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293221" y="3746466"/>
            <a:ext cx="182291" cy="182291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581641" y="3754752"/>
            <a:ext cx="165719" cy="16571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灭火防护服项目可行性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55726" y="3832004"/>
            <a:ext cx="3032483" cy="2438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5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2024-01-10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137413" y="4300567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12343" y="2059640"/>
            <a:ext cx="2738721" cy="2738721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技术可行性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市场可行性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经济可行性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社会可行性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灭火防护服能够为消防员提供必要的保护，防止火焰和高温对身体的伤害。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保护消防员安全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4583" r="14583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提供良好的隔热效果，使消防员能够更长时间地在火场中工作，提高灭火效率。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提高灭火效率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专业的灭火防护服能够提高消防员的形象和自信心，增强其工作积极性和士气。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提升消防员士气</a:t>
            </a:r>
          </a:p>
        </p:txBody>
      </p:sp>
      <p:sp>
        <p:nvSpPr>
          <p:cNvPr id="12" name="AutoShape 12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灭火防护服的重要性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6" name="TextBox 6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消防部门需求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全球范围内的消防部门都需要定期更换灭火防护服，这是一个稳定且不断增长的市场。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0" name="TextBox 10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企业需求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石油、化工、电力等高风险行业需要为工作人员提供专业的灭火防护服，保障其生命安全。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4" name="TextBox 14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个人需求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随着公众对消防安全的重视程度不断提高，一些个人也可能购买灭火防护服用于家庭防火或户外活动。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AutoShape 12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技术竞争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灭火防护服的技术含量较高，不同品牌的产品在性能、舒适度和耐用性等方面存在差异，技术竞争激烈。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价格竞争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在某些市场中，价格成为消费者选择灭火防护服的重要因素之一，价格竞争激烈。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9" name="Connector 19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0" name="AutoShape 20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品牌竞争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知名品牌的灭火防护服在市场上具有较高的知名度和口碑，新进入者需要面对品牌竞争的压力。</a:t>
            </a:r>
          </a:p>
        </p:txBody>
      </p:sp>
      <p:sp>
        <p:nvSpPr>
          <p:cNvPr id="23" name="Freeform 23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竞争环境分析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技术可行性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39110" y="3232606"/>
            <a:ext cx="471422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灭火防护服通常由阻燃材料制成，如芳纶、氯丁橡胶等，这些材料能够在高温下保持稳定性，防止火焰烧伤皮肤和衣物。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4962429"/>
            <a:ext cx="4714229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灭火防护服的设计还需考虑舒适性和灵活性，以便消防员在紧急情况下能够快速移动和操作。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927890" y="1290438"/>
            <a:ext cx="4828525" cy="4828525"/>
          </a:xfrm>
          <a:prstGeom prst="ellipse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5396305" y="4914086"/>
            <a:ext cx="1091477" cy="1091477"/>
            <a:chOff x="5396305" y="4914086"/>
            <a:chExt cx="1091477" cy="1091477"/>
          </a:xfrm>
        </p:grpSpPr>
        <p:sp>
          <p:nvSpPr>
            <p:cNvPr id="8" name="AutoShape 8"/>
            <p:cNvSpPr/>
            <p:nvPr/>
          </p:nvSpPr>
          <p:spPr>
            <a:xfrm>
              <a:off x="5396305" y="4914086"/>
              <a:ext cx="1091477" cy="109147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539437" y="5154753"/>
              <a:ext cx="610142" cy="610142"/>
            </a:xfrm>
            <a:custGeom>
              <a:rect l="l" t="t" r="r" b="b"/>
              <a:pathLst>
                <a:path w="304800" h="304800">
                  <a:moveTo>
                    <a:pt x="310886" y="167269"/>
                  </a:moveTo>
                  <a:cubicBezTo>
                    <a:pt x="310886" y="167269"/>
                    <a:pt x="267148" y="122672"/>
                    <a:pt x="206873" y="122672"/>
                  </a:cubicBezTo>
                  <a:cubicBezTo>
                    <a:pt x="147980" y="122672"/>
                    <a:pt x="89764" y="167269"/>
                    <a:pt x="89764" y="167269"/>
                  </a:cubicBezTo>
                  <a:lnTo>
                    <a:pt x="57064" y="153619"/>
                  </a:lnTo>
                  <a:lnTo>
                    <a:pt x="57064" y="193662"/>
                  </a:lnTo>
                  <a:cubicBezTo>
                    <a:pt x="62217" y="195415"/>
                    <a:pt x="65989" y="200158"/>
                    <a:pt x="65989" y="205902"/>
                  </a:cubicBezTo>
                  <a:cubicBezTo>
                    <a:pt x="65989" y="211703"/>
                    <a:pt x="62141" y="216456"/>
                    <a:pt x="56912" y="218170"/>
                  </a:cubicBezTo>
                  <a:lnTo>
                    <a:pt x="66580" y="245135"/>
                  </a:lnTo>
                  <a:lnTo>
                    <a:pt x="38043" y="245135"/>
                  </a:lnTo>
                  <a:lnTo>
                    <a:pt x="47796" y="217942"/>
                  </a:lnTo>
                  <a:cubicBezTo>
                    <a:pt x="43110" y="215951"/>
                    <a:pt x="39834" y="211322"/>
                    <a:pt x="39834" y="205902"/>
                  </a:cubicBezTo>
                  <a:cubicBezTo>
                    <a:pt x="39834" y="200597"/>
                    <a:pt x="43015" y="196082"/>
                    <a:pt x="47558" y="194024"/>
                  </a:cubicBezTo>
                  <a:lnTo>
                    <a:pt x="47558" y="149647"/>
                  </a:lnTo>
                  <a:lnTo>
                    <a:pt x="0" y="129816"/>
                  </a:lnTo>
                  <a:lnTo>
                    <a:pt x="209255" y="35890"/>
                  </a:lnTo>
                  <a:lnTo>
                    <a:pt x="401241" y="130997"/>
                  </a:lnTo>
                  <a:lnTo>
                    <a:pt x="310886" y="167269"/>
                  </a:lnTo>
                  <a:close/>
                  <a:moveTo>
                    <a:pt x="204492" y="145266"/>
                  </a:moveTo>
                  <a:cubicBezTo>
                    <a:pt x="265128" y="145266"/>
                    <a:pt x="294846" y="177365"/>
                    <a:pt x="294846" y="177365"/>
                  </a:cubicBezTo>
                  <a:lnTo>
                    <a:pt x="294846" y="243945"/>
                  </a:lnTo>
                  <a:cubicBezTo>
                    <a:pt x="294846" y="243945"/>
                    <a:pt x="263938" y="268910"/>
                    <a:pt x="199739" y="268910"/>
                  </a:cubicBezTo>
                  <a:cubicBezTo>
                    <a:pt x="135541" y="268910"/>
                    <a:pt x="114138" y="243945"/>
                    <a:pt x="114138" y="243945"/>
                  </a:cubicBezTo>
                  <a:lnTo>
                    <a:pt x="114138" y="177365"/>
                  </a:lnTo>
                  <a:cubicBezTo>
                    <a:pt x="114138" y="177365"/>
                    <a:pt x="143856" y="145266"/>
                    <a:pt x="204492" y="145266"/>
                  </a:cubicBezTo>
                  <a:close/>
                  <a:moveTo>
                    <a:pt x="203302" y="254641"/>
                  </a:moveTo>
                  <a:cubicBezTo>
                    <a:pt x="245326" y="254641"/>
                    <a:pt x="279397" y="246116"/>
                    <a:pt x="279397" y="235620"/>
                  </a:cubicBezTo>
                  <a:cubicBezTo>
                    <a:pt x="279397" y="225123"/>
                    <a:pt x="245326" y="216599"/>
                    <a:pt x="203302" y="216599"/>
                  </a:cubicBezTo>
                  <a:cubicBezTo>
                    <a:pt x="161277" y="216599"/>
                    <a:pt x="127216" y="225123"/>
                    <a:pt x="127216" y="235620"/>
                  </a:cubicBezTo>
                  <a:cubicBezTo>
                    <a:pt x="127216" y="246116"/>
                    <a:pt x="161277" y="254641"/>
                    <a:pt x="203302" y="254641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AutoShape 10"/>
          <p:cNvSpPr/>
          <p:nvPr/>
        </p:nvSpPr>
        <p:spPr>
          <a:xfrm>
            <a:off x="5396305" y="3160304"/>
            <a:ext cx="1091477" cy="109147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396305" y="1478824"/>
            <a:ext cx="1091477" cy="109147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628547" y="3392546"/>
            <a:ext cx="626995" cy="626995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668096" y="1750615"/>
            <a:ext cx="547896" cy="547896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539110" y="1502783"/>
            <a:ext cx="471422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灭火防护服是专门用于灭火作业的特种服装，具有阻燃、隔热、防水等功能，能够保护消防员在高温、高湿、高风险的灭火环境中安全作业。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灭火防护服技术介绍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-2700000" flipV="1">
            <a:off x="8223978" y="1744645"/>
            <a:ext cx="2833772" cy="7304932"/>
          </a:xfrm>
          <a:prstGeom prst="roundRect">
            <a:avLst>
              <a:gd name="adj" fmla="val 16667"/>
            </a:avLst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>
            <a:off x="10515259" y="-2241425"/>
            <a:ext cx="2982918" cy="4296683"/>
          </a:xfrm>
          <a:prstGeom prst="roundRect">
            <a:avLst>
              <a:gd name="adj" fmla="val 16667"/>
            </a:avLst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580034" y="1812537"/>
            <a:ext cx="5095875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随着科技的不断进步，灭火防护服技术也在不断发展和改进。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80034" y="3100507"/>
            <a:ext cx="5095875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目前，新型的灭火防护服采用了更加先进的材料和技术，如纳米技术、智能传感器等，以提高服装的阻燃、隔热性能和舒适性。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15973" y="4402320"/>
            <a:ext cx="5095875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未来，灭火防护服技术将更加注重智能化和个性化，如通过智能传感器实时监测消防员的身体状况，以及根据个人需求定制服装尺寸和功能。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54963" y="195259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65958" y="323855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65958" y="4541391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5803" r="15803"/>
          <a:stretch>
            <a:fillRect/>
          </a:stretch>
        </p:blipFill>
        <p:spPr>
          <a:xfrm>
            <a:off x="6774259" y="1242134"/>
            <a:ext cx="5232459" cy="5087504"/>
          </a:xfrm>
          <a:prstGeom prst="diamond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技术发展趋势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 amt="70000"/>
          </a:blip>
          <a:srcRect t="16667" b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9" name="Freeform 9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虽然灭火防护服技术已经比较成熟，但仍存在一些技术风险和挑战。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其中最大的风险是服装的阻燃和隔热性能是否可靠，如果服装在关键时刻失去作用，将对消防员的生命安全造成严重威胁。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此外，灭火防护服的材料和制作工艺也需要不断改进和提高，以确保服装的质量和耐用性。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技术风险评估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市场可行性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预测方法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采用定量和定性预测方法，如市场调查、专家访谈等，对市场需求进行预测。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预测结果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根据预测结果，预计未来几年灭火防护服市场将保持稳定增长，市场需求将逐年增加。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需求特点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分析市场需求的特点和变化趋势，如产品规格、性能要求、价格敏感度等。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市场需求预测</a:t>
              </a:r>
            </a:p>
          </p:txBody>
        </p:sp>
      </p:grpSp>
      <p:sp>
        <p:nvSpPr>
          <p:cNvPr id="41" name="AutoShape 41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TextBox 45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目标客户群体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根据市场需求和产品特点，确定目标客户群体，如消防部门、企业消防队、居民社区等。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目标市场区域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根据目标客户群体的分布和需求特点，确定目标市场区域，如城市、农村、工业区等。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竞争策略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分析竞争对手的市场定位和竞争策略，制定符合自身优势的竞争策略。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目标市场定位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https://d.book118.com/428054066075006043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2024-09-23T04:25:23.551</cp:lastPrinted>
  <dcterms:created xsi:type="dcterms:W3CDTF">2024-09-22T20:25:23Z</dcterms:created>
  <dcterms:modified xsi:type="dcterms:W3CDTF">2024-09-22T20:25:25Z</dcterms:modified>
</cp:coreProperties>
</file>