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30B302-79A0-4F54-A758-301583036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08059-DEF3-4FD1-BD64-550ECF4C9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132CFD-1132-457A-B06D-9A8DFCA66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14D4CE-25A6-42D6-A34F-0EFF33B7F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1D910E-1DCA-4EB2-A3BC-D00DEB23FB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347A29-C039-4930-AC1E-CB5990CBFE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239EC4-77C9-47C5-A1DF-67085C0B0E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9EA21-193A-4A1D-8C91-7E7218DAE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971B10-F40C-45BE-BFF1-E8DECC87E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8DE20-420E-49A5-81CD-FDAAD2ACD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CBEB3-9D94-4126-B204-054E97393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CA0000"/>
                </a:solidFill>
                <a:latin typeface="新宋体" panose="02010609030101010101" charset="-122"/>
                <a:cs typeface="新宋体" panose="02010609030101010101" charset="-122"/>
              </a:defRPr>
            </a:lvl1pPr>
          </a:lstStyle>
          <a:p/>
        </p:txBody>
      </p:sp>
      <p:sp>
        <p:nvSpPr>
          <p:cNvPr id="3" name="Holder 3"/>
          <p:cNvSpPr>
            <a:spLocks noGrp="1"/>
          </p:cNvSpPr>
          <p:nvPr>
            <p:ph type="body" idx="1"/>
          </p:nvPr>
        </p:nvSpPr>
        <p:spPr/>
        <p:txBody>
          <a:bodyPr lIns="0" tIns="0" rIns="0" bIns="0"/>
          <a:lstStyle>
            <a:lvl1pPr>
              <a:defRPr sz="2400" b="1" i="0">
                <a:solidFill>
                  <a:schemeClr val="tx1"/>
                </a:solidFill>
                <a:latin typeface="新宋体" panose="02010609030101010101" charset="-122"/>
                <a:cs typeface="新宋体" panose="02010609030101010101" charset="-122"/>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CA0000"/>
                </a:solidFill>
                <a:latin typeface="新宋体" panose="02010609030101010101" charset="-122"/>
                <a:cs typeface="新宋体" panose="02010609030101010101" charset="-122"/>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1" i="0">
                <a:solidFill>
                  <a:srgbClr val="CA0000"/>
                </a:solidFill>
                <a:latin typeface="新宋体" panose="02010609030101010101" charset="-122"/>
                <a:cs typeface="新宋体" panose="02010609030101010101" charset="-122"/>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9144000" cy="6857998"/>
          </a:xfrm>
          <a:prstGeom prst="rect">
            <a:avLst/>
          </a:prstGeom>
          <a:blipFill>
            <a:blip r:embed="rId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bk object 17"/>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bk object 19"/>
          <p:cNvSpPr/>
          <p:nvPr/>
        </p:nvSpPr>
        <p:spPr>
          <a:xfrm>
            <a:off x="772794" y="958214"/>
            <a:ext cx="7298690" cy="4978400"/>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9144000" cy="6857998"/>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Holder 2"/>
          <p:cNvSpPr>
            <a:spLocks noGrp="1"/>
          </p:cNvSpPr>
          <p:nvPr>
            <p:ph type="title"/>
          </p:nvPr>
        </p:nvSpPr>
        <p:spPr>
          <a:xfrm>
            <a:off x="701954" y="270713"/>
            <a:ext cx="7740091" cy="635000"/>
          </a:xfrm>
          <a:prstGeom prst="rect">
            <a:avLst/>
          </a:prstGeom>
        </p:spPr>
        <p:txBody>
          <a:bodyPr wrap="square" lIns="0" tIns="0" rIns="0" bIns="0">
            <a:spAutoFit/>
          </a:bodyPr>
          <a:lstStyle>
            <a:lvl1pPr>
              <a:defRPr sz="4000" b="1" i="0">
                <a:solidFill>
                  <a:srgbClr val="CA0000"/>
                </a:solidFill>
                <a:latin typeface="新宋体" panose="02010609030101010101" charset="-122"/>
                <a:cs typeface="新宋体" panose="02010609030101010101" charset="-122"/>
              </a:defRPr>
            </a:lvl1pPr>
          </a:lstStyle>
          <a:p/>
        </p:txBody>
      </p:sp>
      <p:sp>
        <p:nvSpPr>
          <p:cNvPr id="3" name="Holder 3"/>
          <p:cNvSpPr>
            <a:spLocks noGrp="1"/>
          </p:cNvSpPr>
          <p:nvPr>
            <p:ph type="body" idx="1"/>
          </p:nvPr>
        </p:nvSpPr>
        <p:spPr>
          <a:xfrm>
            <a:off x="466750" y="1327530"/>
            <a:ext cx="8210499" cy="4697095"/>
          </a:xfrm>
          <a:prstGeom prst="rect">
            <a:avLst/>
          </a:prstGeom>
        </p:spPr>
        <p:txBody>
          <a:bodyPr wrap="square" lIns="0" tIns="0" rIns="0" bIns="0">
            <a:spAutoFit/>
          </a:bodyPr>
          <a:lstStyle>
            <a:lvl1pPr>
              <a:defRPr sz="2400" b="1" i="0">
                <a:solidFill>
                  <a:schemeClr val="tx1"/>
                </a:solidFill>
                <a:latin typeface="新宋体" panose="02010609030101010101" charset="-122"/>
                <a:cs typeface="新宋体" panose="02010609030101010101" charset="-122"/>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5510305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762125"/>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0" y="1119250"/>
            <a:ext cx="9144000" cy="4344670"/>
          </a:xfrm>
          <a:custGeom>
            <a:rect l="l" t="t" r="r" b="b"/>
            <a:pathLst>
              <a:path w="9144000" h="4344670">
                <a:moveTo>
                  <a:pt x="0" y="4344670"/>
                </a:moveTo>
                <a:lnTo>
                  <a:pt x="9144000" y="4344670"/>
                </a:lnTo>
                <a:lnTo>
                  <a:pt x="9144000" y="0"/>
                </a:lnTo>
                <a:lnTo>
                  <a:pt x="0" y="0"/>
                </a:lnTo>
                <a:lnTo>
                  <a:pt x="0" y="434467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p:nvPr/>
        </p:nvSpPr>
        <p:spPr>
          <a:xfrm>
            <a:off x="4489703" y="1121663"/>
            <a:ext cx="217932" cy="220979"/>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object 5"/>
          <p:cNvSpPr txBox="1">
            <a:spLocks noGrp="1"/>
          </p:cNvSpPr>
          <p:nvPr>
            <p:ph type="title"/>
          </p:nvPr>
        </p:nvSpPr>
        <p:spPr>
          <a:xfrm>
            <a:off x="1615821" y="1657350"/>
            <a:ext cx="5911850" cy="696595"/>
          </a:xfrm>
          <a:prstGeom prst="rect">
            <a:avLst/>
          </a:prstGeom>
        </p:spPr>
        <p:txBody>
          <a:bodyPr vert="horz" wrap="square" lIns="0" tIns="13335" rIns="0" bIns="0" rtlCol="0">
            <a:spAutoFit/>
          </a:bodyPr>
          <a:lstStyle/>
          <a:p>
            <a:pPr marL="12700">
              <a:lnSpc>
                <a:spcPct val="100000"/>
              </a:lnSpc>
              <a:spcBef>
                <a:spcPts val="105"/>
              </a:spcBef>
            </a:pPr>
            <a:r>
              <a:rPr sz="4400" spc="-10">
                <a:solidFill>
                  <a:srgbClr val="FFFFFF"/>
                </a:solidFill>
                <a:latin typeface="黑体" panose="02010609060101010101" charset="-122"/>
                <a:cs typeface="黑体" panose="02010609060101010101" charset="-122"/>
              </a:rPr>
              <a:t>CSCCP</a:t>
            </a:r>
            <a:r>
              <a:rPr sz="4400" spc="-10">
                <a:solidFill>
                  <a:srgbClr val="FFFFFF"/>
                </a:solidFill>
              </a:rPr>
              <a:t>中</a:t>
            </a:r>
            <a:r>
              <a:rPr sz="4400" spc="-15">
                <a:solidFill>
                  <a:srgbClr val="FFFFFF"/>
                </a:solidFill>
              </a:rPr>
              <a:t>国</a:t>
            </a:r>
            <a:r>
              <a:rPr sz="4400" spc="-5">
                <a:solidFill>
                  <a:srgbClr val="FFFFFF"/>
                </a:solidFill>
              </a:rPr>
              <a:t>子</a:t>
            </a:r>
            <a:r>
              <a:rPr sz="4400" spc="-15">
                <a:solidFill>
                  <a:srgbClr val="FFFFFF"/>
                </a:solidFill>
              </a:rPr>
              <a:t>宫</a:t>
            </a:r>
            <a:r>
              <a:rPr sz="4400" spc="-5">
                <a:solidFill>
                  <a:srgbClr val="FFFFFF"/>
                </a:solidFill>
              </a:rPr>
              <a:t>颈</a:t>
            </a:r>
            <a:r>
              <a:rPr sz="4400" spc="-15">
                <a:solidFill>
                  <a:srgbClr val="FFFFFF"/>
                </a:solidFill>
              </a:rPr>
              <a:t>癌</a:t>
            </a:r>
            <a:r>
              <a:rPr sz="4400" spc="-5">
                <a:solidFill>
                  <a:srgbClr val="FFFFFF"/>
                </a:solidFill>
              </a:rPr>
              <a:t>筛</a:t>
            </a:r>
            <a:r>
              <a:rPr sz="4400" spc="-15">
                <a:solidFill>
                  <a:srgbClr val="FFFFFF"/>
                </a:solidFill>
              </a:rPr>
              <a:t>查</a:t>
            </a:r>
            <a:endParaRPr sz="4400">
              <a:latin typeface="黑体" panose="02010609060101010101" charset="-122"/>
              <a:cs typeface="黑体" panose="02010609060101010101" charset="-122"/>
            </a:endParaRPr>
          </a:p>
        </p:txBody>
      </p:sp>
      <p:sp>
        <p:nvSpPr>
          <p:cNvPr id="6" name="object 6"/>
          <p:cNvSpPr txBox="1"/>
          <p:nvPr/>
        </p:nvSpPr>
        <p:spPr>
          <a:xfrm>
            <a:off x="358241" y="2663189"/>
            <a:ext cx="8426450" cy="69659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4400" b="1" spc="-10">
                <a:solidFill>
                  <a:srgbClr val="FFFFFF"/>
                </a:solidFill>
                <a:latin typeface="新宋体" panose="02010609030101010101" charset="-122"/>
                <a:cs typeface="新宋体" panose="02010609030101010101" charset="-122"/>
              </a:rPr>
              <a:t>及</a:t>
            </a:r>
            <a:r>
              <a:rPr sz="4400" b="1" spc="-15">
                <a:solidFill>
                  <a:srgbClr val="FFFFFF"/>
                </a:solidFill>
                <a:latin typeface="新宋体" panose="02010609030101010101" charset="-122"/>
                <a:cs typeface="新宋体" panose="02010609030101010101" charset="-122"/>
              </a:rPr>
              <a:t>异</a:t>
            </a:r>
            <a:r>
              <a:rPr sz="4400" b="1" spc="-5">
                <a:solidFill>
                  <a:srgbClr val="FFFFFF"/>
                </a:solidFill>
                <a:latin typeface="新宋体" panose="02010609030101010101" charset="-122"/>
                <a:cs typeface="新宋体" panose="02010609030101010101" charset="-122"/>
              </a:rPr>
              <a:t>常</a:t>
            </a:r>
            <a:r>
              <a:rPr sz="4400" b="1" spc="-15">
                <a:solidFill>
                  <a:srgbClr val="FFFFFF"/>
                </a:solidFill>
                <a:latin typeface="新宋体" panose="02010609030101010101" charset="-122"/>
                <a:cs typeface="新宋体" panose="02010609030101010101" charset="-122"/>
              </a:rPr>
              <a:t>管</a:t>
            </a:r>
            <a:r>
              <a:rPr sz="4400" b="1" spc="-5">
                <a:solidFill>
                  <a:srgbClr val="FFFFFF"/>
                </a:solidFill>
                <a:latin typeface="新宋体" panose="02010609030101010101" charset="-122"/>
                <a:cs typeface="新宋体" panose="02010609030101010101" charset="-122"/>
              </a:rPr>
              <a:t>理</a:t>
            </a:r>
            <a:r>
              <a:rPr sz="4400" b="1" spc="-15">
                <a:solidFill>
                  <a:srgbClr val="FFFFFF"/>
                </a:solidFill>
                <a:latin typeface="新宋体" panose="02010609030101010101" charset="-122"/>
                <a:cs typeface="新宋体" panose="02010609030101010101" charset="-122"/>
              </a:rPr>
              <a:t>相</a:t>
            </a:r>
            <a:r>
              <a:rPr sz="4400" b="1" spc="-5">
                <a:solidFill>
                  <a:srgbClr val="FFFFFF"/>
                </a:solidFill>
                <a:latin typeface="新宋体" panose="02010609030101010101" charset="-122"/>
                <a:cs typeface="新宋体" panose="02010609030101010101" charset="-122"/>
              </a:rPr>
              <a:t>关</a:t>
            </a:r>
            <a:r>
              <a:rPr sz="4400" b="1" spc="-15">
                <a:solidFill>
                  <a:srgbClr val="FFFFFF"/>
                </a:solidFill>
                <a:latin typeface="新宋体" panose="02010609030101010101" charset="-122"/>
                <a:cs typeface="新宋体" panose="02010609030101010101" charset="-122"/>
              </a:rPr>
              <a:t>问</a:t>
            </a:r>
            <a:r>
              <a:rPr sz="4400" b="1" spc="-5">
                <a:solidFill>
                  <a:srgbClr val="FFFFFF"/>
                </a:solidFill>
                <a:latin typeface="新宋体" panose="02010609030101010101" charset="-122"/>
                <a:cs typeface="新宋体" panose="02010609030101010101" charset="-122"/>
              </a:rPr>
              <a:t>题</a:t>
            </a:r>
            <a:r>
              <a:rPr sz="4400" b="1" spc="-15">
                <a:solidFill>
                  <a:srgbClr val="FFFFFF"/>
                </a:solidFill>
                <a:latin typeface="新宋体" panose="02010609030101010101" charset="-122"/>
                <a:cs typeface="新宋体" panose="02010609030101010101" charset="-122"/>
              </a:rPr>
              <a:t>专</a:t>
            </a:r>
            <a:r>
              <a:rPr sz="4400" b="1" spc="-5">
                <a:solidFill>
                  <a:srgbClr val="FFFFFF"/>
                </a:solidFill>
                <a:latin typeface="新宋体" panose="02010609030101010101" charset="-122"/>
                <a:cs typeface="新宋体" panose="02010609030101010101" charset="-122"/>
              </a:rPr>
              <a:t>家</a:t>
            </a:r>
            <a:r>
              <a:rPr sz="4400" b="1" spc="-15">
                <a:solidFill>
                  <a:srgbClr val="FFFFFF"/>
                </a:solidFill>
                <a:latin typeface="新宋体" panose="02010609030101010101" charset="-122"/>
                <a:cs typeface="新宋体" panose="02010609030101010101" charset="-122"/>
              </a:rPr>
              <a:t>共</a:t>
            </a:r>
            <a:r>
              <a:rPr sz="4400" b="1" spc="-5">
                <a:solidFill>
                  <a:srgbClr val="FFFFFF"/>
                </a:solidFill>
                <a:latin typeface="新宋体" panose="02010609030101010101" charset="-122"/>
                <a:cs typeface="新宋体" panose="02010609030101010101" charset="-122"/>
              </a:rPr>
              <a:t>识</a:t>
            </a:r>
            <a:r>
              <a:rPr sz="4400" b="1" spc="-15">
                <a:solidFill>
                  <a:srgbClr val="FFFFFF"/>
                </a:solidFill>
                <a:latin typeface="新宋体" panose="02010609030101010101" charset="-122"/>
                <a:cs typeface="新宋体" panose="02010609030101010101" charset="-122"/>
              </a:rPr>
              <a:t>解读</a:t>
            </a:r>
            <a:endParaRPr sz="4400">
              <a:latin typeface="新宋体" panose="02010609030101010101" charset="-122"/>
              <a:cs typeface="新宋体" panose="0201060903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9340"/>
          </a:xfrm>
          <a:custGeom>
            <a:rect l="l" t="t" r="r" b="b"/>
            <a:pathLst>
              <a:path w="9144000" h="1069340">
                <a:moveTo>
                  <a:pt x="0" y="1069340"/>
                </a:moveTo>
                <a:lnTo>
                  <a:pt x="9144000" y="1069340"/>
                </a:lnTo>
                <a:lnTo>
                  <a:pt x="9144000" y="0"/>
                </a:lnTo>
                <a:lnTo>
                  <a:pt x="0" y="0"/>
                </a:lnTo>
                <a:lnTo>
                  <a:pt x="0" y="106934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3819905" y="202133"/>
            <a:ext cx="1426845" cy="697230"/>
          </a:xfrm>
          <a:prstGeom prst="rect">
            <a:avLst/>
          </a:prstGeom>
        </p:spPr>
        <p:txBody>
          <a:bodyPr vert="horz" wrap="square" lIns="0" tIns="13335" rIns="0" bIns="0" rtlCol="0">
            <a:spAutoFit/>
          </a:bodyPr>
          <a:lstStyle/>
          <a:p>
            <a:pPr marL="12700">
              <a:lnSpc>
                <a:spcPct val="100000"/>
              </a:lnSpc>
              <a:spcBef>
                <a:spcPts val="105"/>
              </a:spcBef>
            </a:pPr>
            <a:r>
              <a:rPr sz="4400" spc="-15"/>
              <a:t>背</a:t>
            </a:r>
            <a:r>
              <a:rPr sz="4400" spc="-90"/>
              <a:t> </a:t>
            </a:r>
            <a:r>
              <a:rPr sz="4400" spc="-15"/>
              <a:t>景</a:t>
            </a:r>
            <a:endParaRPr sz="4400"/>
          </a:p>
        </p:txBody>
      </p:sp>
      <p:sp>
        <p:nvSpPr>
          <p:cNvPr id="4" name="object 4"/>
          <p:cNvSpPr txBox="1"/>
          <p:nvPr/>
        </p:nvSpPr>
        <p:spPr>
          <a:xfrm>
            <a:off x="535940" y="1481455"/>
            <a:ext cx="8296909" cy="462978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gn="just">
              <a:lnSpc>
                <a:spcPct val="100000"/>
              </a:lnSpc>
              <a:spcBef>
                <a:spcPts val="105"/>
              </a:spcBef>
              <a:buFont typeface="Wingdings" panose="05000000000000000000"/>
              <a:buChar char=""/>
              <a:tabLst>
                <a:tab pos="355600"/>
              </a:tabLst>
            </a:pPr>
            <a:r>
              <a:rPr sz="2000" b="1" spc="5">
                <a:latin typeface="新宋体" panose="02010609030101010101" charset="-122"/>
                <a:cs typeface="新宋体" panose="02010609030101010101" charset="-122"/>
              </a:rPr>
              <a:t>宫颈癌仍</a:t>
            </a:r>
            <a:r>
              <a:rPr sz="2000" b="1" spc="-5">
                <a:latin typeface="新宋体" panose="02010609030101010101" charset="-122"/>
                <a:cs typeface="新宋体" panose="02010609030101010101" charset="-122"/>
              </a:rPr>
              <a:t>然是</a:t>
            </a:r>
            <a:r>
              <a:rPr sz="2000" b="1" spc="5">
                <a:latin typeface="新宋体" panose="02010609030101010101" charset="-122"/>
                <a:cs typeface="新宋体" panose="02010609030101010101" charset="-122"/>
              </a:rPr>
              <a:t>当代严重</a:t>
            </a:r>
            <a:r>
              <a:rPr sz="2000" b="1" spc="-5">
                <a:latin typeface="新宋体" panose="02010609030101010101" charset="-122"/>
                <a:cs typeface="新宋体" panose="02010609030101010101" charset="-122"/>
              </a:rPr>
              <a:t>威胁</a:t>
            </a:r>
            <a:r>
              <a:rPr sz="2000" b="1" spc="5">
                <a:latin typeface="新宋体" panose="02010609030101010101" charset="-122"/>
                <a:cs typeface="新宋体" panose="02010609030101010101" charset="-122"/>
              </a:rPr>
              <a:t>女性健康</a:t>
            </a:r>
            <a:r>
              <a:rPr sz="2000" b="1" spc="-5">
                <a:latin typeface="新宋体" panose="02010609030101010101" charset="-122"/>
                <a:cs typeface="新宋体" panose="02010609030101010101" charset="-122"/>
              </a:rPr>
              <a:t>的妇</a:t>
            </a:r>
            <a:r>
              <a:rPr sz="2000" b="1" spc="5">
                <a:latin typeface="新宋体" panose="02010609030101010101" charset="-122"/>
                <a:cs typeface="新宋体" panose="02010609030101010101" charset="-122"/>
              </a:rPr>
              <a:t>科恶性肿</a:t>
            </a:r>
            <a:r>
              <a:rPr sz="2000" b="1" spc="-5">
                <a:latin typeface="新宋体" panose="02010609030101010101" charset="-122"/>
                <a:cs typeface="新宋体" panose="02010609030101010101" charset="-122"/>
              </a:rPr>
              <a:t>瘤。</a:t>
            </a:r>
            <a:endParaRPr sz="2000">
              <a:latin typeface="新宋体" panose="02010609030101010101" charset="-122"/>
              <a:cs typeface="新宋体" panose="02010609030101010101" charset="-122"/>
            </a:endParaRPr>
          </a:p>
          <a:p>
            <a:pPr marL="355600" indent="-342900" algn="just">
              <a:lnSpc>
                <a:spcPct val="100000"/>
              </a:lnSpc>
              <a:spcBef>
                <a:spcPts val="1675"/>
              </a:spcBef>
              <a:buFont typeface="Wingdings" panose="05000000000000000000"/>
              <a:buChar char=""/>
              <a:tabLst>
                <a:tab pos="355600"/>
              </a:tabLst>
            </a:pPr>
            <a:r>
              <a:rPr sz="2000" b="1">
                <a:latin typeface="新宋体" panose="02010609030101010101" charset="-122"/>
                <a:cs typeface="新宋体" panose="02010609030101010101" charset="-122"/>
              </a:rPr>
              <a:t>2014</a:t>
            </a:r>
            <a:r>
              <a:rPr sz="2000" b="1" spc="5">
                <a:latin typeface="新宋体" panose="02010609030101010101" charset="-122"/>
                <a:cs typeface="新宋体" panose="02010609030101010101" charset="-122"/>
              </a:rPr>
              <a:t>年末我</a:t>
            </a:r>
            <a:r>
              <a:rPr sz="2000" b="1" spc="-5">
                <a:latin typeface="新宋体" panose="02010609030101010101" charset="-122"/>
                <a:cs typeface="新宋体" panose="02010609030101010101" charset="-122"/>
              </a:rPr>
              <a:t>国</a:t>
            </a:r>
            <a:r>
              <a:rPr sz="2000" b="1">
                <a:latin typeface="新宋体" panose="02010609030101010101" charset="-122"/>
                <a:cs typeface="新宋体" panose="02010609030101010101" charset="-122"/>
              </a:rPr>
              <a:t>35～64</a:t>
            </a:r>
            <a:r>
              <a:rPr sz="2000" b="1" spc="5">
                <a:latin typeface="新宋体" panose="02010609030101010101" charset="-122"/>
                <a:cs typeface="新宋体" panose="02010609030101010101" charset="-122"/>
              </a:rPr>
              <a:t>岁女</a:t>
            </a:r>
            <a:r>
              <a:rPr sz="2000" b="1" spc="-5">
                <a:latin typeface="新宋体" panose="02010609030101010101" charset="-122"/>
                <a:cs typeface="新宋体" panose="02010609030101010101" charset="-122"/>
              </a:rPr>
              <a:t>性</a:t>
            </a:r>
            <a:r>
              <a:rPr sz="2000" b="1" spc="5">
                <a:latin typeface="新宋体" panose="02010609030101010101" charset="-122"/>
                <a:cs typeface="新宋体" panose="02010609030101010101" charset="-122"/>
              </a:rPr>
              <a:t>人口</a:t>
            </a:r>
            <a:r>
              <a:rPr sz="2000" b="1" spc="15">
                <a:latin typeface="新宋体" panose="02010609030101010101" charset="-122"/>
                <a:cs typeface="新宋体" panose="02010609030101010101" charset="-122"/>
              </a:rPr>
              <a:t>约</a:t>
            </a:r>
            <a:r>
              <a:rPr sz="2000" b="1">
                <a:latin typeface="新宋体" panose="02010609030101010101" charset="-122"/>
                <a:cs typeface="新宋体" panose="02010609030101010101" charset="-122"/>
              </a:rPr>
              <a:t>2.93</a:t>
            </a:r>
            <a:r>
              <a:rPr sz="2000" b="1" spc="-5">
                <a:latin typeface="新宋体" panose="02010609030101010101" charset="-122"/>
                <a:cs typeface="新宋体" panose="02010609030101010101" charset="-122"/>
              </a:rPr>
              <a:t>亿</a:t>
            </a:r>
            <a:r>
              <a:rPr sz="2000" b="1" spc="5">
                <a:latin typeface="新宋体" panose="02010609030101010101" charset="-122"/>
                <a:cs typeface="新宋体" panose="02010609030101010101" charset="-122"/>
              </a:rPr>
              <a:t>，宫颈癌</a:t>
            </a:r>
            <a:r>
              <a:rPr sz="2000" b="1" spc="-5">
                <a:latin typeface="新宋体" panose="02010609030101010101" charset="-122"/>
                <a:cs typeface="新宋体" panose="02010609030101010101" charset="-122"/>
              </a:rPr>
              <a:t>的防</a:t>
            </a:r>
            <a:r>
              <a:rPr sz="2000" b="1" spc="5">
                <a:latin typeface="新宋体" panose="02010609030101010101" charset="-122"/>
                <a:cs typeface="新宋体" panose="02010609030101010101" charset="-122"/>
              </a:rPr>
              <a:t>治任重而</a:t>
            </a:r>
            <a:r>
              <a:rPr sz="2000" b="1" spc="-5">
                <a:latin typeface="新宋体" panose="02010609030101010101" charset="-122"/>
                <a:cs typeface="新宋体" panose="02010609030101010101" charset="-122"/>
              </a:rPr>
              <a:t>道远。</a:t>
            </a:r>
            <a:endParaRPr sz="2000">
              <a:latin typeface="新宋体" panose="02010609030101010101" charset="-122"/>
              <a:cs typeface="新宋体" panose="02010609030101010101" charset="-122"/>
            </a:endParaRPr>
          </a:p>
          <a:p>
            <a:pPr marL="355600" marR="261620" indent="-342900" algn="just">
              <a:lnSpc>
                <a:spcPct val="150000"/>
              </a:lnSpc>
              <a:spcBef>
                <a:spcPts val="485"/>
              </a:spcBef>
              <a:buFont typeface="Wingdings" panose="05000000000000000000"/>
              <a:buChar char=""/>
              <a:tabLst>
                <a:tab pos="355600"/>
              </a:tabLst>
            </a:pPr>
            <a:r>
              <a:rPr sz="2000" b="1">
                <a:latin typeface="新宋体" panose="02010609030101010101" charset="-122"/>
                <a:cs typeface="新宋体" panose="02010609030101010101" charset="-122"/>
              </a:rPr>
              <a:t>2015年我国</a:t>
            </a:r>
            <a:r>
              <a:rPr sz="2000" b="1" spc="-5">
                <a:latin typeface="新宋体" panose="02010609030101010101" charset="-122"/>
                <a:cs typeface="新宋体" panose="02010609030101010101" charset="-122"/>
              </a:rPr>
              <a:t>成</a:t>
            </a:r>
            <a:r>
              <a:rPr sz="2000" b="1">
                <a:latin typeface="新宋体" panose="02010609030101010101" charset="-122"/>
                <a:cs typeface="新宋体" panose="02010609030101010101" charset="-122"/>
              </a:rPr>
              <a:t>立了由妇</a:t>
            </a:r>
            <a:r>
              <a:rPr sz="2000" b="1" spc="-5">
                <a:latin typeface="新宋体" panose="02010609030101010101" charset="-122"/>
                <a:cs typeface="新宋体" panose="02010609030101010101" charset="-122"/>
              </a:rPr>
              <a:t>科、妇</a:t>
            </a:r>
            <a:r>
              <a:rPr sz="2000" b="1" spc="5">
                <a:latin typeface="新宋体" panose="02010609030101010101" charset="-122"/>
                <a:cs typeface="新宋体" panose="02010609030101010101" charset="-122"/>
              </a:rPr>
              <a:t>科</a:t>
            </a:r>
            <a:r>
              <a:rPr sz="2000" b="1">
                <a:latin typeface="新宋体" panose="02010609030101010101" charset="-122"/>
                <a:cs typeface="新宋体" panose="02010609030101010101" charset="-122"/>
              </a:rPr>
              <a:t>肿瘤</a:t>
            </a:r>
            <a:r>
              <a:rPr sz="2000" b="1" spc="-5">
                <a:latin typeface="新宋体" panose="02010609030101010101" charset="-122"/>
                <a:cs typeface="新宋体" panose="02010609030101010101" charset="-122"/>
              </a:rPr>
              <a:t>、病理</a:t>
            </a:r>
            <a:r>
              <a:rPr sz="2000" b="1" spc="5">
                <a:latin typeface="新宋体" panose="02010609030101010101" charset="-122"/>
                <a:cs typeface="新宋体" panose="02010609030101010101" charset="-122"/>
              </a:rPr>
              <a:t>学</a:t>
            </a:r>
            <a:r>
              <a:rPr sz="2000" b="1">
                <a:latin typeface="新宋体" panose="02010609030101010101" charset="-122"/>
                <a:cs typeface="新宋体" panose="02010609030101010101" charset="-122"/>
              </a:rPr>
              <a:t>、妇</a:t>
            </a:r>
            <a:r>
              <a:rPr sz="2000" b="1" spc="-5">
                <a:latin typeface="新宋体" panose="02010609030101010101" charset="-122"/>
                <a:cs typeface="新宋体" panose="02010609030101010101" charset="-122"/>
              </a:rPr>
              <a:t>幼保健</a:t>
            </a:r>
            <a:r>
              <a:rPr sz="2000" b="1" spc="5">
                <a:latin typeface="新宋体" panose="02010609030101010101" charset="-122"/>
                <a:cs typeface="新宋体" panose="02010609030101010101" charset="-122"/>
              </a:rPr>
              <a:t>、</a:t>
            </a:r>
            <a:r>
              <a:rPr sz="2000" b="1">
                <a:latin typeface="新宋体" panose="02010609030101010101" charset="-122"/>
                <a:cs typeface="新宋体" panose="02010609030101010101" charset="-122"/>
              </a:rPr>
              <a:t>流行</a:t>
            </a:r>
            <a:r>
              <a:rPr sz="2000" b="1" spc="-5">
                <a:latin typeface="新宋体" panose="02010609030101010101" charset="-122"/>
                <a:cs typeface="新宋体" panose="02010609030101010101" charset="-122"/>
              </a:rPr>
              <a:t>病学 </a:t>
            </a:r>
            <a:r>
              <a:rPr sz="2000" b="1" spc="5">
                <a:latin typeface="新宋体" panose="02010609030101010101" charset="-122"/>
                <a:cs typeface="新宋体" panose="02010609030101010101" charset="-122"/>
              </a:rPr>
              <a:t>及基础研</a:t>
            </a:r>
            <a:r>
              <a:rPr sz="2000" b="1" spc="-5">
                <a:latin typeface="新宋体" panose="02010609030101010101" charset="-122"/>
                <a:cs typeface="新宋体" panose="02010609030101010101" charset="-122"/>
              </a:rPr>
              <a:t>究多</a:t>
            </a:r>
            <a:r>
              <a:rPr sz="2000" b="1" spc="5">
                <a:latin typeface="新宋体" panose="02010609030101010101" charset="-122"/>
                <a:cs typeface="新宋体" panose="02010609030101010101" charset="-122"/>
              </a:rPr>
              <a:t>学科组成</a:t>
            </a:r>
            <a:r>
              <a:rPr sz="2000" b="1" spc="-5">
                <a:latin typeface="新宋体" panose="02010609030101010101" charset="-122"/>
                <a:cs typeface="新宋体" panose="02010609030101010101" charset="-122"/>
              </a:rPr>
              <a:t>的中</a:t>
            </a:r>
            <a:r>
              <a:rPr sz="2000" b="1" spc="5">
                <a:latin typeface="新宋体" panose="02010609030101010101" charset="-122"/>
                <a:cs typeface="新宋体" panose="02010609030101010101" charset="-122"/>
              </a:rPr>
              <a:t>国优生科</a:t>
            </a:r>
            <a:r>
              <a:rPr sz="2000" b="1" spc="-5">
                <a:latin typeface="新宋体" panose="02010609030101010101" charset="-122"/>
                <a:cs typeface="新宋体" panose="02010609030101010101" charset="-122"/>
              </a:rPr>
              <a:t>学协</a:t>
            </a:r>
            <a:r>
              <a:rPr sz="2000" b="1" spc="5">
                <a:latin typeface="新宋体" panose="02010609030101010101" charset="-122"/>
                <a:cs typeface="新宋体" panose="02010609030101010101" charset="-122"/>
              </a:rPr>
              <a:t>会阴道镜</a:t>
            </a:r>
            <a:r>
              <a:rPr sz="2000" b="1" spc="-5">
                <a:latin typeface="新宋体" panose="02010609030101010101" charset="-122"/>
                <a:cs typeface="新宋体" panose="02010609030101010101" charset="-122"/>
              </a:rPr>
              <a:t>和宫</a:t>
            </a:r>
            <a:r>
              <a:rPr sz="2000" b="1" spc="5">
                <a:latin typeface="新宋体" panose="02010609030101010101" charset="-122"/>
                <a:cs typeface="新宋体" panose="02010609030101010101" charset="-122"/>
              </a:rPr>
              <a:t>颈病理学</a:t>
            </a:r>
            <a:r>
              <a:rPr sz="2000" b="1" spc="-5">
                <a:latin typeface="新宋体" panose="02010609030101010101" charset="-122"/>
                <a:cs typeface="新宋体" panose="02010609030101010101" charset="-122"/>
              </a:rPr>
              <a:t>分会 </a:t>
            </a:r>
            <a:r>
              <a:rPr sz="2000" b="1" spc="10">
                <a:latin typeface="新宋体" panose="02010609030101010101" charset="-122"/>
                <a:cs typeface="新宋体" panose="02010609030101010101" charset="-122"/>
              </a:rPr>
              <a:t>(</a:t>
            </a:r>
            <a:r>
              <a:rPr sz="2000" b="1">
                <a:latin typeface="Arial"/>
                <a:cs typeface="Arial"/>
              </a:rPr>
              <a:t>CSC</a:t>
            </a:r>
            <a:r>
              <a:rPr sz="2000" b="1" spc="5">
                <a:latin typeface="Arial"/>
                <a:cs typeface="Arial"/>
              </a:rPr>
              <a:t>C</a:t>
            </a:r>
            <a:r>
              <a:rPr sz="2000" b="1" spc="-5">
                <a:latin typeface="Arial"/>
                <a:cs typeface="Arial"/>
              </a:rPr>
              <a:t>P</a:t>
            </a:r>
            <a:r>
              <a:rPr sz="2000" b="1" spc="15">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,旨在推动</a:t>
            </a:r>
            <a:r>
              <a:rPr sz="2000" b="1" spc="-5">
                <a:latin typeface="新宋体" panose="02010609030101010101" charset="-122"/>
                <a:cs typeface="新宋体" panose="02010609030101010101" charset="-122"/>
              </a:rPr>
              <a:t>我</a:t>
            </a:r>
            <a:r>
              <a:rPr sz="2000" b="1" spc="5">
                <a:latin typeface="新宋体" panose="02010609030101010101" charset="-122"/>
                <a:cs typeface="新宋体" panose="02010609030101010101" charset="-122"/>
              </a:rPr>
              <a:t>国子宫</a:t>
            </a:r>
            <a:r>
              <a:rPr sz="2000" b="1" spc="-5">
                <a:latin typeface="新宋体" panose="02010609030101010101" charset="-122"/>
                <a:cs typeface="新宋体" panose="02010609030101010101" charset="-122"/>
              </a:rPr>
              <a:t>颈</a:t>
            </a:r>
            <a:r>
              <a:rPr sz="2000" b="1" spc="5">
                <a:latin typeface="新宋体" panose="02010609030101010101" charset="-122"/>
                <a:cs typeface="新宋体" panose="02010609030101010101" charset="-122"/>
              </a:rPr>
              <a:t>癌的</a:t>
            </a:r>
            <a:r>
              <a:rPr sz="2000" b="1" spc="-5">
                <a:latin typeface="新宋体" panose="02010609030101010101" charset="-122"/>
                <a:cs typeface="新宋体" panose="02010609030101010101" charset="-122"/>
              </a:rPr>
              <a:t>防</a:t>
            </a:r>
            <a:r>
              <a:rPr sz="2000" b="1" spc="5">
                <a:latin typeface="新宋体" panose="02010609030101010101" charset="-122"/>
                <a:cs typeface="新宋体" panose="02010609030101010101" charset="-122"/>
              </a:rPr>
              <a:t>治水</a:t>
            </a:r>
            <a:r>
              <a:rPr sz="2000" b="1" spc="30">
                <a:latin typeface="新宋体" panose="02010609030101010101" charset="-122"/>
                <a:cs typeface="新宋体" panose="02010609030101010101" charset="-122"/>
              </a:rPr>
              <a:t>平</a:t>
            </a:r>
            <a:r>
              <a:rPr sz="2000" b="1" spc="-5">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提</a:t>
            </a:r>
            <a:r>
              <a:rPr sz="2000" b="1" spc="-5">
                <a:latin typeface="新宋体" panose="02010609030101010101" charset="-122"/>
                <a:cs typeface="新宋体" panose="02010609030101010101" charset="-122"/>
              </a:rPr>
              <a:t>出</a:t>
            </a:r>
            <a:r>
              <a:rPr sz="2000" b="1" spc="5">
                <a:latin typeface="新宋体" panose="02010609030101010101" charset="-122"/>
                <a:cs typeface="新宋体" panose="02010609030101010101" charset="-122"/>
              </a:rPr>
              <a:t>现阶</a:t>
            </a:r>
            <a:r>
              <a:rPr sz="2000" b="1" spc="-5">
                <a:latin typeface="新宋体" panose="02010609030101010101" charset="-122"/>
                <a:cs typeface="新宋体" panose="02010609030101010101" charset="-122"/>
              </a:rPr>
              <a:t>段</a:t>
            </a:r>
            <a:r>
              <a:rPr sz="2000" b="1" spc="5">
                <a:latin typeface="新宋体" panose="02010609030101010101" charset="-122"/>
                <a:cs typeface="新宋体" panose="02010609030101010101" charset="-122"/>
              </a:rPr>
              <a:t>的我国</a:t>
            </a:r>
            <a:r>
              <a:rPr sz="2000" b="1" spc="-5">
                <a:latin typeface="新宋体" panose="02010609030101010101" charset="-122"/>
                <a:cs typeface="新宋体" panose="02010609030101010101" charset="-122"/>
              </a:rPr>
              <a:t>子 </a:t>
            </a:r>
            <a:r>
              <a:rPr sz="2000" b="1" spc="5">
                <a:latin typeface="新宋体" panose="02010609030101010101" charset="-122"/>
                <a:cs typeface="新宋体" panose="02010609030101010101" charset="-122"/>
              </a:rPr>
              <a:t>宫颈癌防</a:t>
            </a:r>
            <a:r>
              <a:rPr sz="2000" b="1" spc="-5">
                <a:latin typeface="新宋体" panose="02010609030101010101" charset="-122"/>
                <a:cs typeface="新宋体" panose="02010609030101010101" charset="-122"/>
              </a:rPr>
              <a:t>治专</a:t>
            </a:r>
            <a:r>
              <a:rPr sz="2000" b="1" spc="5">
                <a:latin typeface="新宋体" panose="02010609030101010101" charset="-122"/>
                <a:cs typeface="新宋体" panose="02010609030101010101" charset="-122"/>
              </a:rPr>
              <a:t>家共识以</a:t>
            </a:r>
            <a:r>
              <a:rPr sz="2000" b="1" spc="-5">
                <a:latin typeface="新宋体" panose="02010609030101010101" charset="-122"/>
                <a:cs typeface="新宋体" panose="02010609030101010101" charset="-122"/>
              </a:rPr>
              <a:t>规范</a:t>
            </a:r>
            <a:r>
              <a:rPr sz="2000" b="1" spc="5">
                <a:latin typeface="新宋体" panose="02010609030101010101" charset="-122"/>
                <a:cs typeface="新宋体" panose="02010609030101010101" charset="-122"/>
              </a:rPr>
              <a:t>化指导临</a:t>
            </a:r>
            <a:r>
              <a:rPr sz="2000" b="1" spc="-5">
                <a:latin typeface="新宋体" panose="02010609030101010101" charset="-122"/>
                <a:cs typeface="新宋体" panose="02010609030101010101" charset="-122"/>
              </a:rPr>
              <a:t>床工作</a:t>
            </a:r>
            <a:endParaRPr sz="2000">
              <a:latin typeface="新宋体" panose="02010609030101010101" charset="-122"/>
              <a:cs typeface="新宋体" panose="02010609030101010101" charset="-122"/>
            </a:endParaRPr>
          </a:p>
          <a:p>
            <a:pPr marL="355600" marR="272415" indent="-342900">
              <a:lnSpc>
                <a:spcPct val="150000"/>
              </a:lnSpc>
              <a:spcBef>
                <a:spcPts val="480"/>
              </a:spcBef>
              <a:buFont typeface="Wingdings" panose="05000000000000000000"/>
              <a:buChar char=""/>
              <a:tabLst>
                <a:tab pos="354965"/>
                <a:tab pos="355600"/>
              </a:tabLst>
            </a:pPr>
            <a:r>
              <a:rPr sz="2000" b="1" spc="5">
                <a:latin typeface="新宋体" panose="02010609030101010101" charset="-122"/>
                <a:cs typeface="新宋体" panose="02010609030101010101" charset="-122"/>
              </a:rPr>
              <a:t>经过四轮</a:t>
            </a:r>
            <a:r>
              <a:rPr sz="2000" b="1" spc="-5">
                <a:latin typeface="新宋体" panose="02010609030101010101" charset="-122"/>
                <a:cs typeface="新宋体" panose="02010609030101010101" charset="-122"/>
              </a:rPr>
              <a:t>专家</a:t>
            </a:r>
            <a:r>
              <a:rPr sz="2000" b="1" spc="5">
                <a:latin typeface="新宋体" panose="02010609030101010101" charset="-122"/>
                <a:cs typeface="新宋体" panose="02010609030101010101" charset="-122"/>
              </a:rPr>
              <a:t>讨论，形</a:t>
            </a:r>
            <a:r>
              <a:rPr sz="2000" b="1" spc="25">
                <a:latin typeface="新宋体" panose="02010609030101010101" charset="-122"/>
                <a:cs typeface="新宋体" panose="02010609030101010101" charset="-122"/>
              </a:rPr>
              <a:t>成</a:t>
            </a:r>
            <a:r>
              <a:rPr sz="2000" b="1" spc="-5">
                <a:latin typeface="新宋体" panose="02010609030101010101" charset="-122"/>
                <a:cs typeface="新宋体" panose="02010609030101010101" charset="-122"/>
              </a:rPr>
              <a:t>CSCCP</a:t>
            </a:r>
            <a:r>
              <a:rPr sz="2000" b="1" spc="5">
                <a:latin typeface="新宋体" panose="02010609030101010101" charset="-122"/>
                <a:cs typeface="新宋体" panose="02010609030101010101" charset="-122"/>
              </a:rPr>
              <a:t>中国子</a:t>
            </a:r>
            <a:r>
              <a:rPr sz="2000" b="1" spc="-5">
                <a:latin typeface="新宋体" panose="02010609030101010101" charset="-122"/>
                <a:cs typeface="新宋体" panose="02010609030101010101" charset="-122"/>
              </a:rPr>
              <a:t>宫</a:t>
            </a:r>
            <a:r>
              <a:rPr sz="2000" b="1" spc="5">
                <a:latin typeface="新宋体" panose="02010609030101010101" charset="-122"/>
                <a:cs typeface="新宋体" panose="02010609030101010101" charset="-122"/>
              </a:rPr>
              <a:t>颈癌筛查</a:t>
            </a:r>
            <a:r>
              <a:rPr sz="2000" b="1" spc="-5">
                <a:latin typeface="新宋体" panose="02010609030101010101" charset="-122"/>
                <a:cs typeface="新宋体" panose="02010609030101010101" charset="-122"/>
              </a:rPr>
              <a:t>及异</a:t>
            </a:r>
            <a:r>
              <a:rPr sz="2000" b="1" spc="5">
                <a:latin typeface="新宋体" panose="02010609030101010101" charset="-122"/>
                <a:cs typeface="新宋体" panose="02010609030101010101" charset="-122"/>
              </a:rPr>
              <a:t>常管理相</a:t>
            </a:r>
            <a:r>
              <a:rPr sz="2000" b="1" spc="-5">
                <a:latin typeface="新宋体" panose="02010609030101010101" charset="-122"/>
                <a:cs typeface="新宋体" panose="02010609030101010101" charset="-122"/>
              </a:rPr>
              <a:t>关问 </a:t>
            </a:r>
            <a:r>
              <a:rPr sz="2000" b="1" spc="5">
                <a:latin typeface="新宋体" panose="02010609030101010101" charset="-122"/>
                <a:cs typeface="新宋体" panose="02010609030101010101" charset="-122"/>
              </a:rPr>
              <a:t>题专家共</a:t>
            </a:r>
            <a:r>
              <a:rPr sz="2000" b="1" spc="-5">
                <a:latin typeface="新宋体" panose="02010609030101010101" charset="-122"/>
                <a:cs typeface="新宋体" panose="02010609030101010101" charset="-122"/>
              </a:rPr>
              <a:t>识，</a:t>
            </a:r>
            <a:r>
              <a:rPr sz="2000" b="1" spc="5">
                <a:latin typeface="新宋体" panose="02010609030101010101" charset="-122"/>
                <a:cs typeface="新宋体" panose="02010609030101010101" charset="-122"/>
              </a:rPr>
              <a:t>重点包括</a:t>
            </a:r>
            <a:r>
              <a:rPr sz="2000" b="1" spc="-5">
                <a:latin typeface="新宋体" panose="02010609030101010101" charset="-122"/>
                <a:cs typeface="新宋体" panose="02010609030101010101" charset="-122"/>
              </a:rPr>
              <a:t>筛查</a:t>
            </a:r>
            <a:r>
              <a:rPr sz="2000" b="1" spc="5">
                <a:latin typeface="新宋体" panose="02010609030101010101" charset="-122"/>
                <a:cs typeface="新宋体" panose="02010609030101010101" charset="-122"/>
              </a:rPr>
              <a:t>中细胞病</a:t>
            </a:r>
            <a:r>
              <a:rPr sz="2000" b="1" spc="-5">
                <a:latin typeface="新宋体" panose="02010609030101010101" charset="-122"/>
                <a:cs typeface="新宋体" panose="02010609030101010101" charset="-122"/>
              </a:rPr>
              <a:t>理学</a:t>
            </a:r>
            <a:r>
              <a:rPr sz="2000" b="1" spc="5">
                <a:latin typeface="新宋体" panose="02010609030101010101" charset="-122"/>
                <a:cs typeface="新宋体" panose="02010609030101010101" charset="-122"/>
              </a:rPr>
              <a:t>的质控管</a:t>
            </a:r>
            <a:r>
              <a:rPr sz="2000" b="1" spc="-5">
                <a:latin typeface="新宋体" panose="02010609030101010101" charset="-122"/>
                <a:cs typeface="新宋体" panose="02010609030101010101" charset="-122"/>
              </a:rPr>
              <a:t>理，</a:t>
            </a:r>
            <a:r>
              <a:rPr sz="2000" b="1" spc="5">
                <a:latin typeface="新宋体" panose="02010609030101010101" charset="-122"/>
                <a:cs typeface="新宋体" panose="02010609030101010101" charset="-122"/>
              </a:rPr>
              <a:t>筛查结果</a:t>
            </a:r>
            <a:r>
              <a:rPr sz="2000" b="1" spc="-5">
                <a:latin typeface="新宋体" panose="02010609030101010101" charset="-122"/>
                <a:cs typeface="新宋体" panose="02010609030101010101" charset="-122"/>
              </a:rPr>
              <a:t>异常 </a:t>
            </a:r>
            <a:r>
              <a:rPr sz="2000" b="1" spc="5">
                <a:latin typeface="新宋体" panose="02010609030101010101" charset="-122"/>
                <a:cs typeface="新宋体" panose="02010609030101010101" charset="-122"/>
              </a:rPr>
              <a:t>者的管理</a:t>
            </a:r>
            <a:r>
              <a:rPr sz="2000" b="1" spc="-5">
                <a:latin typeface="新宋体" panose="02010609030101010101" charset="-122"/>
                <a:cs typeface="新宋体" panose="02010609030101010101" charset="-122"/>
              </a:rPr>
              <a:t>、阴</a:t>
            </a:r>
            <a:r>
              <a:rPr sz="2000" b="1" spc="5">
                <a:latin typeface="新宋体" panose="02010609030101010101" charset="-122"/>
                <a:cs typeface="新宋体" panose="02010609030101010101" charset="-122"/>
              </a:rPr>
              <a:t>道镜的规</a:t>
            </a:r>
            <a:r>
              <a:rPr sz="2000" b="1" spc="-5">
                <a:latin typeface="新宋体" panose="02010609030101010101" charset="-122"/>
                <a:cs typeface="新宋体" panose="02010609030101010101" charset="-122"/>
              </a:rPr>
              <a:t>范化</a:t>
            </a:r>
            <a:r>
              <a:rPr sz="2000" b="1" spc="5">
                <a:latin typeface="新宋体" panose="02010609030101010101" charset="-122"/>
                <a:cs typeface="新宋体" panose="02010609030101010101" charset="-122"/>
              </a:rPr>
              <a:t>检查，以</a:t>
            </a:r>
            <a:r>
              <a:rPr sz="2000" b="1" spc="-5">
                <a:latin typeface="新宋体" panose="02010609030101010101" charset="-122"/>
                <a:cs typeface="新宋体" panose="02010609030101010101" charset="-122"/>
              </a:rPr>
              <a:t>及组</a:t>
            </a:r>
            <a:r>
              <a:rPr sz="2000" b="1" spc="5">
                <a:latin typeface="新宋体" panose="02010609030101010101" charset="-122"/>
                <a:cs typeface="新宋体" panose="02010609030101010101" charset="-122"/>
              </a:rPr>
              <a:t>织学确诊</a:t>
            </a:r>
            <a:r>
              <a:rPr sz="2000" b="1" spc="-5">
                <a:latin typeface="新宋体" panose="02010609030101010101" charset="-122"/>
                <a:cs typeface="新宋体" panose="02010609030101010101" charset="-122"/>
              </a:rPr>
              <a:t>的子</a:t>
            </a:r>
            <a:r>
              <a:rPr sz="2000" b="1" spc="5">
                <a:latin typeface="新宋体" panose="02010609030101010101" charset="-122"/>
                <a:cs typeface="新宋体" panose="02010609030101010101" charset="-122"/>
              </a:rPr>
              <a:t>宫颈上皮</a:t>
            </a:r>
            <a:r>
              <a:rPr sz="2000" b="1" spc="-5">
                <a:latin typeface="新宋体" panose="02010609030101010101" charset="-122"/>
                <a:cs typeface="新宋体" panose="02010609030101010101" charset="-122"/>
              </a:rPr>
              <a:t>内瘤 </a:t>
            </a:r>
            <a:r>
              <a:rPr sz="2000" b="1" spc="5">
                <a:latin typeface="新宋体" panose="02010609030101010101" charset="-122"/>
                <a:cs typeface="新宋体" panose="02010609030101010101" charset="-122"/>
              </a:rPr>
              <a:t>变</a:t>
            </a:r>
            <a:r>
              <a:rPr sz="2000" b="1">
                <a:latin typeface="新宋体" panose="02010609030101010101" charset="-122"/>
                <a:cs typeface="新宋体" panose="02010609030101010101" charset="-122"/>
              </a:rPr>
              <a:t>（CIN）</a:t>
            </a:r>
            <a:r>
              <a:rPr sz="2000" b="1" spc="-5">
                <a:latin typeface="新宋体" panose="02010609030101010101" charset="-122"/>
                <a:cs typeface="新宋体" panose="02010609030101010101" charset="-122"/>
              </a:rPr>
              <a:t>和</a:t>
            </a:r>
            <a:r>
              <a:rPr sz="2000" b="1" spc="5">
                <a:latin typeface="新宋体" panose="02010609030101010101" charset="-122"/>
                <a:cs typeface="新宋体" panose="02010609030101010101" charset="-122"/>
              </a:rPr>
              <a:t>原位腺癌</a:t>
            </a:r>
            <a:r>
              <a:rPr sz="2000" b="1">
                <a:latin typeface="新宋体" panose="02010609030101010101" charset="-122"/>
                <a:cs typeface="新宋体" panose="02010609030101010101" charset="-122"/>
              </a:rPr>
              <a:t>（AIS）</a:t>
            </a:r>
            <a:r>
              <a:rPr sz="2000" b="1" spc="5">
                <a:latin typeface="新宋体" panose="02010609030101010101" charset="-122"/>
                <a:cs typeface="新宋体" panose="02010609030101010101" charset="-122"/>
              </a:rPr>
              <a:t>的处理</a:t>
            </a:r>
            <a:r>
              <a:rPr sz="2000" b="1" spc="-5">
                <a:latin typeface="新宋体" panose="02010609030101010101" charset="-122"/>
                <a:cs typeface="新宋体" panose="02010609030101010101" charset="-122"/>
              </a:rPr>
              <a:t>建议</a:t>
            </a:r>
            <a:endParaRPr sz="2000">
              <a:latin typeface="新宋体" panose="02010609030101010101" charset="-122"/>
              <a:cs typeface="新宋体" panose="0201060903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70610"/>
          </a:xfrm>
          <a:custGeom>
            <a:rect l="l" t="t" r="r" b="b"/>
            <a:pathLst>
              <a:path w="9144000" h="1070610">
                <a:moveTo>
                  <a:pt x="0" y="1070610"/>
                </a:moveTo>
                <a:lnTo>
                  <a:pt x="9144000" y="1070610"/>
                </a:lnTo>
                <a:lnTo>
                  <a:pt x="9144000" y="0"/>
                </a:lnTo>
                <a:lnTo>
                  <a:pt x="0" y="0"/>
                </a:lnTo>
                <a:lnTo>
                  <a:pt x="0" y="107061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189077" y="308813"/>
            <a:ext cx="8683625" cy="635000"/>
          </a:xfrm>
          <a:prstGeom prst="rect">
            <a:avLst/>
          </a:prstGeom>
        </p:spPr>
        <p:txBody>
          <a:bodyPr vert="horz" wrap="square" lIns="0" tIns="12065" rIns="0" bIns="0" rtlCol="0">
            <a:spAutoFit/>
          </a:bodyPr>
          <a:lstStyle/>
          <a:p>
            <a:pPr marL="12700">
              <a:lnSpc>
                <a:spcPct val="100000"/>
              </a:lnSpc>
              <a:spcBef>
                <a:spcPts val="95"/>
              </a:spcBef>
            </a:pPr>
            <a:r>
              <a:rPr/>
              <a:t>中</a:t>
            </a:r>
            <a:r>
              <a:rPr spc="-15"/>
              <a:t>国宫</a:t>
            </a:r>
            <a:r>
              <a:rPr/>
              <a:t>颈</a:t>
            </a:r>
            <a:r>
              <a:rPr spc="-15"/>
              <a:t>癌的</a:t>
            </a:r>
            <a:r>
              <a:rPr/>
              <a:t>疾</a:t>
            </a:r>
            <a:r>
              <a:rPr spc="-15"/>
              <a:t>病负</a:t>
            </a:r>
            <a:r>
              <a:rPr/>
              <a:t>担</a:t>
            </a:r>
            <a:r>
              <a:rPr spc="-15"/>
              <a:t>和筛</a:t>
            </a:r>
            <a:r>
              <a:rPr/>
              <a:t>查</a:t>
            </a:r>
            <a:r>
              <a:rPr spc="-15"/>
              <a:t>管理</a:t>
            </a:r>
            <a:r>
              <a:rPr/>
              <a:t>现</a:t>
            </a:r>
            <a:r>
              <a:rPr spc="-20"/>
              <a:t>状</a:t>
            </a:r>
            <a:endParaRPr spc="-20"/>
          </a:p>
        </p:txBody>
      </p:sp>
      <p:sp>
        <p:nvSpPr>
          <p:cNvPr id="4" name="object 4"/>
          <p:cNvSpPr txBox="1"/>
          <p:nvPr/>
        </p:nvSpPr>
        <p:spPr>
          <a:xfrm>
            <a:off x="535940" y="1664334"/>
            <a:ext cx="7932420" cy="333121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形势严峻</a:t>
            </a:r>
            <a:endParaRPr sz="2400">
              <a:latin typeface="新宋体" panose="02010609030101010101" charset="-122"/>
              <a:cs typeface="新宋体" panose="02010609030101010101" charset="-122"/>
            </a:endParaRPr>
          </a:p>
          <a:p>
            <a:pPr marL="756285" marR="5080" lvl="1" indent="-287020">
              <a:lnSpc>
                <a:spcPct val="150000"/>
              </a:lnSpc>
              <a:spcBef>
                <a:spcPts val="580"/>
              </a:spcBef>
              <a:buFont typeface="Wingdings" panose="05000000000000000000"/>
              <a:buChar char=""/>
              <a:tabLst>
                <a:tab pos="756920"/>
              </a:tabLst>
            </a:pPr>
            <a:r>
              <a:rPr sz="2000" b="1" spc="5">
                <a:latin typeface="新宋体" panose="02010609030101010101" charset="-122"/>
                <a:cs typeface="新宋体" panose="02010609030101010101" charset="-122"/>
              </a:rPr>
              <a:t>W</a:t>
            </a:r>
            <a:r>
              <a:rPr sz="2000" b="1" spc="-10">
                <a:latin typeface="新宋体" panose="02010609030101010101" charset="-122"/>
                <a:cs typeface="新宋体" panose="02010609030101010101" charset="-122"/>
              </a:rPr>
              <a:t>H</a:t>
            </a:r>
            <a:r>
              <a:rPr sz="2000" b="1">
                <a:latin typeface="新宋体" panose="02010609030101010101" charset="-122"/>
                <a:cs typeface="新宋体" panose="02010609030101010101" charset="-122"/>
              </a:rPr>
              <a:t>O</a:t>
            </a:r>
            <a:r>
              <a:rPr sz="2000" b="1" spc="5">
                <a:latin typeface="新宋体" panose="02010609030101010101" charset="-122"/>
                <a:cs typeface="新宋体" panose="02010609030101010101" charset="-122"/>
              </a:rPr>
              <a:t>/</a:t>
            </a:r>
            <a:r>
              <a:rPr sz="2000" b="1" spc="-10">
                <a:latin typeface="新宋体" panose="02010609030101010101" charset="-122"/>
                <a:cs typeface="新宋体" panose="02010609030101010101" charset="-122"/>
              </a:rPr>
              <a:t>I</a:t>
            </a:r>
            <a:r>
              <a:rPr sz="2000" b="1" spc="10">
                <a:latin typeface="新宋体" panose="02010609030101010101" charset="-122"/>
                <a:cs typeface="新宋体" panose="02010609030101010101" charset="-122"/>
              </a:rPr>
              <a:t>A</a:t>
            </a:r>
            <a:r>
              <a:rPr sz="2000" b="1" spc="-10">
                <a:latin typeface="新宋体" panose="02010609030101010101" charset="-122"/>
                <a:cs typeface="新宋体" panose="02010609030101010101" charset="-122"/>
              </a:rPr>
              <a:t>R</a:t>
            </a:r>
            <a:r>
              <a:rPr sz="2000" b="1" spc="5">
                <a:latin typeface="新宋体" panose="02010609030101010101" charset="-122"/>
                <a:cs typeface="新宋体" panose="02010609030101010101" charset="-122"/>
              </a:rPr>
              <a:t>C）</a:t>
            </a:r>
            <a:r>
              <a:rPr sz="2000" b="1" spc="-5">
                <a:latin typeface="新宋体" panose="02010609030101010101" charset="-122"/>
                <a:cs typeface="新宋体" panose="02010609030101010101" charset="-122"/>
              </a:rPr>
              <a:t>发</a:t>
            </a:r>
            <a:r>
              <a:rPr sz="2000" b="1" spc="5">
                <a:latin typeface="新宋体" panose="02010609030101010101" charset="-122"/>
                <a:cs typeface="新宋体" panose="02010609030101010101" charset="-122"/>
              </a:rPr>
              <a:t>布的数据</a:t>
            </a:r>
            <a:r>
              <a:rPr sz="2000" b="1" spc="-5">
                <a:latin typeface="新宋体" panose="02010609030101010101" charset="-122"/>
                <a:cs typeface="新宋体" panose="02010609030101010101" charset="-122"/>
              </a:rPr>
              <a:t>显示</a:t>
            </a:r>
            <a:r>
              <a:rPr sz="2000" b="1" spc="20">
                <a:latin typeface="新宋体" panose="02010609030101010101" charset="-122"/>
                <a:cs typeface="新宋体" panose="02010609030101010101" charset="-122"/>
              </a:rPr>
              <a:t>，</a:t>
            </a:r>
            <a:r>
              <a:rPr sz="2000" b="1" spc="-10">
                <a:latin typeface="新宋体" panose="02010609030101010101" charset="-122"/>
                <a:cs typeface="新宋体" panose="02010609030101010101" charset="-122"/>
              </a:rPr>
              <a:t>2</a:t>
            </a:r>
            <a:r>
              <a:rPr sz="2000" b="1" spc="10">
                <a:latin typeface="新宋体" panose="02010609030101010101" charset="-122"/>
                <a:cs typeface="新宋体" panose="02010609030101010101" charset="-122"/>
              </a:rPr>
              <a:t>0</a:t>
            </a:r>
            <a:r>
              <a:rPr sz="2000" b="1" spc="-10">
                <a:latin typeface="新宋体" panose="02010609030101010101" charset="-122"/>
                <a:cs typeface="新宋体" panose="02010609030101010101" charset="-122"/>
              </a:rPr>
              <a:t>1</a:t>
            </a:r>
            <a:r>
              <a:rPr sz="2000" b="1">
                <a:latin typeface="新宋体" panose="02010609030101010101" charset="-122"/>
                <a:cs typeface="新宋体" panose="02010609030101010101" charset="-122"/>
              </a:rPr>
              <a:t>2</a:t>
            </a:r>
            <a:r>
              <a:rPr sz="2000" b="1" spc="5">
                <a:latin typeface="新宋体" panose="02010609030101010101" charset="-122"/>
                <a:cs typeface="新宋体" panose="02010609030101010101" charset="-122"/>
              </a:rPr>
              <a:t>年我</a:t>
            </a:r>
            <a:r>
              <a:rPr sz="2000" b="1" spc="-5">
                <a:latin typeface="新宋体" panose="02010609030101010101" charset="-122"/>
                <a:cs typeface="新宋体" panose="02010609030101010101" charset="-122"/>
              </a:rPr>
              <a:t>国</a:t>
            </a:r>
            <a:r>
              <a:rPr sz="2000" b="1" spc="5">
                <a:latin typeface="新宋体" panose="02010609030101010101" charset="-122"/>
                <a:cs typeface="新宋体" panose="02010609030101010101" charset="-122"/>
              </a:rPr>
              <a:t>子宫颈癌</a:t>
            </a:r>
            <a:r>
              <a:rPr sz="2000" b="1" spc="-5">
                <a:latin typeface="新宋体" panose="02010609030101010101" charset="-122"/>
                <a:cs typeface="新宋体" panose="02010609030101010101" charset="-122"/>
              </a:rPr>
              <a:t>新发</a:t>
            </a:r>
            <a:r>
              <a:rPr sz="2000" b="1" spc="5">
                <a:latin typeface="新宋体" panose="02010609030101010101" charset="-122"/>
                <a:cs typeface="新宋体" panose="02010609030101010101" charset="-122"/>
              </a:rPr>
              <a:t>病例约</a:t>
            </a:r>
            <a:r>
              <a:rPr sz="2000" b="1" spc="-5">
                <a:latin typeface="新宋体" panose="02010609030101010101" charset="-122"/>
                <a:cs typeface="新宋体" panose="02010609030101010101" charset="-122"/>
              </a:rPr>
              <a:t>为  </a:t>
            </a:r>
            <a:r>
              <a:rPr sz="2000" b="1">
                <a:latin typeface="新宋体" panose="02010609030101010101" charset="-122"/>
                <a:cs typeface="新宋体" panose="02010609030101010101" charset="-122"/>
              </a:rPr>
              <a:t>62000</a:t>
            </a:r>
            <a:r>
              <a:rPr sz="2000" b="1" spc="5">
                <a:latin typeface="新宋体" panose="02010609030101010101" charset="-122"/>
                <a:cs typeface="新宋体" panose="02010609030101010101" charset="-122"/>
              </a:rPr>
              <a:t>例，</a:t>
            </a:r>
            <a:r>
              <a:rPr sz="2000" b="1" spc="-5">
                <a:latin typeface="新宋体" panose="02010609030101010101" charset="-122"/>
                <a:cs typeface="新宋体" panose="02010609030101010101" charset="-122"/>
              </a:rPr>
              <a:t>占</a:t>
            </a:r>
            <a:r>
              <a:rPr sz="2000" b="1" spc="5">
                <a:latin typeface="新宋体" panose="02010609030101010101" charset="-122"/>
                <a:cs typeface="新宋体" panose="02010609030101010101" charset="-122"/>
              </a:rPr>
              <a:t>全球新发</a:t>
            </a:r>
            <a:r>
              <a:rPr sz="2000" b="1" spc="-5">
                <a:latin typeface="新宋体" panose="02010609030101010101" charset="-122"/>
                <a:cs typeface="新宋体" panose="02010609030101010101" charset="-122"/>
              </a:rPr>
              <a:t>病例</a:t>
            </a:r>
            <a:r>
              <a:rPr sz="2000" b="1" spc="20">
                <a:latin typeface="新宋体" panose="02010609030101010101" charset="-122"/>
                <a:cs typeface="新宋体" panose="02010609030101010101" charset="-122"/>
              </a:rPr>
              <a:t>的</a:t>
            </a:r>
            <a:r>
              <a:rPr sz="2000" b="1">
                <a:latin typeface="新宋体" panose="02010609030101010101" charset="-122"/>
                <a:cs typeface="新宋体" panose="02010609030101010101" charset="-122"/>
              </a:rPr>
              <a:t>12%，</a:t>
            </a:r>
            <a:r>
              <a:rPr sz="2000" b="1" spc="5">
                <a:latin typeface="新宋体" panose="02010609030101010101" charset="-122"/>
                <a:cs typeface="新宋体" panose="02010609030101010101" charset="-122"/>
              </a:rPr>
              <a:t>死</a:t>
            </a:r>
            <a:r>
              <a:rPr sz="2000" b="1" spc="-5">
                <a:latin typeface="新宋体" panose="02010609030101010101" charset="-122"/>
                <a:cs typeface="新宋体" panose="02010609030101010101" charset="-122"/>
              </a:rPr>
              <a:t>亡</a:t>
            </a:r>
            <a:r>
              <a:rPr sz="2000" b="1" spc="5">
                <a:latin typeface="新宋体" panose="02010609030101010101" charset="-122"/>
                <a:cs typeface="新宋体" panose="02010609030101010101" charset="-122"/>
              </a:rPr>
              <a:t>病例约</a:t>
            </a:r>
            <a:r>
              <a:rPr sz="2000" b="1" spc="15">
                <a:latin typeface="新宋体" panose="02010609030101010101" charset="-122"/>
                <a:cs typeface="新宋体" panose="02010609030101010101" charset="-122"/>
              </a:rPr>
              <a:t>为</a:t>
            </a:r>
            <a:r>
              <a:rPr sz="2000" b="1" spc="-5">
                <a:latin typeface="新宋体" panose="02010609030101010101" charset="-122"/>
                <a:cs typeface="新宋体" panose="02010609030101010101" charset="-122"/>
              </a:rPr>
              <a:t>30000</a:t>
            </a:r>
            <a:r>
              <a:rPr sz="2000" b="1" spc="5">
                <a:latin typeface="新宋体" panose="02010609030101010101" charset="-122"/>
                <a:cs typeface="新宋体" panose="02010609030101010101" charset="-122"/>
              </a:rPr>
              <a:t>例，占全 球死亡病</a:t>
            </a:r>
            <a:r>
              <a:rPr sz="2000" b="1" spc="-5">
                <a:latin typeface="新宋体" panose="02010609030101010101" charset="-122"/>
                <a:cs typeface="新宋体" panose="02010609030101010101" charset="-122"/>
              </a:rPr>
              <a:t>例</a:t>
            </a:r>
            <a:r>
              <a:rPr sz="2000" b="1" spc="5">
                <a:latin typeface="新宋体" panose="02010609030101010101" charset="-122"/>
                <a:cs typeface="新宋体" panose="02010609030101010101" charset="-122"/>
              </a:rPr>
              <a:t>的</a:t>
            </a:r>
            <a:r>
              <a:rPr sz="2000" b="1">
                <a:latin typeface="新宋体" panose="02010609030101010101" charset="-122"/>
                <a:cs typeface="新宋体" panose="02010609030101010101" charset="-122"/>
              </a:rPr>
              <a:t>11%</a:t>
            </a:r>
            <a:r>
              <a:rPr sz="2000" b="1" spc="-5">
                <a:latin typeface="新宋体" panose="02010609030101010101" charset="-122"/>
                <a:cs typeface="新宋体" panose="02010609030101010101" charset="-122"/>
              </a:rPr>
              <a:t>。</a:t>
            </a:r>
            <a:endParaRPr sz="2000">
              <a:latin typeface="新宋体" panose="02010609030101010101" charset="-122"/>
              <a:cs typeface="新宋体" panose="02010609030101010101" charset="-122"/>
            </a:endParaRPr>
          </a:p>
          <a:p>
            <a:pPr marL="756285" lvl="1" indent="-287020">
              <a:lnSpc>
                <a:spcPct val="100000"/>
              </a:lnSpc>
              <a:spcBef>
                <a:spcPts val="1680"/>
              </a:spcBef>
              <a:buFont typeface="Wingdings" panose="05000000000000000000"/>
              <a:buChar char=""/>
              <a:tabLst>
                <a:tab pos="756920"/>
              </a:tabLst>
            </a:pPr>
            <a:r>
              <a:rPr sz="2000" b="1">
                <a:latin typeface="新宋体" panose="02010609030101010101" charset="-122"/>
                <a:cs typeface="新宋体" panose="02010609030101010101" charset="-122"/>
              </a:rPr>
              <a:t>2015</a:t>
            </a:r>
            <a:r>
              <a:rPr sz="2000" b="1" spc="5">
                <a:latin typeface="新宋体" panose="02010609030101010101" charset="-122"/>
                <a:cs typeface="新宋体" panose="02010609030101010101" charset="-122"/>
              </a:rPr>
              <a:t>年我国</a:t>
            </a:r>
            <a:r>
              <a:rPr sz="2000" b="1" spc="-5">
                <a:latin typeface="新宋体" panose="02010609030101010101" charset="-122"/>
                <a:cs typeface="新宋体" panose="02010609030101010101" charset="-122"/>
              </a:rPr>
              <a:t>宫</a:t>
            </a:r>
            <a:r>
              <a:rPr sz="2000" b="1" spc="5">
                <a:latin typeface="新宋体" panose="02010609030101010101" charset="-122"/>
                <a:cs typeface="新宋体" panose="02010609030101010101" charset="-122"/>
              </a:rPr>
              <a:t>颈癌新发</a:t>
            </a:r>
            <a:r>
              <a:rPr sz="2000" b="1" spc="-5">
                <a:latin typeface="新宋体" panose="02010609030101010101" charset="-122"/>
                <a:cs typeface="新宋体" panose="02010609030101010101" charset="-122"/>
              </a:rPr>
              <a:t>病例</a:t>
            </a:r>
            <a:r>
              <a:rPr sz="2000" b="1" spc="15">
                <a:latin typeface="新宋体" panose="02010609030101010101" charset="-122"/>
                <a:cs typeface="新宋体" panose="02010609030101010101" charset="-122"/>
              </a:rPr>
              <a:t> </a:t>
            </a:r>
            <a:r>
              <a:rPr sz="2000" b="1">
                <a:solidFill>
                  <a:srgbClr val="FF0000"/>
                </a:solidFill>
                <a:latin typeface="新宋体" panose="02010609030101010101" charset="-122"/>
                <a:cs typeface="新宋体" panose="02010609030101010101" charset="-122"/>
              </a:rPr>
              <a:t>9.89</a:t>
            </a:r>
            <a:r>
              <a:rPr sz="2000" b="1" spc="5">
                <a:solidFill>
                  <a:srgbClr val="FF0000"/>
                </a:solidFill>
                <a:latin typeface="新宋体" panose="02010609030101010101" charset="-122"/>
                <a:cs typeface="新宋体" panose="02010609030101010101" charset="-122"/>
              </a:rPr>
              <a:t>万</a:t>
            </a:r>
            <a:r>
              <a:rPr sz="2000" b="1" spc="5">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死</a:t>
            </a:r>
            <a:r>
              <a:rPr sz="2000" b="1" spc="5">
                <a:latin typeface="新宋体" panose="02010609030101010101" charset="-122"/>
                <a:cs typeface="新宋体" panose="02010609030101010101" charset="-122"/>
              </a:rPr>
              <a:t>亡病</a:t>
            </a:r>
            <a:r>
              <a:rPr sz="2000" b="1" spc="-5">
                <a:latin typeface="新宋体" panose="02010609030101010101" charset="-122"/>
                <a:cs typeface="新宋体" panose="02010609030101010101" charset="-122"/>
              </a:rPr>
              <a:t>例</a:t>
            </a:r>
            <a:r>
              <a:rPr sz="2000" b="1" spc="15">
                <a:latin typeface="新宋体" panose="02010609030101010101" charset="-122"/>
                <a:cs typeface="新宋体" panose="02010609030101010101" charset="-122"/>
              </a:rPr>
              <a:t> </a:t>
            </a:r>
            <a:r>
              <a:rPr sz="2000" b="1">
                <a:solidFill>
                  <a:srgbClr val="FF0000"/>
                </a:solidFill>
                <a:latin typeface="新宋体" panose="02010609030101010101" charset="-122"/>
                <a:cs typeface="新宋体" panose="02010609030101010101" charset="-122"/>
              </a:rPr>
              <a:t>3.05</a:t>
            </a:r>
            <a:r>
              <a:rPr sz="2000" b="1" spc="5">
                <a:solidFill>
                  <a:srgbClr val="FF0000"/>
                </a:solidFill>
                <a:latin typeface="新宋体" panose="02010609030101010101" charset="-122"/>
                <a:cs typeface="新宋体" panose="02010609030101010101" charset="-122"/>
              </a:rPr>
              <a:t>万</a:t>
            </a:r>
            <a:r>
              <a:rPr sz="2000" b="1" spc="-5">
                <a:latin typeface="新宋体" panose="02010609030101010101" charset="-122"/>
                <a:cs typeface="新宋体" panose="02010609030101010101" charset="-122"/>
              </a:rPr>
              <a:t>。</a:t>
            </a:r>
            <a:endParaRPr sz="2000">
              <a:latin typeface="新宋体" panose="02010609030101010101" charset="-122"/>
              <a:cs typeface="新宋体" panose="02010609030101010101" charset="-122"/>
            </a:endParaRPr>
          </a:p>
          <a:p>
            <a:pPr marL="756285" marR="8255" lvl="1" indent="-287020">
              <a:lnSpc>
                <a:spcPct val="150000"/>
              </a:lnSpc>
              <a:spcBef>
                <a:spcPts val="480"/>
              </a:spcBef>
              <a:buFont typeface="Wingdings" panose="05000000000000000000"/>
              <a:buChar char=""/>
              <a:tabLst>
                <a:tab pos="756920"/>
              </a:tabLst>
            </a:pPr>
            <a:r>
              <a:rPr sz="2000" b="1" spc="5">
                <a:latin typeface="新宋体" panose="02010609030101010101" charset="-122"/>
                <a:cs typeface="新宋体" panose="02010609030101010101" charset="-122"/>
              </a:rPr>
              <a:t>我国宫颈</a:t>
            </a:r>
            <a:r>
              <a:rPr sz="2000" b="1" spc="-5">
                <a:latin typeface="新宋体" panose="02010609030101010101" charset="-122"/>
                <a:cs typeface="新宋体" panose="02010609030101010101" charset="-122"/>
              </a:rPr>
              <a:t>癌筛</a:t>
            </a:r>
            <a:r>
              <a:rPr sz="2000" b="1" spc="5">
                <a:latin typeface="新宋体" panose="02010609030101010101" charset="-122"/>
                <a:cs typeface="新宋体" panose="02010609030101010101" charset="-122"/>
              </a:rPr>
              <a:t>查率低，</a:t>
            </a:r>
            <a:r>
              <a:rPr sz="2000" b="1" spc="-5">
                <a:latin typeface="新宋体" panose="02010609030101010101" charset="-122"/>
                <a:cs typeface="新宋体" panose="02010609030101010101" charset="-122"/>
              </a:rPr>
              <a:t>全国</a:t>
            </a:r>
            <a:r>
              <a:rPr sz="2000" b="1" spc="5">
                <a:latin typeface="新宋体" panose="02010609030101010101" charset="-122"/>
                <a:cs typeface="新宋体" panose="02010609030101010101" charset="-122"/>
              </a:rPr>
              <a:t>城市平均</a:t>
            </a:r>
            <a:r>
              <a:rPr sz="2000" b="1" spc="-5">
                <a:latin typeface="新宋体" panose="02010609030101010101" charset="-122"/>
                <a:cs typeface="新宋体" panose="02010609030101010101" charset="-122"/>
              </a:rPr>
              <a:t>子宫</a:t>
            </a:r>
            <a:r>
              <a:rPr sz="2000" b="1" spc="5">
                <a:latin typeface="新宋体" panose="02010609030101010101" charset="-122"/>
                <a:cs typeface="新宋体" panose="02010609030101010101" charset="-122"/>
              </a:rPr>
              <a:t>颈癌筛查</a:t>
            </a:r>
            <a:r>
              <a:rPr sz="2000" b="1" spc="-5">
                <a:latin typeface="新宋体" panose="02010609030101010101" charset="-122"/>
                <a:cs typeface="新宋体" panose="02010609030101010101" charset="-122"/>
              </a:rPr>
              <a:t>率为</a:t>
            </a:r>
            <a:r>
              <a:rPr sz="2000" b="1" spc="-15">
                <a:latin typeface="新宋体" panose="02010609030101010101" charset="-122"/>
                <a:cs typeface="新宋体" panose="02010609030101010101" charset="-122"/>
              </a:rPr>
              <a:t> </a:t>
            </a:r>
            <a:r>
              <a:rPr sz="2000" b="1">
                <a:solidFill>
                  <a:srgbClr val="FF0000"/>
                </a:solidFill>
                <a:latin typeface="新宋体" panose="02010609030101010101" charset="-122"/>
                <a:cs typeface="新宋体" panose="02010609030101010101" charset="-122"/>
              </a:rPr>
              <a:t>29.1%</a:t>
            </a:r>
            <a:r>
              <a:rPr sz="2000" b="1">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东部经济</a:t>
            </a:r>
            <a:r>
              <a:rPr sz="2000" b="1" spc="-5">
                <a:latin typeface="新宋体" panose="02010609030101010101" charset="-122"/>
                <a:cs typeface="新宋体" panose="02010609030101010101" charset="-122"/>
              </a:rPr>
              <a:t>发达</a:t>
            </a:r>
            <a:r>
              <a:rPr sz="2000" b="1" spc="5">
                <a:latin typeface="新宋体" panose="02010609030101010101" charset="-122"/>
                <a:cs typeface="新宋体" panose="02010609030101010101" charset="-122"/>
              </a:rPr>
              <a:t>地区</a:t>
            </a:r>
            <a:r>
              <a:rPr sz="2000" b="1" spc="20">
                <a:latin typeface="新宋体" panose="02010609030101010101" charset="-122"/>
                <a:cs typeface="新宋体" panose="02010609030101010101" charset="-122"/>
              </a:rPr>
              <a:t>约</a:t>
            </a:r>
            <a:r>
              <a:rPr sz="2000" b="1">
                <a:latin typeface="新宋体" panose="02010609030101010101" charset="-122"/>
                <a:cs typeface="新宋体" panose="02010609030101010101" charset="-122"/>
              </a:rPr>
              <a:t>31.3%，</a:t>
            </a:r>
            <a:r>
              <a:rPr sz="2000" b="1" spc="5">
                <a:latin typeface="新宋体" panose="02010609030101010101" charset="-122"/>
                <a:cs typeface="新宋体" panose="02010609030101010101" charset="-122"/>
              </a:rPr>
              <a:t>农村约</a:t>
            </a:r>
            <a:r>
              <a:rPr sz="2000" b="1" spc="-5">
                <a:latin typeface="新宋体" panose="02010609030101010101" charset="-122"/>
                <a:cs typeface="新宋体" panose="02010609030101010101" charset="-122"/>
              </a:rPr>
              <a:t>16.9%。</a:t>
            </a:r>
            <a:endParaRPr sz="2000">
              <a:latin typeface="新宋体" panose="02010609030101010101" charset="-122"/>
              <a:cs typeface="新宋体" panose="0201060903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08965" y="3329304"/>
            <a:ext cx="8213090" cy="2819400"/>
          </a:xfrm>
          <a:custGeom>
            <a:rect l="l" t="t" r="r" b="b"/>
            <a:pathLst>
              <a:path w="8213090" h="2819400">
                <a:moveTo>
                  <a:pt x="7743189" y="0"/>
                </a:moveTo>
                <a:lnTo>
                  <a:pt x="469912" y="0"/>
                </a:lnTo>
                <a:lnTo>
                  <a:pt x="421867" y="2426"/>
                </a:lnTo>
                <a:lnTo>
                  <a:pt x="375209" y="9549"/>
                </a:lnTo>
                <a:lnTo>
                  <a:pt x="330175" y="21130"/>
                </a:lnTo>
                <a:lnTo>
                  <a:pt x="287001" y="36935"/>
                </a:lnTo>
                <a:lnTo>
                  <a:pt x="245924" y="56725"/>
                </a:lnTo>
                <a:lnTo>
                  <a:pt x="207180" y="80266"/>
                </a:lnTo>
                <a:lnTo>
                  <a:pt x="171005" y="107320"/>
                </a:lnTo>
                <a:lnTo>
                  <a:pt x="137634" y="137652"/>
                </a:lnTo>
                <a:lnTo>
                  <a:pt x="107305" y="171023"/>
                </a:lnTo>
                <a:lnTo>
                  <a:pt x="80254" y="207199"/>
                </a:lnTo>
                <a:lnTo>
                  <a:pt x="56716" y="245943"/>
                </a:lnTo>
                <a:lnTo>
                  <a:pt x="36928" y="287018"/>
                </a:lnTo>
                <a:lnTo>
                  <a:pt x="21126" y="330187"/>
                </a:lnTo>
                <a:lnTo>
                  <a:pt x="9547" y="375215"/>
                </a:lnTo>
                <a:lnTo>
                  <a:pt x="2426" y="421864"/>
                </a:lnTo>
                <a:lnTo>
                  <a:pt x="0" y="469900"/>
                </a:lnTo>
                <a:lnTo>
                  <a:pt x="0" y="2349487"/>
                </a:lnTo>
                <a:lnTo>
                  <a:pt x="2426" y="2397532"/>
                </a:lnTo>
                <a:lnTo>
                  <a:pt x="9547" y="2444190"/>
                </a:lnTo>
                <a:lnTo>
                  <a:pt x="21126" y="2489224"/>
                </a:lnTo>
                <a:lnTo>
                  <a:pt x="36928" y="2532398"/>
                </a:lnTo>
                <a:lnTo>
                  <a:pt x="56716" y="2573475"/>
                </a:lnTo>
                <a:lnTo>
                  <a:pt x="80254" y="2612219"/>
                </a:lnTo>
                <a:lnTo>
                  <a:pt x="107305" y="2648394"/>
                </a:lnTo>
                <a:lnTo>
                  <a:pt x="137634" y="2681765"/>
                </a:lnTo>
                <a:lnTo>
                  <a:pt x="171005" y="2712094"/>
                </a:lnTo>
                <a:lnTo>
                  <a:pt x="207180" y="2739145"/>
                </a:lnTo>
                <a:lnTo>
                  <a:pt x="245924" y="2762683"/>
                </a:lnTo>
                <a:lnTo>
                  <a:pt x="287001" y="2782471"/>
                </a:lnTo>
                <a:lnTo>
                  <a:pt x="330175" y="2798273"/>
                </a:lnTo>
                <a:lnTo>
                  <a:pt x="375209" y="2809852"/>
                </a:lnTo>
                <a:lnTo>
                  <a:pt x="421867" y="2816973"/>
                </a:lnTo>
                <a:lnTo>
                  <a:pt x="469912" y="2819400"/>
                </a:lnTo>
                <a:lnTo>
                  <a:pt x="7743189" y="2819400"/>
                </a:lnTo>
                <a:lnTo>
                  <a:pt x="7791225" y="2816973"/>
                </a:lnTo>
                <a:lnTo>
                  <a:pt x="7837874" y="2809852"/>
                </a:lnTo>
                <a:lnTo>
                  <a:pt x="7882902" y="2798273"/>
                </a:lnTo>
                <a:lnTo>
                  <a:pt x="7926071" y="2782471"/>
                </a:lnTo>
                <a:lnTo>
                  <a:pt x="7967146" y="2762683"/>
                </a:lnTo>
                <a:lnTo>
                  <a:pt x="8005890" y="2739145"/>
                </a:lnTo>
                <a:lnTo>
                  <a:pt x="8042066" y="2712094"/>
                </a:lnTo>
                <a:lnTo>
                  <a:pt x="8075437" y="2681765"/>
                </a:lnTo>
                <a:lnTo>
                  <a:pt x="8105769" y="2648394"/>
                </a:lnTo>
                <a:lnTo>
                  <a:pt x="8132823" y="2612219"/>
                </a:lnTo>
                <a:lnTo>
                  <a:pt x="8156364" y="2573475"/>
                </a:lnTo>
                <a:lnTo>
                  <a:pt x="8176154" y="2532398"/>
                </a:lnTo>
                <a:lnTo>
                  <a:pt x="8191959" y="2489224"/>
                </a:lnTo>
                <a:lnTo>
                  <a:pt x="8203540" y="2444190"/>
                </a:lnTo>
                <a:lnTo>
                  <a:pt x="8210663" y="2397532"/>
                </a:lnTo>
                <a:lnTo>
                  <a:pt x="8213089" y="2349487"/>
                </a:lnTo>
                <a:lnTo>
                  <a:pt x="8213089" y="469900"/>
                </a:lnTo>
                <a:lnTo>
                  <a:pt x="8210663" y="421864"/>
                </a:lnTo>
                <a:lnTo>
                  <a:pt x="8203540" y="375215"/>
                </a:lnTo>
                <a:lnTo>
                  <a:pt x="8191959" y="330187"/>
                </a:lnTo>
                <a:lnTo>
                  <a:pt x="8176154" y="287018"/>
                </a:lnTo>
                <a:lnTo>
                  <a:pt x="8156364" y="245943"/>
                </a:lnTo>
                <a:lnTo>
                  <a:pt x="8132823" y="207199"/>
                </a:lnTo>
                <a:lnTo>
                  <a:pt x="8105769" y="171023"/>
                </a:lnTo>
                <a:lnTo>
                  <a:pt x="8075437" y="137652"/>
                </a:lnTo>
                <a:lnTo>
                  <a:pt x="8042066" y="107320"/>
                </a:lnTo>
                <a:lnTo>
                  <a:pt x="8005890" y="80266"/>
                </a:lnTo>
                <a:lnTo>
                  <a:pt x="7967146" y="56725"/>
                </a:lnTo>
                <a:lnTo>
                  <a:pt x="7926071" y="36935"/>
                </a:lnTo>
                <a:lnTo>
                  <a:pt x="7882902" y="21130"/>
                </a:lnTo>
                <a:lnTo>
                  <a:pt x="7837874" y="9549"/>
                </a:lnTo>
                <a:lnTo>
                  <a:pt x="7791225" y="2426"/>
                </a:lnTo>
                <a:lnTo>
                  <a:pt x="7743189" y="0"/>
                </a:lnTo>
                <a:close/>
              </a:path>
            </a:pathLst>
          </a:custGeom>
          <a:solidFill>
            <a:srgbClr val="D9D9D9"/>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608965" y="3329304"/>
            <a:ext cx="8213090" cy="2819400"/>
          </a:xfrm>
          <a:custGeom>
            <a:rect l="l" t="t" r="r" b="b"/>
            <a:pathLst>
              <a:path w="8213090" h="2819400">
                <a:moveTo>
                  <a:pt x="0" y="469900"/>
                </a:moveTo>
                <a:lnTo>
                  <a:pt x="2426" y="421864"/>
                </a:lnTo>
                <a:lnTo>
                  <a:pt x="9547" y="375215"/>
                </a:lnTo>
                <a:lnTo>
                  <a:pt x="21126" y="330187"/>
                </a:lnTo>
                <a:lnTo>
                  <a:pt x="36928" y="287018"/>
                </a:lnTo>
                <a:lnTo>
                  <a:pt x="56716" y="245943"/>
                </a:lnTo>
                <a:lnTo>
                  <a:pt x="80254" y="207199"/>
                </a:lnTo>
                <a:lnTo>
                  <a:pt x="107305" y="171023"/>
                </a:lnTo>
                <a:lnTo>
                  <a:pt x="137634" y="137652"/>
                </a:lnTo>
                <a:lnTo>
                  <a:pt x="171005" y="107320"/>
                </a:lnTo>
                <a:lnTo>
                  <a:pt x="207180" y="80266"/>
                </a:lnTo>
                <a:lnTo>
                  <a:pt x="245924" y="56725"/>
                </a:lnTo>
                <a:lnTo>
                  <a:pt x="287001" y="36935"/>
                </a:lnTo>
                <a:lnTo>
                  <a:pt x="330175" y="21130"/>
                </a:lnTo>
                <a:lnTo>
                  <a:pt x="375209" y="9549"/>
                </a:lnTo>
                <a:lnTo>
                  <a:pt x="421867" y="2426"/>
                </a:lnTo>
                <a:lnTo>
                  <a:pt x="469912" y="0"/>
                </a:lnTo>
                <a:lnTo>
                  <a:pt x="7743189" y="0"/>
                </a:lnTo>
                <a:lnTo>
                  <a:pt x="7791225" y="2426"/>
                </a:lnTo>
                <a:lnTo>
                  <a:pt x="7837874" y="9549"/>
                </a:lnTo>
                <a:lnTo>
                  <a:pt x="7882902" y="21130"/>
                </a:lnTo>
                <a:lnTo>
                  <a:pt x="7926071" y="36935"/>
                </a:lnTo>
                <a:lnTo>
                  <a:pt x="7967146" y="56725"/>
                </a:lnTo>
                <a:lnTo>
                  <a:pt x="8005890" y="80266"/>
                </a:lnTo>
                <a:lnTo>
                  <a:pt x="8042066" y="107320"/>
                </a:lnTo>
                <a:lnTo>
                  <a:pt x="8075437" y="137652"/>
                </a:lnTo>
                <a:lnTo>
                  <a:pt x="8105769" y="171023"/>
                </a:lnTo>
                <a:lnTo>
                  <a:pt x="8132823" y="207199"/>
                </a:lnTo>
                <a:lnTo>
                  <a:pt x="8156364" y="245943"/>
                </a:lnTo>
                <a:lnTo>
                  <a:pt x="8176154" y="287018"/>
                </a:lnTo>
                <a:lnTo>
                  <a:pt x="8191959" y="330187"/>
                </a:lnTo>
                <a:lnTo>
                  <a:pt x="8203540" y="375215"/>
                </a:lnTo>
                <a:lnTo>
                  <a:pt x="8210663" y="421864"/>
                </a:lnTo>
                <a:lnTo>
                  <a:pt x="8213089" y="469900"/>
                </a:lnTo>
                <a:lnTo>
                  <a:pt x="8213089" y="2349487"/>
                </a:lnTo>
                <a:lnTo>
                  <a:pt x="8210663" y="2397532"/>
                </a:lnTo>
                <a:lnTo>
                  <a:pt x="8203540" y="2444190"/>
                </a:lnTo>
                <a:lnTo>
                  <a:pt x="8191959" y="2489224"/>
                </a:lnTo>
                <a:lnTo>
                  <a:pt x="8176154" y="2532398"/>
                </a:lnTo>
                <a:lnTo>
                  <a:pt x="8156364" y="2573475"/>
                </a:lnTo>
                <a:lnTo>
                  <a:pt x="8132823" y="2612219"/>
                </a:lnTo>
                <a:lnTo>
                  <a:pt x="8105769" y="2648394"/>
                </a:lnTo>
                <a:lnTo>
                  <a:pt x="8075437" y="2681765"/>
                </a:lnTo>
                <a:lnTo>
                  <a:pt x="8042066" y="2712094"/>
                </a:lnTo>
                <a:lnTo>
                  <a:pt x="8005890" y="2739145"/>
                </a:lnTo>
                <a:lnTo>
                  <a:pt x="7967146" y="2762683"/>
                </a:lnTo>
                <a:lnTo>
                  <a:pt x="7926071" y="2782471"/>
                </a:lnTo>
                <a:lnTo>
                  <a:pt x="7882902" y="2798273"/>
                </a:lnTo>
                <a:lnTo>
                  <a:pt x="7837874" y="2809852"/>
                </a:lnTo>
                <a:lnTo>
                  <a:pt x="7791225" y="2816973"/>
                </a:lnTo>
                <a:lnTo>
                  <a:pt x="7743189" y="2819400"/>
                </a:lnTo>
                <a:lnTo>
                  <a:pt x="469912" y="2819400"/>
                </a:lnTo>
                <a:lnTo>
                  <a:pt x="421867" y="2816973"/>
                </a:lnTo>
                <a:lnTo>
                  <a:pt x="375209" y="2809852"/>
                </a:lnTo>
                <a:lnTo>
                  <a:pt x="330175" y="2798273"/>
                </a:lnTo>
                <a:lnTo>
                  <a:pt x="287001" y="2782471"/>
                </a:lnTo>
                <a:lnTo>
                  <a:pt x="245924" y="2762683"/>
                </a:lnTo>
                <a:lnTo>
                  <a:pt x="207180" y="2739145"/>
                </a:lnTo>
                <a:lnTo>
                  <a:pt x="171005" y="2712094"/>
                </a:lnTo>
                <a:lnTo>
                  <a:pt x="137634" y="2681765"/>
                </a:lnTo>
                <a:lnTo>
                  <a:pt x="107305" y="2648394"/>
                </a:lnTo>
                <a:lnTo>
                  <a:pt x="80254" y="2612219"/>
                </a:lnTo>
                <a:lnTo>
                  <a:pt x="56716" y="2573475"/>
                </a:lnTo>
                <a:lnTo>
                  <a:pt x="36928" y="2532398"/>
                </a:lnTo>
                <a:lnTo>
                  <a:pt x="21126" y="2489224"/>
                </a:lnTo>
                <a:lnTo>
                  <a:pt x="9547" y="2444190"/>
                </a:lnTo>
                <a:lnTo>
                  <a:pt x="2426" y="2397532"/>
                </a:lnTo>
                <a:lnTo>
                  <a:pt x="0" y="2349487"/>
                </a:lnTo>
                <a:lnTo>
                  <a:pt x="0" y="469900"/>
                </a:lnTo>
                <a:close/>
              </a:path>
            </a:pathLst>
          </a:custGeom>
          <a:ln w="19050">
            <a:solidFill>
              <a:srgbClr val="000000"/>
            </a:solidFill>
            <a:prstDash val="lgDash"/>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p:nvPr/>
        </p:nvSpPr>
        <p:spPr>
          <a:xfrm>
            <a:off x="648334" y="1816735"/>
            <a:ext cx="8173720" cy="1339215"/>
          </a:xfrm>
          <a:custGeom>
            <a:rect l="l" t="t" r="r" b="b"/>
            <a:pathLst>
              <a:path w="8173720" h="1339214">
                <a:moveTo>
                  <a:pt x="7950454" y="0"/>
                </a:moveTo>
                <a:lnTo>
                  <a:pt x="223202" y="0"/>
                </a:lnTo>
                <a:lnTo>
                  <a:pt x="178220" y="4535"/>
                </a:lnTo>
                <a:lnTo>
                  <a:pt x="136324" y="17543"/>
                </a:lnTo>
                <a:lnTo>
                  <a:pt x="98410" y="38127"/>
                </a:lnTo>
                <a:lnTo>
                  <a:pt x="65376" y="65389"/>
                </a:lnTo>
                <a:lnTo>
                  <a:pt x="38120" y="98431"/>
                </a:lnTo>
                <a:lnTo>
                  <a:pt x="17541" y="136356"/>
                </a:lnTo>
                <a:lnTo>
                  <a:pt x="4534" y="178267"/>
                </a:lnTo>
                <a:lnTo>
                  <a:pt x="0" y="223265"/>
                </a:lnTo>
                <a:lnTo>
                  <a:pt x="0" y="1115949"/>
                </a:lnTo>
                <a:lnTo>
                  <a:pt x="4534" y="1160947"/>
                </a:lnTo>
                <a:lnTo>
                  <a:pt x="17541" y="1202858"/>
                </a:lnTo>
                <a:lnTo>
                  <a:pt x="38120" y="1240783"/>
                </a:lnTo>
                <a:lnTo>
                  <a:pt x="65376" y="1273825"/>
                </a:lnTo>
                <a:lnTo>
                  <a:pt x="98410" y="1301087"/>
                </a:lnTo>
                <a:lnTo>
                  <a:pt x="136324" y="1321671"/>
                </a:lnTo>
                <a:lnTo>
                  <a:pt x="178220" y="1334679"/>
                </a:lnTo>
                <a:lnTo>
                  <a:pt x="223202" y="1339214"/>
                </a:lnTo>
                <a:lnTo>
                  <a:pt x="7950454" y="1339214"/>
                </a:lnTo>
                <a:lnTo>
                  <a:pt x="7995452" y="1334679"/>
                </a:lnTo>
                <a:lnTo>
                  <a:pt x="8037363" y="1321671"/>
                </a:lnTo>
                <a:lnTo>
                  <a:pt x="8075288" y="1301087"/>
                </a:lnTo>
                <a:lnTo>
                  <a:pt x="8108330" y="1273825"/>
                </a:lnTo>
                <a:lnTo>
                  <a:pt x="8135592" y="1240783"/>
                </a:lnTo>
                <a:lnTo>
                  <a:pt x="8156176" y="1202858"/>
                </a:lnTo>
                <a:lnTo>
                  <a:pt x="8169184" y="1160947"/>
                </a:lnTo>
                <a:lnTo>
                  <a:pt x="8173720" y="1115949"/>
                </a:lnTo>
                <a:lnTo>
                  <a:pt x="8173720" y="223265"/>
                </a:lnTo>
                <a:lnTo>
                  <a:pt x="8169184" y="178267"/>
                </a:lnTo>
                <a:lnTo>
                  <a:pt x="8156176" y="136356"/>
                </a:lnTo>
                <a:lnTo>
                  <a:pt x="8135592" y="98431"/>
                </a:lnTo>
                <a:lnTo>
                  <a:pt x="8108330" y="65389"/>
                </a:lnTo>
                <a:lnTo>
                  <a:pt x="8075288" y="38127"/>
                </a:lnTo>
                <a:lnTo>
                  <a:pt x="8037363" y="17543"/>
                </a:lnTo>
                <a:lnTo>
                  <a:pt x="7995452" y="4535"/>
                </a:lnTo>
                <a:lnTo>
                  <a:pt x="7950454" y="0"/>
                </a:lnTo>
                <a:close/>
              </a:path>
            </a:pathLst>
          </a:custGeom>
          <a:solidFill>
            <a:srgbClr val="BADFE2"/>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object 5"/>
          <p:cNvSpPr/>
          <p:nvPr/>
        </p:nvSpPr>
        <p:spPr>
          <a:xfrm>
            <a:off x="648334" y="1816735"/>
            <a:ext cx="8173720" cy="1339215"/>
          </a:xfrm>
          <a:custGeom>
            <a:rect l="l" t="t" r="r" b="b"/>
            <a:pathLst>
              <a:path w="8173720" h="1339214">
                <a:moveTo>
                  <a:pt x="0" y="223265"/>
                </a:moveTo>
                <a:lnTo>
                  <a:pt x="4534" y="178267"/>
                </a:lnTo>
                <a:lnTo>
                  <a:pt x="17541" y="136356"/>
                </a:lnTo>
                <a:lnTo>
                  <a:pt x="38120" y="98431"/>
                </a:lnTo>
                <a:lnTo>
                  <a:pt x="65376" y="65389"/>
                </a:lnTo>
                <a:lnTo>
                  <a:pt x="98410" y="38127"/>
                </a:lnTo>
                <a:lnTo>
                  <a:pt x="136324" y="17543"/>
                </a:lnTo>
                <a:lnTo>
                  <a:pt x="178220" y="4535"/>
                </a:lnTo>
                <a:lnTo>
                  <a:pt x="223202" y="0"/>
                </a:lnTo>
                <a:lnTo>
                  <a:pt x="7950454" y="0"/>
                </a:lnTo>
                <a:lnTo>
                  <a:pt x="7995452" y="4535"/>
                </a:lnTo>
                <a:lnTo>
                  <a:pt x="8037363" y="17543"/>
                </a:lnTo>
                <a:lnTo>
                  <a:pt x="8075288" y="38127"/>
                </a:lnTo>
                <a:lnTo>
                  <a:pt x="8108330" y="65389"/>
                </a:lnTo>
                <a:lnTo>
                  <a:pt x="8135592" y="98431"/>
                </a:lnTo>
                <a:lnTo>
                  <a:pt x="8156176" y="136356"/>
                </a:lnTo>
                <a:lnTo>
                  <a:pt x="8169184" y="178267"/>
                </a:lnTo>
                <a:lnTo>
                  <a:pt x="8173720" y="223265"/>
                </a:lnTo>
                <a:lnTo>
                  <a:pt x="8173720" y="1115949"/>
                </a:lnTo>
                <a:lnTo>
                  <a:pt x="8169184" y="1160947"/>
                </a:lnTo>
                <a:lnTo>
                  <a:pt x="8156176" y="1202858"/>
                </a:lnTo>
                <a:lnTo>
                  <a:pt x="8135592" y="1240783"/>
                </a:lnTo>
                <a:lnTo>
                  <a:pt x="8108330" y="1273825"/>
                </a:lnTo>
                <a:lnTo>
                  <a:pt x="8075288" y="1301087"/>
                </a:lnTo>
                <a:lnTo>
                  <a:pt x="8037363" y="1321671"/>
                </a:lnTo>
                <a:lnTo>
                  <a:pt x="7995452" y="1334679"/>
                </a:lnTo>
                <a:lnTo>
                  <a:pt x="7950454" y="1339214"/>
                </a:lnTo>
                <a:lnTo>
                  <a:pt x="223202" y="1339214"/>
                </a:lnTo>
                <a:lnTo>
                  <a:pt x="178220" y="1334679"/>
                </a:lnTo>
                <a:lnTo>
                  <a:pt x="136324" y="1321671"/>
                </a:lnTo>
                <a:lnTo>
                  <a:pt x="98410" y="1301087"/>
                </a:lnTo>
                <a:lnTo>
                  <a:pt x="65376" y="1273825"/>
                </a:lnTo>
                <a:lnTo>
                  <a:pt x="38120" y="1240783"/>
                </a:lnTo>
                <a:lnTo>
                  <a:pt x="17541" y="1202858"/>
                </a:lnTo>
                <a:lnTo>
                  <a:pt x="4534" y="1160947"/>
                </a:lnTo>
                <a:lnTo>
                  <a:pt x="0" y="1115949"/>
                </a:lnTo>
                <a:lnTo>
                  <a:pt x="0" y="223265"/>
                </a:lnTo>
                <a:close/>
              </a:path>
            </a:pathLst>
          </a:custGeom>
          <a:ln w="19049">
            <a:solidFill>
              <a:srgbClr val="000000"/>
            </a:solidFill>
            <a:prstDash val="lgDash"/>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a:spLocks noGrp="1"/>
          </p:cNvSpPr>
          <p:nvPr>
            <p:ph type="title"/>
          </p:nvPr>
        </p:nvSpPr>
        <p:spPr>
          <a:xfrm>
            <a:off x="227177" y="270713"/>
            <a:ext cx="8683625" cy="635000"/>
          </a:xfrm>
          <a:prstGeom prst="rect">
            <a:avLst/>
          </a:prstGeom>
        </p:spPr>
        <p:txBody>
          <a:bodyPr vert="horz" wrap="square" lIns="0" tIns="12065" rIns="0" bIns="0" rtlCol="0">
            <a:spAutoFit/>
          </a:bodyPr>
          <a:lstStyle/>
          <a:p>
            <a:pPr marL="12700">
              <a:lnSpc>
                <a:spcPct val="100000"/>
              </a:lnSpc>
              <a:spcBef>
                <a:spcPts val="95"/>
              </a:spcBef>
            </a:pPr>
            <a:r>
              <a:rPr/>
              <a:t>中</a:t>
            </a:r>
            <a:r>
              <a:rPr spc="-15"/>
              <a:t>国宫</a:t>
            </a:r>
            <a:r>
              <a:rPr/>
              <a:t>颈</a:t>
            </a:r>
            <a:r>
              <a:rPr spc="-15"/>
              <a:t>癌的</a:t>
            </a:r>
            <a:r>
              <a:rPr/>
              <a:t>疾</a:t>
            </a:r>
            <a:r>
              <a:rPr spc="-15"/>
              <a:t>病负</a:t>
            </a:r>
            <a:r>
              <a:rPr/>
              <a:t>担</a:t>
            </a:r>
            <a:r>
              <a:rPr spc="-15"/>
              <a:t>和筛</a:t>
            </a:r>
            <a:r>
              <a:rPr/>
              <a:t>查</a:t>
            </a:r>
            <a:r>
              <a:rPr spc="-15"/>
              <a:t>管理</a:t>
            </a:r>
            <a:r>
              <a:rPr/>
              <a:t>现</a:t>
            </a:r>
            <a:r>
              <a:rPr spc="-20"/>
              <a:t>状</a:t>
            </a:r>
            <a:endParaRPr spc="-20"/>
          </a:p>
        </p:txBody>
      </p:sp>
      <p:sp>
        <p:nvSpPr>
          <p:cNvPr id="9" name="object 9"/>
          <p:cNvSpPr txBox="1">
            <a:spLocks noGrp="1"/>
          </p:cNvSpPr>
          <p:nvPr>
            <p:ph type="body" idx="1"/>
          </p:nvPr>
        </p:nvSpPr>
        <p:spPr>
          <a:prstGeom prst="rect">
            <a:avLst/>
          </a:prstGeom>
        </p:spPr>
        <p:txBody>
          <a:bodyPr vert="horz" wrap="square" lIns="0" tIns="12700" rIns="0" bIns="0" rtlCol="0">
            <a:spAutoFit/>
          </a:bodyPr>
          <a:lstStyle/>
          <a:p>
            <a:pPr marL="371475" indent="-343535">
              <a:lnSpc>
                <a:spcPct val="100000"/>
              </a:lnSpc>
              <a:spcBef>
                <a:spcPts val="100"/>
              </a:spcBef>
              <a:buFont typeface="Wingdings" panose="05000000000000000000"/>
              <a:buChar char=""/>
              <a:tabLst>
                <a:tab pos="372745"/>
              </a:tabLst>
            </a:pPr>
            <a:r>
              <a:rPr/>
              <a:t>筛查现状</a:t>
            </a:r>
            <a:endParaRPr/>
          </a:p>
          <a:p>
            <a:pPr marL="485775" marR="5080">
              <a:lnSpc>
                <a:spcPct val="150000"/>
              </a:lnSpc>
              <a:spcBef>
                <a:spcPts val="590"/>
              </a:spcBef>
            </a:pPr>
            <a:r>
              <a:rPr sz="1800"/>
              <a:t>我国拥有国际上常用的子宫颈癌筛查、分流、转诊技</a:t>
            </a:r>
            <a:r>
              <a:rPr sz="1800" spc="5"/>
              <a:t>术</a:t>
            </a:r>
            <a:r>
              <a:rPr sz="1800"/>
              <a:t>(子宫颈脱落细胞学、 人乳头瘤病毒（HPV）检测、肉眼观察（VIA/VILI）、p16/ki-67</a:t>
            </a:r>
            <a:r>
              <a:rPr sz="1800" spc="20"/>
              <a:t> </a:t>
            </a:r>
            <a:r>
              <a:rPr sz="1800"/>
              <a:t>双染和阴 道镜检查等，还有一些我国自主研发的技术方法。</a:t>
            </a:r>
            <a:endParaRPr sz="1800"/>
          </a:p>
          <a:p>
            <a:pPr marL="15875">
              <a:lnSpc>
                <a:spcPct val="100000"/>
              </a:lnSpc>
              <a:spcBef>
                <a:spcPts val="5"/>
              </a:spcBef>
            </a:pPr>
            <a:endParaRPr sz="2100">
              <a:latin typeface="Times New Roman" panose="02020603050405020304"/>
              <a:cs typeface="Times New Roman" panose="02020603050405020304"/>
            </a:endParaRPr>
          </a:p>
          <a:p>
            <a:pPr marL="713105" marR="124460" lvl="1" indent="-287020">
              <a:lnSpc>
                <a:spcPct val="150000"/>
              </a:lnSpc>
              <a:buFont typeface="Wingdings" panose="05000000000000000000"/>
              <a:buChar char=""/>
              <a:tabLst>
                <a:tab pos="714375"/>
              </a:tabLst>
            </a:pPr>
            <a:r>
              <a:rPr sz="1800" b="1">
                <a:latin typeface="新宋体" panose="02010609030101010101" charset="-122"/>
                <a:cs typeface="新宋体" panose="02010609030101010101" charset="-122"/>
              </a:rPr>
              <a:t>目前存在覆盖率不足，无全国性子宫颈癌筛查指南和管理规范，宫颈癌筛 查诊治不规范，诊疗不足和过度医疗，以及缺乏随访等问题。</a:t>
            </a:r>
            <a:endParaRPr sz="1800">
              <a:latin typeface="新宋体" panose="02010609030101010101" charset="-122"/>
              <a:cs typeface="新宋体" panose="02010609030101010101" charset="-122"/>
            </a:endParaRPr>
          </a:p>
          <a:p>
            <a:pPr marL="713105" lvl="1" indent="-287020">
              <a:lnSpc>
                <a:spcPct val="100000"/>
              </a:lnSpc>
              <a:spcBef>
                <a:spcPts val="1515"/>
              </a:spcBef>
              <a:buFont typeface="Wingdings" panose="05000000000000000000"/>
              <a:buChar char=""/>
              <a:tabLst>
                <a:tab pos="714375"/>
              </a:tabLst>
            </a:pPr>
            <a:r>
              <a:rPr sz="1800" b="1">
                <a:latin typeface="新宋体" panose="02010609030101010101" charset="-122"/>
                <a:cs typeface="新宋体" panose="02010609030101010101" charset="-122"/>
              </a:rPr>
              <a:t>缺乏适宜中国的筛查技术和策略数据支撑</a:t>
            </a:r>
            <a:endParaRPr sz="1800">
              <a:latin typeface="新宋体" panose="02010609030101010101" charset="-122"/>
              <a:cs typeface="新宋体" panose="02010609030101010101" charset="-122"/>
            </a:endParaRPr>
          </a:p>
          <a:p>
            <a:pPr marL="713105" lvl="1" indent="-287020">
              <a:lnSpc>
                <a:spcPct val="100000"/>
              </a:lnSpc>
              <a:spcBef>
                <a:spcPts val="1510"/>
              </a:spcBef>
              <a:buFont typeface="Wingdings" panose="05000000000000000000"/>
              <a:buChar char=""/>
              <a:tabLst>
                <a:tab pos="714375"/>
              </a:tabLst>
            </a:pPr>
            <a:r>
              <a:rPr sz="1800" b="1">
                <a:latin typeface="新宋体" panose="02010609030101010101" charset="-122"/>
                <a:cs typeface="新宋体" panose="02010609030101010101" charset="-122"/>
              </a:rPr>
              <a:t>HPV检测产品众多，缺乏充分的临床验证数据；</a:t>
            </a:r>
            <a:endParaRPr sz="1800">
              <a:latin typeface="新宋体" panose="02010609030101010101" charset="-122"/>
              <a:cs typeface="新宋体" panose="02010609030101010101" charset="-122"/>
            </a:endParaRPr>
          </a:p>
          <a:p>
            <a:pPr marL="713105" lvl="1" indent="-287020">
              <a:lnSpc>
                <a:spcPct val="100000"/>
              </a:lnSpc>
              <a:spcBef>
                <a:spcPts val="1515"/>
              </a:spcBef>
              <a:buFont typeface="Wingdings" panose="05000000000000000000"/>
              <a:buChar char=""/>
              <a:tabLst>
                <a:tab pos="714375"/>
              </a:tabLst>
            </a:pPr>
            <a:r>
              <a:rPr sz="1800" b="1">
                <a:latin typeface="新宋体" panose="02010609030101010101" charset="-122"/>
                <a:cs typeface="新宋体" panose="02010609030101010101" charset="-122"/>
              </a:rPr>
              <a:t>细胞学、组织病理学、阴道镜医师缺乏规范化培训</a:t>
            </a:r>
            <a:endParaRPr sz="1800">
              <a:latin typeface="新宋体" panose="02010609030101010101" charset="-122"/>
              <a:cs typeface="新宋体" panose="02010609030101010101" charset="-122"/>
            </a:endParaRPr>
          </a:p>
          <a:p>
            <a:pPr marL="713105" lvl="1" indent="-287020">
              <a:lnSpc>
                <a:spcPct val="100000"/>
              </a:lnSpc>
              <a:spcBef>
                <a:spcPts val="1515"/>
              </a:spcBef>
              <a:buFont typeface="Wingdings" panose="05000000000000000000"/>
              <a:buChar char=""/>
              <a:tabLst>
                <a:tab pos="714375"/>
              </a:tabLst>
            </a:pPr>
            <a:r>
              <a:rPr sz="1800" b="1">
                <a:latin typeface="新宋体" panose="02010609030101010101" charset="-122"/>
                <a:cs typeface="新宋体" panose="02010609030101010101" charset="-122"/>
              </a:rPr>
              <a:t>现有条件下，子宫颈癌筛查及病变的临床管理多参考欧美国家的指南进行</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169265" y="276809"/>
            <a:ext cx="8742045" cy="574675"/>
          </a:xfrm>
          <a:prstGeom prst="rect">
            <a:avLst/>
          </a:prstGeom>
        </p:spPr>
        <p:txBody>
          <a:bodyPr vert="horz" wrap="square" lIns="0" tIns="12700" rIns="0" bIns="0" rtlCol="0">
            <a:spAutoFit/>
          </a:bodyPr>
          <a:lstStyle/>
          <a:p>
            <a:pPr marL="12700">
              <a:lnSpc>
                <a:spcPct val="100000"/>
              </a:lnSpc>
              <a:spcBef>
                <a:spcPts val="100"/>
              </a:spcBef>
            </a:pPr>
            <a:r>
              <a:rPr sz="3600" spc="-10"/>
              <a:t>（一</a:t>
            </a:r>
            <a:r>
              <a:rPr sz="3600" spc="-5"/>
              <a:t>）</a:t>
            </a:r>
            <a:r>
              <a:rPr sz="3600" spc="-10"/>
              <a:t>宫颈癌筛查中细胞病理学的质控管理</a:t>
            </a:r>
            <a:endParaRPr sz="3600"/>
          </a:p>
        </p:txBody>
      </p:sp>
      <p:sp>
        <p:nvSpPr>
          <p:cNvPr id="4" name="object 4"/>
          <p:cNvSpPr txBox="1"/>
          <p:nvPr/>
        </p:nvSpPr>
        <p:spPr>
          <a:xfrm>
            <a:off x="343611" y="1234928"/>
            <a:ext cx="8404225" cy="3371215"/>
          </a:xfrm>
          <a:prstGeom prst="rect">
            <a:avLst/>
          </a:prstGeom>
        </p:spPr>
        <p:txBody>
          <a:bodyPr vert="horz" wrap="square" lIns="0" tIns="18732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61645" algn="ctr">
              <a:lnSpc>
                <a:spcPct val="100000"/>
              </a:lnSpc>
              <a:spcBef>
                <a:spcPts val="1475"/>
              </a:spcBef>
            </a:pPr>
            <a:r>
              <a:rPr sz="2000" b="1" spc="5">
                <a:latin typeface="新宋体" panose="02010609030101010101" charset="-122"/>
                <a:cs typeface="新宋体" panose="02010609030101010101" charset="-122"/>
              </a:rPr>
              <a:t>鉴于我</a:t>
            </a:r>
            <a:r>
              <a:rPr sz="2000" b="1" spc="-5">
                <a:latin typeface="新宋体" panose="02010609030101010101" charset="-122"/>
                <a:cs typeface="新宋体" panose="02010609030101010101" charset="-122"/>
              </a:rPr>
              <a:t>国</a:t>
            </a:r>
            <a:r>
              <a:rPr sz="2000" b="1" spc="5">
                <a:latin typeface="新宋体" panose="02010609030101010101" charset="-122"/>
                <a:cs typeface="新宋体" panose="02010609030101010101" charset="-122"/>
              </a:rPr>
              <a:t>细胞学医</a:t>
            </a:r>
            <a:r>
              <a:rPr sz="2000" b="1" spc="-5">
                <a:latin typeface="新宋体" panose="02010609030101010101" charset="-122"/>
                <a:cs typeface="新宋体" panose="02010609030101010101" charset="-122"/>
              </a:rPr>
              <a:t>生严</a:t>
            </a:r>
            <a:r>
              <a:rPr sz="2000" b="1" spc="5">
                <a:latin typeface="新宋体" panose="02010609030101010101" charset="-122"/>
                <a:cs typeface="新宋体" panose="02010609030101010101" charset="-122"/>
              </a:rPr>
              <a:t>重不足、</a:t>
            </a:r>
            <a:r>
              <a:rPr sz="2000" b="1" spc="-5">
                <a:latin typeface="新宋体" panose="02010609030101010101" charset="-122"/>
                <a:cs typeface="新宋体" panose="02010609030101010101" charset="-122"/>
              </a:rPr>
              <a:t>水平</a:t>
            </a:r>
            <a:r>
              <a:rPr sz="2000" b="1" spc="5">
                <a:latin typeface="新宋体" panose="02010609030101010101" charset="-122"/>
                <a:cs typeface="新宋体" panose="02010609030101010101" charset="-122"/>
              </a:rPr>
              <a:t>不一，在</a:t>
            </a:r>
            <a:r>
              <a:rPr sz="2000" b="1" spc="-5">
                <a:latin typeface="新宋体" panose="02010609030101010101" charset="-122"/>
                <a:cs typeface="新宋体" panose="02010609030101010101" charset="-122"/>
              </a:rPr>
              <a:t>细胞</a:t>
            </a:r>
            <a:r>
              <a:rPr sz="2000" b="1" spc="5">
                <a:latin typeface="新宋体" panose="02010609030101010101" charset="-122"/>
                <a:cs typeface="新宋体" panose="02010609030101010101" charset="-122"/>
              </a:rPr>
              <a:t>学质控管</a:t>
            </a:r>
            <a:r>
              <a:rPr sz="2000" b="1" spc="-5">
                <a:latin typeface="新宋体" panose="02010609030101010101" charset="-122"/>
                <a:cs typeface="新宋体" panose="02010609030101010101" charset="-122"/>
              </a:rPr>
              <a:t>理中</a:t>
            </a:r>
            <a:r>
              <a:rPr sz="2000" b="1" spc="5">
                <a:latin typeface="新宋体" panose="02010609030101010101" charset="-122"/>
                <a:cs typeface="新宋体" panose="02010609030101010101" charset="-122"/>
              </a:rPr>
              <a:t>，除</a:t>
            </a:r>
            <a:r>
              <a:rPr sz="2000" b="1" spc="-5">
                <a:latin typeface="新宋体" panose="02010609030101010101" charset="-122"/>
                <a:cs typeface="新宋体" panose="02010609030101010101" charset="-122"/>
              </a:rPr>
              <a:t>医</a:t>
            </a:r>
            <a:endParaRPr sz="2000">
              <a:latin typeface="新宋体" panose="02010609030101010101" charset="-122"/>
              <a:cs typeface="新宋体" panose="02010609030101010101" charset="-122"/>
            </a:endParaRPr>
          </a:p>
          <a:p>
            <a:pPr marL="12700">
              <a:lnSpc>
                <a:spcPct val="100000"/>
              </a:lnSpc>
              <a:spcBef>
                <a:spcPts val="1385"/>
              </a:spcBef>
            </a:pPr>
            <a:r>
              <a:rPr sz="2000" b="1">
                <a:latin typeface="新宋体" panose="02010609030101010101" charset="-122"/>
                <a:cs typeface="新宋体" panose="02010609030101010101" charset="-122"/>
              </a:rPr>
              <a:t>疗行政部</a:t>
            </a:r>
            <a:r>
              <a:rPr sz="2000" b="1" spc="-5">
                <a:latin typeface="新宋体" panose="02010609030101010101" charset="-122"/>
                <a:cs typeface="新宋体" panose="02010609030101010101" charset="-122"/>
              </a:rPr>
              <a:t>门的组</a:t>
            </a:r>
            <a:r>
              <a:rPr sz="2000" b="1" spc="5">
                <a:latin typeface="新宋体" panose="02010609030101010101" charset="-122"/>
                <a:cs typeface="新宋体" panose="02010609030101010101" charset="-122"/>
              </a:rPr>
              <a:t>织</a:t>
            </a:r>
            <a:r>
              <a:rPr sz="2000" b="1">
                <a:latin typeface="新宋体" panose="02010609030101010101" charset="-122"/>
                <a:cs typeface="新宋体" panose="02010609030101010101" charset="-122"/>
              </a:rPr>
              <a:t>监管</a:t>
            </a:r>
            <a:r>
              <a:rPr sz="2000" b="1" spc="-5">
                <a:latin typeface="新宋体" panose="02010609030101010101" charset="-122"/>
                <a:cs typeface="新宋体" panose="02010609030101010101" charset="-122"/>
              </a:rPr>
              <a:t>外，强</a:t>
            </a:r>
            <a:r>
              <a:rPr sz="2000" b="1" spc="5">
                <a:latin typeface="新宋体" panose="02010609030101010101" charset="-122"/>
                <a:cs typeface="新宋体" panose="02010609030101010101" charset="-122"/>
              </a:rPr>
              <a:t>调</a:t>
            </a:r>
            <a:r>
              <a:rPr sz="2000" b="1">
                <a:latin typeface="新宋体" panose="02010609030101010101" charset="-122"/>
                <a:cs typeface="新宋体" panose="02010609030101010101" charset="-122"/>
              </a:rPr>
              <a:t>要加</a:t>
            </a:r>
            <a:r>
              <a:rPr sz="2000" b="1" spc="-5">
                <a:latin typeface="新宋体" panose="02010609030101010101" charset="-122"/>
                <a:cs typeface="新宋体" panose="02010609030101010101" charset="-122"/>
              </a:rPr>
              <a:t>强细胞</a:t>
            </a:r>
            <a:r>
              <a:rPr sz="2000" b="1" spc="5">
                <a:latin typeface="新宋体" panose="02010609030101010101" charset="-122"/>
                <a:cs typeface="新宋体" panose="02010609030101010101" charset="-122"/>
              </a:rPr>
              <a:t>学</a:t>
            </a:r>
            <a:r>
              <a:rPr sz="2000" b="1">
                <a:latin typeface="新宋体" panose="02010609030101010101" charset="-122"/>
                <a:cs typeface="新宋体" panose="02010609030101010101" charset="-122"/>
              </a:rPr>
              <a:t>及组</a:t>
            </a:r>
            <a:r>
              <a:rPr sz="2000" b="1" spc="-5">
                <a:latin typeface="新宋体" panose="02010609030101010101" charset="-122"/>
                <a:cs typeface="新宋体" panose="02010609030101010101" charset="-122"/>
              </a:rPr>
              <a:t>织病理</a:t>
            </a:r>
            <a:r>
              <a:rPr sz="2000" b="1" spc="5">
                <a:latin typeface="新宋体" panose="02010609030101010101" charset="-122"/>
                <a:cs typeface="新宋体" panose="02010609030101010101" charset="-122"/>
              </a:rPr>
              <a:t>学</a:t>
            </a:r>
            <a:r>
              <a:rPr sz="2000" b="1">
                <a:latin typeface="新宋体" panose="02010609030101010101" charset="-122"/>
                <a:cs typeface="新宋体" panose="02010609030101010101" charset="-122"/>
              </a:rPr>
              <a:t>医生</a:t>
            </a:r>
            <a:r>
              <a:rPr sz="2000" b="1" spc="-5">
                <a:latin typeface="新宋体" panose="02010609030101010101" charset="-122"/>
                <a:cs typeface="新宋体" panose="02010609030101010101" charset="-122"/>
              </a:rPr>
              <a:t>的培训</a:t>
            </a:r>
            <a:endParaRPr sz="2000">
              <a:latin typeface="新宋体" panose="02010609030101010101" charset="-122"/>
              <a:cs typeface="新宋体" panose="02010609030101010101" charset="-122"/>
            </a:endParaRPr>
          </a:p>
          <a:p>
            <a:pPr>
              <a:lnSpc>
                <a:spcPct val="100000"/>
              </a:lnSpc>
              <a:spcBef>
                <a:spcPts val="15"/>
              </a:spcBef>
            </a:pPr>
            <a:endParaRPr sz="1650">
              <a:latin typeface="Times New Roman" panose="02020603050405020304"/>
              <a:cs typeface="Times New Roman" panose="02020603050405020304"/>
            </a:endParaRPr>
          </a:p>
          <a:p>
            <a:pPr marL="355600" indent="-342900">
              <a:lnSpc>
                <a:spcPct val="100000"/>
              </a:lnSpc>
              <a:spcBef>
                <a:spcPts val="5"/>
              </a:spcBef>
              <a:buFont typeface="Wingdings" panose="05000000000000000000"/>
              <a:buChar char=""/>
              <a:tabLst>
                <a:tab pos="355600"/>
              </a:tabLst>
            </a:pPr>
            <a:r>
              <a:rPr sz="2400" b="1">
                <a:latin typeface="新宋体" panose="02010609030101010101" charset="-122"/>
                <a:cs typeface="新宋体" panose="02010609030101010101" charset="-122"/>
              </a:rPr>
              <a:t>关于设立筛查机构的原则</a:t>
            </a:r>
            <a:endParaRPr sz="2400">
              <a:latin typeface="新宋体" panose="02010609030101010101" charset="-122"/>
              <a:cs typeface="新宋体" panose="02010609030101010101" charset="-122"/>
            </a:endParaRPr>
          </a:p>
          <a:p>
            <a:pPr marL="756285" marR="45085" lvl="1" indent="-287020">
              <a:lnSpc>
                <a:spcPct val="150000"/>
              </a:lnSpc>
              <a:spcBef>
                <a:spcPts val="590"/>
              </a:spcBef>
              <a:buFont typeface="Wingdings" panose="05000000000000000000"/>
              <a:buChar char=""/>
              <a:tabLst>
                <a:tab pos="756920"/>
              </a:tabLst>
            </a:pPr>
            <a:r>
              <a:rPr sz="1800" b="1">
                <a:latin typeface="新宋体" panose="02010609030101010101" charset="-122"/>
                <a:cs typeface="新宋体" panose="02010609030101010101" charset="-122"/>
              </a:rPr>
              <a:t>子宫颈细胞病理学实验室应隶属于医疗机构的病理科或在国家认定的独立实 验室</a:t>
            </a:r>
            <a:endParaRPr sz="1800">
              <a:latin typeface="新宋体" panose="02010609030101010101" charset="-122"/>
              <a:cs typeface="新宋体" panose="02010609030101010101" charset="-122"/>
            </a:endParaRPr>
          </a:p>
          <a:p>
            <a:pPr marL="756285" lvl="1" indent="-287020">
              <a:lnSpc>
                <a:spcPct val="100000"/>
              </a:lnSpc>
              <a:spcBef>
                <a:spcPts val="1510"/>
              </a:spcBef>
              <a:buFont typeface="Wingdings" panose="05000000000000000000"/>
              <a:buChar char=""/>
              <a:tabLst>
                <a:tab pos="756920"/>
              </a:tabLst>
            </a:pPr>
            <a:r>
              <a:rPr sz="1800" b="1">
                <a:latin typeface="新宋体" panose="02010609030101010101" charset="-122"/>
                <a:cs typeface="新宋体" panose="02010609030101010101" charset="-122"/>
              </a:rPr>
              <a:t>尚未具备条件或未设立独立细胞病理学实验室的医疗机构，应由具备相应资</a:t>
            </a:r>
            <a:endParaRPr sz="1800">
              <a:latin typeface="新宋体" panose="02010609030101010101" charset="-122"/>
              <a:cs typeface="新宋体" panose="02010609030101010101" charset="-122"/>
            </a:endParaRPr>
          </a:p>
          <a:p>
            <a:pPr marL="473075" algn="ctr">
              <a:lnSpc>
                <a:spcPct val="100000"/>
              </a:lnSpc>
              <a:spcBef>
                <a:spcPts val="1085"/>
              </a:spcBef>
            </a:pPr>
            <a:r>
              <a:rPr sz="1800" b="1">
                <a:latin typeface="新宋体" panose="02010609030101010101" charset="-122"/>
                <a:cs typeface="新宋体" panose="02010609030101010101" charset="-122"/>
              </a:rPr>
              <a:t>质的病理科医师，或二级以上医院或独立医学实验室的相关部门承担完成</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451205" y="246329"/>
            <a:ext cx="8170545" cy="635000"/>
          </a:xfrm>
          <a:prstGeom prst="rect">
            <a:avLst/>
          </a:prstGeom>
        </p:spPr>
        <p:txBody>
          <a:bodyPr vert="horz" wrap="square" lIns="0" tIns="12065" rIns="0" bIns="0" rtlCol="0">
            <a:spAutoFit/>
          </a:bodyPr>
          <a:lstStyle/>
          <a:p>
            <a:pPr marL="12700">
              <a:lnSpc>
                <a:spcPct val="100000"/>
              </a:lnSpc>
              <a:spcBef>
                <a:spcPts val="95"/>
              </a:spcBef>
            </a:pPr>
            <a:r>
              <a:rPr spc="-5"/>
              <a:t>宫</a:t>
            </a:r>
            <a:r>
              <a:rPr spc="-20"/>
              <a:t>颈</a:t>
            </a:r>
            <a:r>
              <a:rPr spc="-5"/>
              <a:t>癌筛</a:t>
            </a:r>
            <a:r>
              <a:rPr spc="-20"/>
              <a:t>查</a:t>
            </a:r>
            <a:r>
              <a:rPr spc="-5"/>
              <a:t>中细</a:t>
            </a:r>
            <a:r>
              <a:rPr spc="-20"/>
              <a:t>胞</a:t>
            </a:r>
            <a:r>
              <a:rPr spc="-5"/>
              <a:t>病理</a:t>
            </a:r>
            <a:r>
              <a:rPr spc="-20"/>
              <a:t>学</a:t>
            </a:r>
            <a:r>
              <a:rPr spc="-5"/>
              <a:t>的质</a:t>
            </a:r>
            <a:r>
              <a:rPr spc="-20"/>
              <a:t>控</a:t>
            </a:r>
            <a:r>
              <a:rPr spc="-5"/>
              <a:t>管</a:t>
            </a:r>
            <a:r>
              <a:rPr spc="-20"/>
              <a:t>理</a:t>
            </a:r>
            <a:endParaRPr spc="-20"/>
          </a:p>
        </p:txBody>
      </p:sp>
      <p:sp>
        <p:nvSpPr>
          <p:cNvPr id="4" name="object 4"/>
          <p:cNvSpPr txBox="1"/>
          <p:nvPr/>
        </p:nvSpPr>
        <p:spPr>
          <a:xfrm>
            <a:off x="343611" y="1206753"/>
            <a:ext cx="8366125" cy="506666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宫颈细胞及组织病理学相关人员</a:t>
            </a:r>
            <a:endParaRPr sz="2400">
              <a:latin typeface="新宋体" panose="02010609030101010101" charset="-122"/>
              <a:cs typeface="新宋体" panose="02010609030101010101" charset="-122"/>
            </a:endParaRPr>
          </a:p>
          <a:p>
            <a:pPr marL="756285" marR="7620" lvl="1" indent="-287020">
              <a:lnSpc>
                <a:spcPct val="150000"/>
              </a:lnSpc>
              <a:spcBef>
                <a:spcPts val="590"/>
              </a:spcBef>
              <a:buFont typeface="Wingdings" panose="05000000000000000000"/>
              <a:buChar char=""/>
              <a:tabLst>
                <a:tab pos="756920"/>
              </a:tabLst>
            </a:pPr>
            <a:r>
              <a:rPr sz="1800" b="1">
                <a:latin typeface="新宋体" panose="02010609030101010101" charset="-122"/>
                <a:cs typeface="新宋体" panose="02010609030101010101" charset="-122"/>
              </a:rPr>
              <a:t>诊断医师应由具有医师执业资质、接受过细胞及组织病理学专门培训，且考 试合格，并取得岗位培训合格证书者担任</a:t>
            </a:r>
            <a:endParaRPr sz="1800">
              <a:latin typeface="新宋体" panose="02010609030101010101" charset="-122"/>
              <a:cs typeface="新宋体" panose="02010609030101010101" charset="-122"/>
            </a:endParaRPr>
          </a:p>
          <a:p>
            <a:pPr marL="756285" lvl="1" indent="-287020">
              <a:lnSpc>
                <a:spcPct val="100000"/>
              </a:lnSpc>
              <a:spcBef>
                <a:spcPts val="1510"/>
              </a:spcBef>
              <a:buFont typeface="Wingdings" panose="05000000000000000000"/>
              <a:buChar char=""/>
              <a:tabLst>
                <a:tab pos="756920"/>
              </a:tabLst>
            </a:pPr>
            <a:r>
              <a:rPr sz="1800" b="1">
                <a:latin typeface="新宋体" panose="02010609030101010101" charset="-122"/>
                <a:cs typeface="新宋体" panose="02010609030101010101" charset="-122"/>
              </a:rPr>
              <a:t>筛查员应由具有医学大专及以上学历，且经过细胞病理学培训基地专业培训</a:t>
            </a:r>
            <a:endParaRPr sz="1800">
              <a:latin typeface="新宋体" panose="02010609030101010101" charset="-122"/>
              <a:cs typeface="新宋体" panose="02010609030101010101" charset="-122"/>
            </a:endParaRPr>
          </a:p>
          <a:p>
            <a:pPr marL="756285">
              <a:lnSpc>
                <a:spcPct val="100000"/>
              </a:lnSpc>
              <a:spcBef>
                <a:spcPts val="1085"/>
              </a:spcBef>
            </a:pPr>
            <a:r>
              <a:rPr sz="1800" b="1">
                <a:latin typeface="新宋体" panose="02010609030101010101" charset="-122"/>
                <a:cs typeface="新宋体" panose="02010609030101010101" charset="-122"/>
              </a:rPr>
              <a:t>6个月以上，考试合格后获得细胞病理学筛查合格证者担任</a:t>
            </a:r>
            <a:endParaRPr sz="1800">
              <a:latin typeface="新宋体" panose="02010609030101010101" charset="-122"/>
              <a:cs typeface="新宋体" panose="02010609030101010101" charset="-122"/>
            </a:endParaRPr>
          </a:p>
          <a:p>
            <a:pPr marL="756285" lvl="1" indent="-287020">
              <a:lnSpc>
                <a:spcPct val="100000"/>
              </a:lnSpc>
              <a:spcBef>
                <a:spcPts val="1510"/>
              </a:spcBef>
              <a:buFont typeface="Wingdings" panose="05000000000000000000"/>
              <a:buChar char=""/>
              <a:tabLst>
                <a:tab pos="756920"/>
              </a:tabLst>
            </a:pPr>
            <a:r>
              <a:rPr sz="1800" b="1">
                <a:latin typeface="新宋体" panose="02010609030101010101" charset="-122"/>
                <a:cs typeface="新宋体" panose="02010609030101010101" charset="-122"/>
              </a:rPr>
              <a:t>细胞及组织病理学技术员由具备医学大专及以上学历，从事相应技术者担任</a:t>
            </a:r>
            <a:endParaRPr sz="1800">
              <a:latin typeface="新宋体" panose="02010609030101010101" charset="-122"/>
              <a:cs typeface="新宋体" panose="02010609030101010101" charset="-122"/>
            </a:endParaRPr>
          </a:p>
          <a:p>
            <a:pPr lvl="1">
              <a:lnSpc>
                <a:spcPct val="100000"/>
              </a:lnSpc>
              <a:spcBef>
                <a:spcPts val="25"/>
              </a:spcBef>
              <a:buFont typeface="Wingdings" panose="05000000000000000000"/>
              <a:buChar char=""/>
            </a:pPr>
            <a:endParaRPr sz="1600">
              <a:latin typeface="Times New Roman" panose="02020603050405020304"/>
              <a:cs typeface="Times New Roman" panose="02020603050405020304"/>
            </a:endParaRPr>
          </a:p>
          <a:p>
            <a:pPr marL="355600" indent="-342900">
              <a:lnSpc>
                <a:spcPct val="100000"/>
              </a:lnSpc>
              <a:buFont typeface="Wingdings" panose="05000000000000000000"/>
              <a:buChar char=""/>
              <a:tabLst>
                <a:tab pos="355600"/>
              </a:tabLst>
            </a:pPr>
            <a:r>
              <a:rPr sz="2400" b="1">
                <a:latin typeface="新宋体" panose="02010609030101010101" charset="-122"/>
                <a:cs typeface="新宋体" panose="02010609030101010101" charset="-122"/>
              </a:rPr>
              <a:t>筛查工作量及人员配比</a:t>
            </a:r>
            <a:endParaRPr sz="2400">
              <a:latin typeface="新宋体" panose="02010609030101010101" charset="-122"/>
              <a:cs typeface="新宋体" panose="02010609030101010101" charset="-122"/>
            </a:endParaRPr>
          </a:p>
          <a:p>
            <a:pPr marL="756285" marR="5080" lvl="1" indent="-287020">
              <a:lnSpc>
                <a:spcPct val="150000"/>
              </a:lnSpc>
              <a:spcBef>
                <a:spcPts val="585"/>
              </a:spcBef>
              <a:buFont typeface="Wingdings" panose="05000000000000000000"/>
              <a:buChar char=""/>
              <a:tabLst>
                <a:tab pos="756920"/>
              </a:tabLst>
            </a:pPr>
            <a:r>
              <a:rPr sz="1800" b="1">
                <a:latin typeface="新宋体" panose="02010609030101010101" charset="-122"/>
                <a:cs typeface="新宋体" panose="02010609030101010101" charset="-122"/>
              </a:rPr>
              <a:t>每位细胞病理学工作人员（包括诊断医师和筛查员）每工作日</a:t>
            </a:r>
            <a:r>
              <a:rPr sz="1800" b="1" spc="5">
                <a:latin typeface="新宋体" panose="02010609030101010101" charset="-122"/>
                <a:cs typeface="新宋体" panose="02010609030101010101" charset="-122"/>
              </a:rPr>
              <a:t>（8h）</a:t>
            </a:r>
            <a:r>
              <a:rPr sz="1800" b="1">
                <a:latin typeface="新宋体" panose="02010609030101010101" charset="-122"/>
                <a:cs typeface="新宋体" panose="02010609030101010101" charset="-122"/>
              </a:rPr>
              <a:t>妇科细 胞学涂片阅片量不超</a:t>
            </a:r>
            <a:r>
              <a:rPr sz="1800" b="1" spc="5">
                <a:latin typeface="新宋体" panose="02010609030101010101" charset="-122"/>
                <a:cs typeface="新宋体" panose="02010609030101010101" charset="-122"/>
              </a:rPr>
              <a:t>过</a:t>
            </a:r>
            <a:r>
              <a:rPr sz="1800" b="1">
                <a:latin typeface="新宋体" panose="02010609030101010101" charset="-122"/>
                <a:cs typeface="新宋体" panose="02010609030101010101" charset="-122"/>
              </a:rPr>
              <a:t>100张；</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采用电脑辅助阅片的部门允许每人每工作日（8h）阅片量不超过200</a:t>
            </a:r>
            <a:r>
              <a:rPr sz="1800" b="1" spc="-10">
                <a:latin typeface="新宋体" panose="02010609030101010101" charset="-122"/>
                <a:cs typeface="新宋体" panose="02010609030101010101" charset="-122"/>
              </a:rPr>
              <a:t>张</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每位技术人员每天制片量不超</a:t>
            </a:r>
            <a:r>
              <a:rPr sz="1800" b="1" spc="-10">
                <a:latin typeface="新宋体" panose="02010609030101010101" charset="-122"/>
                <a:cs typeface="新宋体" panose="02010609030101010101" charset="-122"/>
              </a:rPr>
              <a:t>过</a:t>
            </a:r>
            <a:r>
              <a:rPr sz="1800" b="1" spc="15">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250</a:t>
            </a:r>
            <a:r>
              <a:rPr sz="1800" b="1" spc="15">
                <a:latin typeface="新宋体" panose="02010609030101010101" charset="-122"/>
                <a:cs typeface="新宋体" panose="02010609030101010101" charset="-122"/>
              </a:rPr>
              <a:t> </a:t>
            </a:r>
            <a:r>
              <a:rPr sz="1800" b="1" spc="-10">
                <a:latin typeface="新宋体" panose="02010609030101010101" charset="-122"/>
                <a:cs typeface="新宋体" panose="02010609030101010101" charset="-122"/>
              </a:rPr>
              <a:t>张</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451205" y="246329"/>
            <a:ext cx="8170545" cy="635000"/>
          </a:xfrm>
          <a:prstGeom prst="rect">
            <a:avLst/>
          </a:prstGeom>
        </p:spPr>
        <p:txBody>
          <a:bodyPr vert="horz" wrap="square" lIns="0" tIns="12065" rIns="0" bIns="0" rtlCol="0">
            <a:spAutoFit/>
          </a:bodyPr>
          <a:lstStyle/>
          <a:p>
            <a:pPr marL="12700">
              <a:lnSpc>
                <a:spcPct val="100000"/>
              </a:lnSpc>
              <a:spcBef>
                <a:spcPts val="95"/>
              </a:spcBef>
            </a:pPr>
            <a:r>
              <a:rPr spc="-5"/>
              <a:t>宫</a:t>
            </a:r>
            <a:r>
              <a:rPr spc="-20"/>
              <a:t>颈</a:t>
            </a:r>
            <a:r>
              <a:rPr spc="-5"/>
              <a:t>癌筛</a:t>
            </a:r>
            <a:r>
              <a:rPr spc="-20"/>
              <a:t>查</a:t>
            </a:r>
            <a:r>
              <a:rPr spc="-5"/>
              <a:t>中细</a:t>
            </a:r>
            <a:r>
              <a:rPr spc="-20"/>
              <a:t>胞</a:t>
            </a:r>
            <a:r>
              <a:rPr spc="-5"/>
              <a:t>病理</a:t>
            </a:r>
            <a:r>
              <a:rPr spc="-20"/>
              <a:t>学</a:t>
            </a:r>
            <a:r>
              <a:rPr spc="-5"/>
              <a:t>的质</a:t>
            </a:r>
            <a:r>
              <a:rPr spc="-20"/>
              <a:t>控</a:t>
            </a:r>
            <a:r>
              <a:rPr spc="-5"/>
              <a:t>管</a:t>
            </a:r>
            <a:r>
              <a:rPr spc="-20"/>
              <a:t>理</a:t>
            </a:r>
            <a:endParaRPr spc="-20"/>
          </a:p>
        </p:txBody>
      </p:sp>
      <p:sp>
        <p:nvSpPr>
          <p:cNvPr id="4" name="object 4"/>
          <p:cNvSpPr txBox="1"/>
          <p:nvPr/>
        </p:nvSpPr>
        <p:spPr>
          <a:xfrm>
            <a:off x="343611" y="1282953"/>
            <a:ext cx="8138159" cy="25787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细胞学及组织病理人员培训</a:t>
            </a:r>
            <a:endParaRPr sz="2400">
              <a:latin typeface="新宋体" panose="02010609030101010101" charset="-122"/>
              <a:cs typeface="新宋体" panose="02010609030101010101" charset="-122"/>
            </a:endParaRPr>
          </a:p>
          <a:p>
            <a:pPr marL="756285" lvl="1" indent="-287020">
              <a:lnSpc>
                <a:spcPct val="100000"/>
              </a:lnSpc>
              <a:spcBef>
                <a:spcPts val="1670"/>
              </a:spcBef>
              <a:buFont typeface="Wingdings" panose="05000000000000000000"/>
              <a:buChar char=""/>
              <a:tabLst>
                <a:tab pos="756920"/>
              </a:tabLst>
            </a:pPr>
            <a:r>
              <a:rPr sz="1800" b="1">
                <a:latin typeface="新宋体" panose="02010609030101010101" charset="-122"/>
                <a:cs typeface="新宋体" panose="02010609030101010101" charset="-122"/>
              </a:rPr>
              <a:t>采用现场和网络培训相结合方式，设置国家及省市培训基地和网络培训机</a:t>
            </a:r>
            <a:endParaRPr sz="1800">
              <a:latin typeface="新宋体" panose="02010609030101010101" charset="-122"/>
              <a:cs typeface="新宋体" panose="02010609030101010101" charset="-122"/>
            </a:endParaRPr>
          </a:p>
          <a:p>
            <a:pPr marL="756285">
              <a:lnSpc>
                <a:spcPct val="100000"/>
              </a:lnSpc>
              <a:spcBef>
                <a:spcPts val="1080"/>
              </a:spcBef>
            </a:pPr>
            <a:r>
              <a:rPr sz="1800" b="1" spc="-10">
                <a:latin typeface="新宋体" panose="02010609030101010101" charset="-122"/>
                <a:cs typeface="新宋体" panose="02010609030101010101" charset="-122"/>
              </a:rPr>
              <a:t>构</a:t>
            </a:r>
            <a:endParaRPr sz="1800">
              <a:latin typeface="新宋体" panose="02010609030101010101" charset="-122"/>
              <a:cs typeface="新宋体" panose="02010609030101010101" charset="-122"/>
            </a:endParaRPr>
          </a:p>
          <a:p>
            <a:pPr marL="756285" marR="5080" lvl="1" indent="-287020" algn="just">
              <a:lnSpc>
                <a:spcPct val="150000"/>
              </a:lnSpc>
              <a:spcBef>
                <a:spcPts val="430"/>
              </a:spcBef>
              <a:buFont typeface="Wingdings" panose="05000000000000000000"/>
              <a:buChar char=""/>
              <a:tabLst>
                <a:tab pos="756920"/>
              </a:tabLst>
            </a:pPr>
            <a:r>
              <a:rPr sz="1800" b="1">
                <a:latin typeface="新宋体" panose="02010609030101010101" charset="-122"/>
                <a:cs typeface="新宋体" panose="02010609030101010101" charset="-122"/>
              </a:rPr>
              <a:t>拥有高级职称细胞病理学专科医师、具备教研工作能力和条件、年细胞学 检查量＞10000</a:t>
            </a:r>
            <a:r>
              <a:rPr sz="1800" b="1" spc="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例、已开展传统巴氏涂片、液基细胞学、细胞蜡块制作、 </a:t>
            </a:r>
            <a:r>
              <a:rPr sz="1800" b="1" spc="-5">
                <a:latin typeface="新宋体" panose="02010609030101010101" charset="-122"/>
                <a:cs typeface="新宋体" panose="02010609030101010101" charset="-122"/>
              </a:rPr>
              <a:t>HPV</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检测等项目的三级甲等医院病理科和（或）独立医学实验检测机构</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451205" y="246329"/>
            <a:ext cx="8170545" cy="635000"/>
          </a:xfrm>
          <a:prstGeom prst="rect">
            <a:avLst/>
          </a:prstGeom>
        </p:spPr>
        <p:txBody>
          <a:bodyPr vert="horz" wrap="square" lIns="0" tIns="12065" rIns="0" bIns="0" rtlCol="0">
            <a:spAutoFit/>
          </a:bodyPr>
          <a:lstStyle/>
          <a:p>
            <a:pPr marL="12700">
              <a:lnSpc>
                <a:spcPct val="100000"/>
              </a:lnSpc>
              <a:spcBef>
                <a:spcPts val="95"/>
              </a:spcBef>
            </a:pPr>
            <a:r>
              <a:rPr spc="-5"/>
              <a:t>宫</a:t>
            </a:r>
            <a:r>
              <a:rPr spc="-20"/>
              <a:t>颈</a:t>
            </a:r>
            <a:r>
              <a:rPr spc="-5"/>
              <a:t>癌筛</a:t>
            </a:r>
            <a:r>
              <a:rPr spc="-20"/>
              <a:t>查</a:t>
            </a:r>
            <a:r>
              <a:rPr spc="-5"/>
              <a:t>中细</a:t>
            </a:r>
            <a:r>
              <a:rPr spc="-20"/>
              <a:t>胞</a:t>
            </a:r>
            <a:r>
              <a:rPr spc="-5"/>
              <a:t>病理</a:t>
            </a:r>
            <a:r>
              <a:rPr spc="-20"/>
              <a:t>学</a:t>
            </a:r>
            <a:r>
              <a:rPr spc="-5"/>
              <a:t>的质</a:t>
            </a:r>
            <a:r>
              <a:rPr spc="-20"/>
              <a:t>控</a:t>
            </a:r>
            <a:r>
              <a:rPr spc="-5"/>
              <a:t>管</a:t>
            </a:r>
            <a:r>
              <a:rPr spc="-20"/>
              <a:t>理</a:t>
            </a:r>
            <a:endParaRPr spc="-20"/>
          </a:p>
        </p:txBody>
      </p:sp>
      <p:sp>
        <p:nvSpPr>
          <p:cNvPr id="4" name="object 4"/>
          <p:cNvSpPr txBox="1"/>
          <p:nvPr/>
        </p:nvSpPr>
        <p:spPr>
          <a:xfrm>
            <a:off x="419811" y="1371346"/>
            <a:ext cx="8079740" cy="433514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质量控制及方案</a:t>
            </a:r>
            <a:endParaRPr sz="2400">
              <a:latin typeface="新宋体" panose="02010609030101010101" charset="-122"/>
              <a:cs typeface="新宋体" panose="02010609030101010101" charset="-122"/>
            </a:endParaRPr>
          </a:p>
          <a:p>
            <a:pPr marL="12700" marR="5080" indent="462915">
              <a:lnSpc>
                <a:spcPct val="150000"/>
              </a:lnSpc>
              <a:spcBef>
                <a:spcPts val="585"/>
              </a:spcBef>
            </a:pPr>
            <a:r>
              <a:rPr sz="1800" b="1">
                <a:latin typeface="新宋体" panose="02010609030101010101" charset="-122"/>
                <a:cs typeface="新宋体" panose="02010609030101010101" charset="-122"/>
              </a:rPr>
              <a:t>质量控制方案包括实验室标准、人员资质、整体诊治流程质控</a:t>
            </a:r>
            <a:r>
              <a:rPr sz="1800" b="1" spc="1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SOP文件、 室内质控及室间质控记录等一系列评价体系。通过数据库及相关文档回顾性评价 以下指标：</a:t>
            </a:r>
            <a:endParaRPr sz="1800">
              <a:latin typeface="新宋体" panose="02010609030101010101" charset="-122"/>
              <a:cs typeface="新宋体" panose="02010609030101010101" charset="-122"/>
            </a:endParaRPr>
          </a:p>
          <a:p>
            <a:pPr marL="756285" lvl="1" indent="-287020">
              <a:lnSpc>
                <a:spcPct val="100000"/>
              </a:lnSpc>
              <a:spcBef>
                <a:spcPts val="1510"/>
              </a:spcBef>
              <a:buFont typeface="Wingdings" panose="05000000000000000000"/>
              <a:buChar char=""/>
              <a:tabLst>
                <a:tab pos="756920"/>
              </a:tabLst>
            </a:pPr>
            <a:r>
              <a:rPr sz="1800" b="1" spc="-5">
                <a:latin typeface="新宋体" panose="02010609030101010101" charset="-122"/>
                <a:cs typeface="新宋体" panose="02010609030101010101" charset="-122"/>
              </a:rPr>
              <a:t>TBS</a:t>
            </a:r>
            <a:r>
              <a:rPr sz="1800" b="1">
                <a:latin typeface="新宋体" panose="02010609030101010101" charset="-122"/>
                <a:cs typeface="新宋体" panose="02010609030101010101" charset="-122"/>
              </a:rPr>
              <a:t> 各级判读的阳性检出率（＞5000例样本统计量）；</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非典型鳞状上皮细</a:t>
            </a:r>
            <a:r>
              <a:rPr sz="1800" b="1" spc="5">
                <a:latin typeface="新宋体" panose="02010609030101010101" charset="-122"/>
                <a:cs typeface="新宋体" panose="02010609030101010101" charset="-122"/>
              </a:rPr>
              <a:t>胞</a:t>
            </a:r>
            <a:r>
              <a:rPr sz="1800" b="1">
                <a:latin typeface="新宋体" panose="02010609030101010101" charset="-122"/>
                <a:cs typeface="新宋体" panose="02010609030101010101" charset="-122"/>
              </a:rPr>
              <a:t>/鳞状上皮内病变</a:t>
            </a:r>
            <a:r>
              <a:rPr sz="1800" b="1" spc="5">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ASC/SIL）比值</a:t>
            </a:r>
            <a:endParaRPr sz="1800">
              <a:latin typeface="新宋体" panose="02010609030101010101" charset="-122"/>
              <a:cs typeface="新宋体" panose="02010609030101010101" charset="-122"/>
            </a:endParaRPr>
          </a:p>
          <a:p>
            <a:pPr marL="756285" marR="58420" lvl="1" indent="-287020">
              <a:lnSpc>
                <a:spcPct val="150000"/>
              </a:lnSpc>
              <a:spcBef>
                <a:spcPts val="430"/>
              </a:spcBef>
              <a:buFont typeface="Wingdings" panose="05000000000000000000"/>
              <a:buChar char=""/>
              <a:tabLst>
                <a:tab pos="756920"/>
              </a:tabLst>
            </a:pPr>
            <a:r>
              <a:rPr sz="1800" b="1" spc="-5">
                <a:latin typeface="新宋体" panose="02010609030101010101" charset="-122"/>
                <a:cs typeface="新宋体" panose="02010609030101010101" charset="-122"/>
              </a:rPr>
              <a:t>TBS</a:t>
            </a:r>
            <a:r>
              <a:rPr sz="1800" b="1" spc="2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分级判读为不能明确诊断意义的非典型鳞状上皮细胞（ASC-US）、 非典型鳞状上皮细胞不除外高度鳞状上皮内病变（ASC-H）、低度鳞状上 皮内病变（LSIL）、高度鳞状上皮内病变（HSIL）、鳞状细胞癌（SCC）  的高危</a:t>
            </a:r>
            <a:r>
              <a:rPr sz="1800" b="1" spc="-10">
                <a:latin typeface="新宋体" panose="02010609030101010101" charset="-122"/>
                <a:cs typeface="新宋体" panose="02010609030101010101" charset="-122"/>
              </a:rPr>
              <a:t>型</a:t>
            </a:r>
            <a:r>
              <a:rPr sz="1800" b="1" spc="10">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HPV</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阳性率等。以上各项指标应达到相应检查要求</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451205" y="246329"/>
            <a:ext cx="8170545" cy="635000"/>
          </a:xfrm>
          <a:prstGeom prst="rect">
            <a:avLst/>
          </a:prstGeom>
        </p:spPr>
        <p:txBody>
          <a:bodyPr vert="horz" wrap="square" lIns="0" tIns="12065" rIns="0" bIns="0" rtlCol="0">
            <a:spAutoFit/>
          </a:bodyPr>
          <a:lstStyle/>
          <a:p>
            <a:pPr marL="12700">
              <a:lnSpc>
                <a:spcPct val="100000"/>
              </a:lnSpc>
              <a:spcBef>
                <a:spcPts val="95"/>
              </a:spcBef>
            </a:pPr>
            <a:r>
              <a:rPr spc="-5"/>
              <a:t>宫</a:t>
            </a:r>
            <a:r>
              <a:rPr spc="-20"/>
              <a:t>颈</a:t>
            </a:r>
            <a:r>
              <a:rPr spc="-5"/>
              <a:t>癌筛</a:t>
            </a:r>
            <a:r>
              <a:rPr spc="-20"/>
              <a:t>查</a:t>
            </a:r>
            <a:r>
              <a:rPr spc="-5"/>
              <a:t>中细</a:t>
            </a:r>
            <a:r>
              <a:rPr spc="-20"/>
              <a:t>胞</a:t>
            </a:r>
            <a:r>
              <a:rPr spc="-5"/>
              <a:t>病理</a:t>
            </a:r>
            <a:r>
              <a:rPr spc="-20"/>
              <a:t>学</a:t>
            </a:r>
            <a:r>
              <a:rPr spc="-5"/>
              <a:t>的质</a:t>
            </a:r>
            <a:r>
              <a:rPr spc="-20"/>
              <a:t>控</a:t>
            </a:r>
            <a:r>
              <a:rPr spc="-5"/>
              <a:t>管</a:t>
            </a:r>
            <a:r>
              <a:rPr spc="-20"/>
              <a:t>理</a:t>
            </a:r>
            <a:endParaRPr spc="-20"/>
          </a:p>
        </p:txBody>
      </p:sp>
      <p:sp>
        <p:nvSpPr>
          <p:cNvPr id="4" name="object 4"/>
          <p:cNvSpPr txBox="1"/>
          <p:nvPr/>
        </p:nvSpPr>
        <p:spPr>
          <a:xfrm>
            <a:off x="341782" y="1283589"/>
            <a:ext cx="8253095" cy="30454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质量控制及方案</a:t>
            </a:r>
            <a:endParaRPr sz="2400">
              <a:latin typeface="新宋体" panose="02010609030101010101" charset="-122"/>
              <a:cs typeface="新宋体" panose="02010609030101010101" charset="-122"/>
            </a:endParaRPr>
          </a:p>
          <a:p>
            <a:pPr marL="756285" marR="5080" lvl="1" indent="-287020">
              <a:lnSpc>
                <a:spcPct val="150000"/>
              </a:lnSpc>
              <a:spcBef>
                <a:spcPts val="590"/>
              </a:spcBef>
              <a:buFont typeface="Wingdings" panose="05000000000000000000"/>
              <a:buChar char=""/>
              <a:tabLst>
                <a:tab pos="756920"/>
              </a:tabLst>
            </a:pPr>
            <a:r>
              <a:rPr sz="1800" b="1">
                <a:latin typeface="新宋体" panose="02010609030101010101" charset="-122"/>
                <a:cs typeface="新宋体" panose="02010609030101010101" charset="-122"/>
              </a:rPr>
              <a:t>＞100</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例细胞学阳性标本，包</a:t>
            </a:r>
            <a:r>
              <a:rPr sz="1800" b="1" spc="-10">
                <a:latin typeface="新宋体" panose="02010609030101010101" charset="-122"/>
                <a:cs typeface="新宋体" panose="02010609030101010101" charset="-122"/>
              </a:rPr>
              <a:t>括</a:t>
            </a:r>
            <a:r>
              <a:rPr sz="1800" b="1" spc="2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ASC-US、ASC-H、LSIL、HSIL</a:t>
            </a:r>
            <a:r>
              <a:rPr sz="1800" b="1" spc="5">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SCC、非 典型腺细胞（AGC）、腺癌（AC），组织学最终确认结果（即宫颈切除术或 子宫切除术后的子宫颈组织病理学诊断）的符合率</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阳性病例的随访登记制度和随访比例；</a:t>
            </a:r>
            <a:endParaRPr sz="1800">
              <a:latin typeface="新宋体" panose="02010609030101010101" charset="-122"/>
              <a:cs typeface="新宋体" panose="02010609030101010101" charset="-122"/>
            </a:endParaRPr>
          </a:p>
          <a:p>
            <a:pPr marL="756285" marR="113665" lvl="1" indent="-287020">
              <a:lnSpc>
                <a:spcPct val="150000"/>
              </a:lnSpc>
              <a:spcBef>
                <a:spcPts val="430"/>
              </a:spcBef>
              <a:buFont typeface="Wingdings" panose="05000000000000000000"/>
              <a:buChar char=""/>
              <a:tabLst>
                <a:tab pos="756920"/>
              </a:tabLst>
            </a:pPr>
            <a:r>
              <a:rPr sz="1800" b="1">
                <a:latin typeface="新宋体" panose="02010609030101010101" charset="-122"/>
                <a:cs typeface="新宋体" panose="02010609030101010101" charset="-122"/>
              </a:rPr>
              <a:t>现场督察随机抽取连续10-20例阳性病例、20-30例阴性病例、</a:t>
            </a:r>
            <a:r>
              <a:rPr sz="1800" b="1" spc="5">
                <a:latin typeface="新宋体" panose="02010609030101010101" charset="-122"/>
                <a:cs typeface="新宋体" panose="02010609030101010101" charset="-122"/>
              </a:rPr>
              <a:t>20</a:t>
            </a:r>
            <a:r>
              <a:rPr sz="1800" b="1">
                <a:latin typeface="新宋体" panose="02010609030101010101" charset="-122"/>
                <a:cs typeface="新宋体" panose="02010609030101010101" charset="-122"/>
              </a:rPr>
              <a:t>例室间质 控标准片作现场考核</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165"/>
          </a:xfrm>
          <a:custGeom>
            <a:rect l="l" t="t" r="r" b="b"/>
            <a:pathLst>
              <a:path w="9144000" h="1066165">
                <a:moveTo>
                  <a:pt x="0" y="1066164"/>
                </a:moveTo>
                <a:lnTo>
                  <a:pt x="9144000" y="1066164"/>
                </a:lnTo>
                <a:lnTo>
                  <a:pt x="9144000" y="0"/>
                </a:lnTo>
                <a:lnTo>
                  <a:pt x="0" y="0"/>
                </a:lnTo>
                <a:lnTo>
                  <a:pt x="0" y="1066164"/>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405790" y="1359153"/>
            <a:ext cx="6995795" cy="134429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子宫颈癌筛查结果异常</a:t>
            </a:r>
            <a:endParaRPr sz="2400">
              <a:latin typeface="新宋体" panose="02010609030101010101" charset="-122"/>
              <a:cs typeface="新宋体" panose="02010609030101010101" charset="-122"/>
            </a:endParaRPr>
          </a:p>
          <a:p>
            <a:pPr marL="756285" lvl="1" indent="-287020">
              <a:lnSpc>
                <a:spcPct val="100000"/>
              </a:lnSpc>
              <a:spcBef>
                <a:spcPts val="1670"/>
              </a:spcBef>
              <a:buFont typeface="Wingdings" panose="05000000000000000000"/>
              <a:buChar char=""/>
              <a:tabLst>
                <a:tab pos="756920"/>
              </a:tabLst>
            </a:pPr>
            <a:r>
              <a:rPr sz="1800" b="1">
                <a:latin typeface="新宋体" panose="02010609030101010101" charset="-122"/>
                <a:cs typeface="新宋体" panose="02010609030101010101" charset="-122"/>
              </a:rPr>
              <a:t>子宫颈细胞学异常</a:t>
            </a:r>
            <a:endParaRPr sz="1800">
              <a:latin typeface="新宋体" panose="02010609030101010101" charset="-122"/>
              <a:cs typeface="新宋体" panose="02010609030101010101" charset="-122"/>
            </a:endParaRPr>
          </a:p>
          <a:p>
            <a:pPr marL="756285" lvl="1" indent="-287020">
              <a:lnSpc>
                <a:spcPct val="100000"/>
              </a:lnSpc>
              <a:spcBef>
                <a:spcPts val="1510"/>
              </a:spcBef>
              <a:buFont typeface="Wingdings" panose="05000000000000000000"/>
              <a:buChar char=""/>
              <a:tabLst>
                <a:tab pos="756920"/>
              </a:tabLst>
            </a:pPr>
            <a:r>
              <a:rPr sz="1800" b="1">
                <a:latin typeface="新宋体" panose="02010609030101010101" charset="-122"/>
                <a:cs typeface="新宋体" panose="02010609030101010101" charset="-122"/>
              </a:rPr>
              <a:t>高危型HPV阳性（包</a:t>
            </a:r>
            <a:r>
              <a:rPr sz="1800" b="1" spc="-10">
                <a:latin typeface="新宋体" panose="02010609030101010101" charset="-122"/>
                <a:cs typeface="新宋体" panose="02010609030101010101" charset="-122"/>
              </a:rPr>
              <a:t>括</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HPV16、</a:t>
            </a:r>
            <a:r>
              <a:rPr sz="1800" b="1" spc="-5">
                <a:latin typeface="新宋体" panose="02010609030101010101" charset="-122"/>
                <a:cs typeface="新宋体" panose="02010609030101010101" charset="-122"/>
              </a:rPr>
              <a:t>18</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型阳性及其</a:t>
            </a:r>
            <a:r>
              <a:rPr sz="1800" b="1" spc="-10">
                <a:latin typeface="新宋体" panose="02010609030101010101" charset="-122"/>
                <a:cs typeface="新宋体" panose="02010609030101010101" charset="-122"/>
              </a:rPr>
              <a:t>他</a:t>
            </a:r>
            <a:r>
              <a:rPr sz="1800" b="1" spc="10">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12</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型阳性）</a:t>
            </a:r>
            <a:endParaRPr sz="1800">
              <a:latin typeface="新宋体" panose="02010609030101010101" charset="-122"/>
              <a:cs typeface="新宋体" panose="02010609030101010101" charset="-122"/>
            </a:endParaRPr>
          </a:p>
        </p:txBody>
      </p:sp>
      <p:sp>
        <p:nvSpPr>
          <p:cNvPr id="4" name="object 4"/>
          <p:cNvSpPr txBox="1"/>
          <p:nvPr/>
        </p:nvSpPr>
        <p:spPr>
          <a:xfrm>
            <a:off x="405790" y="3432429"/>
            <a:ext cx="7221855" cy="181038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目前在我国初筛方法包</a:t>
            </a:r>
            <a:r>
              <a:rPr sz="2400" b="1" spc="5">
                <a:latin typeface="新宋体" panose="02010609030101010101" charset="-122"/>
                <a:cs typeface="新宋体" panose="02010609030101010101" charset="-122"/>
              </a:rPr>
              <a:t>括</a:t>
            </a:r>
            <a:r>
              <a:rPr sz="2400" b="1" spc="-10">
                <a:latin typeface="新宋体" panose="02010609030101010101" charset="-122"/>
                <a:cs typeface="新宋体" panose="02010609030101010101" charset="-122"/>
              </a:rPr>
              <a:t>:</a:t>
            </a:r>
            <a:endParaRPr sz="2400">
              <a:latin typeface="新宋体" panose="02010609030101010101" charset="-122"/>
              <a:cs typeface="新宋体" panose="02010609030101010101" charset="-122"/>
            </a:endParaRPr>
          </a:p>
          <a:p>
            <a:pPr marL="756285" lvl="1" indent="-287020">
              <a:lnSpc>
                <a:spcPct val="100000"/>
              </a:lnSpc>
              <a:spcBef>
                <a:spcPts val="1665"/>
              </a:spcBef>
              <a:buFont typeface="Wingdings" panose="05000000000000000000"/>
              <a:buChar char=""/>
              <a:tabLst>
                <a:tab pos="756920"/>
              </a:tabLst>
            </a:pPr>
            <a:r>
              <a:rPr sz="1800" b="1">
                <a:latin typeface="新宋体" panose="02010609030101010101" charset="-122"/>
                <a:cs typeface="新宋体" panose="02010609030101010101" charset="-122"/>
              </a:rPr>
              <a:t>以高危型人乳头瘤病毒</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HPV)</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检测</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分型或不分型</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作为初</a:t>
            </a:r>
            <a:r>
              <a:rPr sz="1800" b="1" spc="5">
                <a:latin typeface="新宋体" panose="02010609030101010101" charset="-122"/>
                <a:cs typeface="新宋体" panose="02010609030101010101" charset="-122"/>
              </a:rPr>
              <a:t>筛</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以细胞学</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传统巴氏或液基细胞学</a:t>
            </a:r>
            <a:r>
              <a:rPr sz="1800" b="1" spc="-10">
                <a:latin typeface="新宋体" panose="02010609030101010101" charset="-122"/>
                <a:cs typeface="新宋体" panose="02010609030101010101" charset="-122"/>
              </a:rPr>
              <a:t>)</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作为初筛</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以HPV联合细胞学作为初筛</a:t>
            </a:r>
            <a:endParaRPr sz="1800">
              <a:latin typeface="新宋体" panose="02010609030101010101" charset="-122"/>
              <a:cs typeface="新宋体" panose="02010609030101010101" charset="-122"/>
            </a:endParaRPr>
          </a:p>
        </p:txBody>
      </p:sp>
      <p:sp>
        <p:nvSpPr>
          <p:cNvPr id="5" name="object 5"/>
          <p:cNvSpPr txBox="1">
            <a:spLocks noGrp="1"/>
          </p:cNvSpPr>
          <p:nvPr>
            <p:ph type="title"/>
          </p:nvPr>
        </p:nvSpPr>
        <p:spPr>
          <a:xfrm>
            <a:off x="219557" y="280161"/>
            <a:ext cx="8686800" cy="635000"/>
          </a:xfrm>
          <a:prstGeom prst="rect">
            <a:avLst/>
          </a:prstGeom>
        </p:spPr>
        <p:txBody>
          <a:bodyPr vert="horz" wrap="square" lIns="0" tIns="12065" rIns="0" bIns="0" rtlCol="0">
            <a:spAutoFit/>
          </a:bodyPr>
          <a:lstStyle/>
          <a:p>
            <a:pPr marL="12700">
              <a:lnSpc>
                <a:spcPct val="100000"/>
              </a:lnSpc>
              <a:spcBef>
                <a:spcPts val="95"/>
              </a:spcBef>
            </a:pPr>
            <a:r>
              <a:rPr/>
              <a:t>（</a:t>
            </a:r>
            <a:r>
              <a:rPr spc="-10"/>
              <a:t>二）</a:t>
            </a:r>
            <a:r>
              <a:rPr/>
              <a:t>宫</a:t>
            </a:r>
            <a:r>
              <a:rPr spc="-10"/>
              <a:t>颈癌</a:t>
            </a:r>
            <a:r>
              <a:rPr/>
              <a:t>筛</a:t>
            </a:r>
            <a:r>
              <a:rPr spc="-10"/>
              <a:t>查结</a:t>
            </a:r>
            <a:r>
              <a:rPr/>
              <a:t>果</a:t>
            </a:r>
            <a:r>
              <a:rPr spc="-10"/>
              <a:t>异常</a:t>
            </a:r>
            <a:r>
              <a:rPr/>
              <a:t>的</a:t>
            </a:r>
            <a:r>
              <a:rPr spc="-10"/>
              <a:t>管理</a:t>
            </a:r>
            <a:r>
              <a:rPr/>
              <a:t>流</a:t>
            </a:r>
            <a:r>
              <a:rPr spc="-20"/>
              <a:t>程</a:t>
            </a:r>
            <a:endParaRPr spc="-2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189077" y="270713"/>
            <a:ext cx="8688070" cy="635000"/>
          </a:xfrm>
          <a:prstGeom prst="rect">
            <a:avLst/>
          </a:prstGeom>
        </p:spPr>
        <p:txBody>
          <a:bodyPr vert="horz" wrap="square" lIns="0" tIns="12065" rIns="0" bIns="0" rtlCol="0">
            <a:spAutoFit/>
          </a:bodyPr>
          <a:lstStyle/>
          <a:p>
            <a:pPr marL="12700">
              <a:lnSpc>
                <a:spcPct val="100000"/>
              </a:lnSpc>
              <a:spcBef>
                <a:spcPts val="95"/>
              </a:spcBef>
            </a:pPr>
            <a:r>
              <a:rPr spc="-5"/>
              <a:t>以</a:t>
            </a:r>
            <a:r>
              <a:rPr spc="-20"/>
              <a:t>高</a:t>
            </a:r>
            <a:r>
              <a:rPr spc="-5"/>
              <a:t>危</a:t>
            </a:r>
            <a:r>
              <a:rPr spc="10"/>
              <a:t>型</a:t>
            </a:r>
            <a:r>
              <a:rPr spc="-10"/>
              <a:t>HPV</a:t>
            </a:r>
            <a:r>
              <a:rPr spc="-5"/>
              <a:t>作</a:t>
            </a:r>
            <a:r>
              <a:rPr spc="-20"/>
              <a:t>为</a:t>
            </a:r>
            <a:r>
              <a:rPr spc="-5"/>
              <a:t>初</a:t>
            </a:r>
            <a:r>
              <a:rPr spc="10"/>
              <a:t>筛</a:t>
            </a:r>
            <a:r>
              <a:rPr spc="-10"/>
              <a:t>HPV</a:t>
            </a:r>
            <a:r>
              <a:rPr spc="-5"/>
              <a:t>阳</a:t>
            </a:r>
            <a:r>
              <a:rPr spc="-20"/>
              <a:t>性</a:t>
            </a:r>
            <a:r>
              <a:rPr spc="-5"/>
              <a:t>时的</a:t>
            </a:r>
            <a:r>
              <a:rPr spc="-20"/>
              <a:t>处理</a:t>
            </a:r>
            <a:endParaRPr spc="-20"/>
          </a:p>
        </p:txBody>
      </p:sp>
      <p:sp>
        <p:nvSpPr>
          <p:cNvPr id="4" name="object 4"/>
          <p:cNvSpPr txBox="1"/>
          <p:nvPr/>
        </p:nvSpPr>
        <p:spPr>
          <a:xfrm>
            <a:off x="459740" y="1043686"/>
            <a:ext cx="7969884" cy="1671955"/>
          </a:xfrm>
          <a:prstGeom prst="rect">
            <a:avLst/>
          </a:prstGeom>
        </p:spPr>
        <p:txBody>
          <a:bodyPr vert="horz" wrap="square" lIns="0" tIns="14986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180"/>
              </a:spcBef>
              <a:buFont typeface="Arial"/>
              <a:buChar char="•"/>
              <a:tabLst>
                <a:tab pos="354965"/>
                <a:tab pos="355600"/>
              </a:tabLst>
            </a:pPr>
            <a:r>
              <a:rPr sz="1800" b="1">
                <a:latin typeface="新宋体" panose="02010609030101010101" charset="-122"/>
                <a:cs typeface="新宋体" panose="02010609030101010101" charset="-122"/>
              </a:rPr>
              <a:t>强调HPV不分型时，以细胞学检查分</a:t>
            </a:r>
            <a:r>
              <a:rPr sz="1800" b="1" spc="5">
                <a:latin typeface="新宋体" panose="02010609030101010101" charset="-122"/>
                <a:cs typeface="新宋体" panose="02010609030101010101" charset="-122"/>
              </a:rPr>
              <a:t>流</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355600" indent="-342900">
              <a:lnSpc>
                <a:spcPct val="100000"/>
              </a:lnSpc>
              <a:spcBef>
                <a:spcPts val="1080"/>
              </a:spcBef>
              <a:buFont typeface="Arial"/>
              <a:buChar char="•"/>
              <a:tabLst>
                <a:tab pos="354965"/>
                <a:tab pos="355600"/>
              </a:tabLst>
            </a:pPr>
            <a:r>
              <a:rPr sz="1800" b="1">
                <a:latin typeface="新宋体" panose="02010609030101010101" charset="-122"/>
                <a:cs typeface="新宋体" panose="02010609030101010101" charset="-122"/>
              </a:rPr>
              <a:t>当HPV分型检测，若HPV16/18阳性，转诊阴道镜。</a:t>
            </a:r>
            <a:endParaRPr sz="1800">
              <a:latin typeface="新宋体" panose="02010609030101010101" charset="-122"/>
              <a:cs typeface="新宋体" panose="02010609030101010101" charset="-122"/>
            </a:endParaRPr>
          </a:p>
          <a:p>
            <a:pPr marL="355600" marR="5080" indent="-342900">
              <a:lnSpc>
                <a:spcPct val="150000"/>
              </a:lnSpc>
              <a:buFont typeface="Arial"/>
              <a:buChar char="•"/>
              <a:tabLst>
                <a:tab pos="354965"/>
                <a:tab pos="355600"/>
              </a:tabLst>
            </a:pPr>
            <a:r>
              <a:rPr sz="1800" b="1">
                <a:latin typeface="新宋体" panose="02010609030101010101" charset="-122"/>
                <a:cs typeface="新宋体" panose="02010609030101010101" charset="-122"/>
              </a:rPr>
              <a:t>因为年轻女性是HPV感染的高峰年龄，建议以高危</a:t>
            </a:r>
            <a:r>
              <a:rPr sz="1800" b="1" spc="5">
                <a:latin typeface="新宋体" panose="02010609030101010101" charset="-122"/>
                <a:cs typeface="新宋体" panose="02010609030101010101" charset="-122"/>
              </a:rPr>
              <a:t>型</a:t>
            </a:r>
            <a:r>
              <a:rPr sz="1800" b="1">
                <a:latin typeface="新宋体" panose="02010609030101010101" charset="-122"/>
                <a:cs typeface="新宋体" panose="02010609030101010101" charset="-122"/>
              </a:rPr>
              <a:t>HPV检测作为初筛用</a:t>
            </a:r>
            <a:r>
              <a:rPr sz="1800" b="1" spc="5">
                <a:latin typeface="新宋体" panose="02010609030101010101" charset="-122"/>
                <a:cs typeface="新宋体" panose="02010609030101010101" charset="-122"/>
              </a:rPr>
              <a:t>于</a:t>
            </a:r>
            <a:r>
              <a:rPr sz="1800" b="1">
                <a:latin typeface="新宋体" panose="02010609030101010101" charset="-122"/>
                <a:cs typeface="新宋体" panose="02010609030101010101" charset="-122"/>
              </a:rPr>
              <a:t>30  岁以上女性。</a:t>
            </a:r>
            <a:endParaRPr sz="1800">
              <a:latin typeface="新宋体" panose="02010609030101010101" charset="-122"/>
              <a:cs typeface="新宋体" panose="02010609030101010101" charset="-122"/>
            </a:endParaRPr>
          </a:p>
        </p:txBody>
      </p:sp>
      <p:sp>
        <p:nvSpPr>
          <p:cNvPr id="6" name="object 6"/>
          <p:cNvSpPr/>
          <p:nvPr/>
        </p:nvSpPr>
        <p:spPr>
          <a:xfrm>
            <a:off x="1310639" y="2800985"/>
            <a:ext cx="5852160" cy="3481704"/>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1839214" y="6419799"/>
            <a:ext cx="2072639" cy="23939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b="1" spc="-5">
                <a:latin typeface="新宋体" panose="02010609030101010101" charset="-122"/>
                <a:cs typeface="新宋体" panose="02010609030101010101" charset="-122"/>
              </a:rPr>
              <a:t>高危型</a:t>
            </a:r>
            <a:r>
              <a:rPr sz="1400" b="1" spc="-15">
                <a:latin typeface="新宋体" panose="02010609030101010101" charset="-122"/>
                <a:cs typeface="新宋体" panose="02010609030101010101" charset="-122"/>
              </a:rPr>
              <a:t>HPV</a:t>
            </a:r>
            <a:r>
              <a:rPr sz="1400" b="1" spc="-5">
                <a:latin typeface="新宋体" panose="02010609030101010101" charset="-122"/>
                <a:cs typeface="新宋体" panose="02010609030101010101" charset="-122"/>
              </a:rPr>
              <a:t>阳性的</a:t>
            </a:r>
            <a:r>
              <a:rPr sz="1400" b="1" spc="-20">
                <a:latin typeface="新宋体" panose="02010609030101010101" charset="-122"/>
                <a:cs typeface="新宋体" panose="02010609030101010101" charset="-122"/>
              </a:rPr>
              <a:t>处</a:t>
            </a:r>
            <a:r>
              <a:rPr sz="1400" b="1" spc="-5">
                <a:latin typeface="新宋体" panose="02010609030101010101" charset="-122"/>
                <a:cs typeface="新宋体" panose="02010609030101010101" charset="-122"/>
              </a:rPr>
              <a:t>理流程</a:t>
            </a:r>
            <a:endParaRPr sz="1400">
              <a:latin typeface="新宋体" panose="02010609030101010101" charset="-122"/>
              <a:cs typeface="新宋体" panose="02010609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7620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738022" y="346913"/>
            <a:ext cx="7664450" cy="635000"/>
          </a:xfrm>
          <a:prstGeom prst="rect">
            <a:avLst/>
          </a:prstGeom>
        </p:spPr>
        <p:txBody>
          <a:bodyPr vert="horz" wrap="square" lIns="0" tIns="12065" rIns="0" bIns="0" rtlCol="0">
            <a:spAutoFit/>
          </a:bodyPr>
          <a:lstStyle/>
          <a:p>
            <a:pPr marL="12700">
              <a:lnSpc>
                <a:spcPct val="100000"/>
              </a:lnSpc>
              <a:spcBef>
                <a:spcPts val="95"/>
              </a:spcBef>
            </a:pPr>
            <a:r>
              <a:rPr/>
              <a:t>以</a:t>
            </a:r>
            <a:r>
              <a:rPr spc="-15"/>
              <a:t>细胞</a:t>
            </a:r>
            <a:r>
              <a:rPr/>
              <a:t>学</a:t>
            </a:r>
            <a:r>
              <a:rPr spc="-15"/>
              <a:t>作为</a:t>
            </a:r>
            <a:r>
              <a:rPr/>
              <a:t>初</a:t>
            </a:r>
            <a:r>
              <a:rPr spc="-15"/>
              <a:t>筛异</a:t>
            </a:r>
            <a:r>
              <a:rPr/>
              <a:t>常</a:t>
            </a:r>
            <a:r>
              <a:rPr spc="-15"/>
              <a:t>结果</a:t>
            </a:r>
            <a:r>
              <a:rPr/>
              <a:t>的</a:t>
            </a:r>
            <a:r>
              <a:rPr spc="-15"/>
              <a:t>处</a:t>
            </a:r>
            <a:r>
              <a:rPr spc="-20"/>
              <a:t>理</a:t>
            </a:r>
            <a:endParaRPr spc="-20"/>
          </a:p>
        </p:txBody>
      </p:sp>
      <p:sp>
        <p:nvSpPr>
          <p:cNvPr id="4" name="object 4"/>
          <p:cNvSpPr txBox="1"/>
          <p:nvPr/>
        </p:nvSpPr>
        <p:spPr>
          <a:xfrm>
            <a:off x="647191" y="1721942"/>
            <a:ext cx="8035290" cy="228219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5"/>
              </a:spcBef>
              <a:buFont typeface="Wingdings" panose="05000000000000000000"/>
              <a:buChar char=""/>
              <a:tabLst>
                <a:tab pos="355600"/>
              </a:tabLst>
            </a:pPr>
            <a:r>
              <a:rPr sz="2000" b="1">
                <a:latin typeface="新宋体" panose="02010609030101010101" charset="-122"/>
                <a:cs typeface="新宋体" panose="02010609030101010101" charset="-122"/>
              </a:rPr>
              <a:t>子宫颈细</a:t>
            </a:r>
            <a:r>
              <a:rPr sz="2000" b="1" spc="-5">
                <a:latin typeface="新宋体" panose="02010609030101010101" charset="-122"/>
                <a:cs typeface="新宋体" panose="02010609030101010101" charset="-122"/>
              </a:rPr>
              <a:t>胞学是</a:t>
            </a:r>
            <a:r>
              <a:rPr sz="2000" b="1" spc="5">
                <a:latin typeface="新宋体" panose="02010609030101010101" charset="-122"/>
                <a:cs typeface="新宋体" panose="02010609030101010101" charset="-122"/>
              </a:rPr>
              <a:t>以</a:t>
            </a:r>
            <a:r>
              <a:rPr sz="2000" b="1">
                <a:latin typeface="新宋体" panose="02010609030101010101" charset="-122"/>
                <a:cs typeface="新宋体" panose="02010609030101010101" charset="-122"/>
              </a:rPr>
              <a:t>形态</a:t>
            </a:r>
            <a:r>
              <a:rPr sz="2000" b="1" spc="-5">
                <a:latin typeface="新宋体" panose="02010609030101010101" charset="-122"/>
                <a:cs typeface="新宋体" panose="02010609030101010101" charset="-122"/>
              </a:rPr>
              <a:t>学的变</a:t>
            </a:r>
            <a:r>
              <a:rPr sz="2000" b="1" spc="5">
                <a:latin typeface="新宋体" panose="02010609030101010101" charset="-122"/>
                <a:cs typeface="新宋体" panose="02010609030101010101" charset="-122"/>
              </a:rPr>
              <a:t>化</a:t>
            </a:r>
            <a:r>
              <a:rPr sz="2000" b="1">
                <a:latin typeface="新宋体" panose="02010609030101010101" charset="-122"/>
                <a:cs typeface="新宋体" panose="02010609030101010101" charset="-122"/>
              </a:rPr>
              <a:t>评估</a:t>
            </a:r>
            <a:r>
              <a:rPr sz="2000" b="1" spc="-5">
                <a:latin typeface="新宋体" panose="02010609030101010101" charset="-122"/>
                <a:cs typeface="新宋体" panose="02010609030101010101" charset="-122"/>
              </a:rPr>
              <a:t>肿瘤的</a:t>
            </a:r>
            <a:r>
              <a:rPr sz="2000" b="1" spc="5">
                <a:latin typeface="新宋体" panose="02010609030101010101" charset="-122"/>
                <a:cs typeface="新宋体" panose="02010609030101010101" charset="-122"/>
              </a:rPr>
              <a:t>发</a:t>
            </a:r>
            <a:r>
              <a:rPr sz="2000" b="1">
                <a:latin typeface="新宋体" panose="02010609030101010101" charset="-122"/>
                <a:cs typeface="新宋体" panose="02010609030101010101" charset="-122"/>
              </a:rPr>
              <a:t>生发</a:t>
            </a:r>
            <a:r>
              <a:rPr sz="2000" b="1" spc="-5">
                <a:latin typeface="新宋体" panose="02010609030101010101" charset="-122"/>
                <a:cs typeface="新宋体" panose="02010609030101010101" charset="-122"/>
              </a:rPr>
              <a:t>展</a:t>
            </a:r>
            <a:endParaRPr sz="2000">
              <a:latin typeface="新宋体" panose="02010609030101010101" charset="-122"/>
              <a:cs typeface="新宋体" panose="02010609030101010101" charset="-122"/>
            </a:endParaRPr>
          </a:p>
          <a:p>
            <a:pPr marL="354965" marR="122555" indent="-342900">
              <a:lnSpc>
                <a:spcPct val="150000"/>
              </a:lnSpc>
              <a:spcBef>
                <a:spcPts val="480"/>
              </a:spcBef>
              <a:buFont typeface="Wingdings" panose="05000000000000000000"/>
              <a:buChar char=""/>
              <a:tabLst>
                <a:tab pos="355600"/>
              </a:tabLst>
            </a:pPr>
            <a:r>
              <a:rPr sz="2000" b="1" spc="5">
                <a:latin typeface="新宋体" panose="02010609030101010101" charset="-122"/>
                <a:cs typeface="新宋体" panose="02010609030101010101" charset="-122"/>
              </a:rPr>
              <a:t>需要注意</a:t>
            </a:r>
            <a:r>
              <a:rPr sz="2000" b="1" spc="-5">
                <a:latin typeface="新宋体" panose="02010609030101010101" charset="-122"/>
                <a:cs typeface="新宋体" panose="02010609030101010101" charset="-122"/>
              </a:rPr>
              <a:t>的问</a:t>
            </a:r>
            <a:r>
              <a:rPr sz="2000" b="1" spc="5">
                <a:latin typeface="新宋体" panose="02010609030101010101" charset="-122"/>
                <a:cs typeface="新宋体" panose="02010609030101010101" charset="-122"/>
              </a:rPr>
              <a:t>题是宫颈</a:t>
            </a:r>
            <a:r>
              <a:rPr sz="2000" b="1" spc="-5">
                <a:latin typeface="新宋体" panose="02010609030101010101" charset="-122"/>
                <a:cs typeface="新宋体" panose="02010609030101010101" charset="-122"/>
              </a:rPr>
              <a:t>细胞</a:t>
            </a:r>
            <a:r>
              <a:rPr sz="2000" b="1" spc="5">
                <a:latin typeface="新宋体" panose="02010609030101010101" charset="-122"/>
                <a:cs typeface="新宋体" panose="02010609030101010101" charset="-122"/>
              </a:rPr>
              <a:t>学敏感性</a:t>
            </a:r>
            <a:r>
              <a:rPr sz="2000" b="1" spc="-5">
                <a:latin typeface="新宋体" panose="02010609030101010101" charset="-122"/>
                <a:cs typeface="新宋体" panose="02010609030101010101" charset="-122"/>
              </a:rPr>
              <a:t>不</a:t>
            </a:r>
            <a:r>
              <a:rPr sz="2000" b="1" spc="25">
                <a:latin typeface="新宋体" panose="02010609030101010101" charset="-122"/>
                <a:cs typeface="新宋体" panose="02010609030101010101" charset="-122"/>
              </a:rPr>
              <a:t>足</a:t>
            </a:r>
            <a:r>
              <a:rPr sz="2000" b="1" spc="-10">
                <a:latin typeface="新宋体" panose="02010609030101010101" charset="-122"/>
                <a:cs typeface="新宋体" panose="02010609030101010101" charset="-122"/>
              </a:rPr>
              <a:t>(</a:t>
            </a:r>
            <a:r>
              <a:rPr sz="2000" b="1" spc="-25">
                <a:latin typeface="新宋体" panose="02010609030101010101" charset="-122"/>
                <a:cs typeface="新宋体" panose="02010609030101010101" charset="-122"/>
              </a:rPr>
              <a:t> </a:t>
            </a:r>
            <a:r>
              <a:rPr sz="2000" b="1">
                <a:latin typeface="新宋体" panose="02010609030101010101" charset="-122"/>
                <a:cs typeface="新宋体" panose="02010609030101010101" charset="-122"/>
              </a:rPr>
              <a:t>60%-80%)，</a:t>
            </a:r>
            <a:r>
              <a:rPr sz="2000" b="1" spc="5">
                <a:latin typeface="新宋体" panose="02010609030101010101" charset="-122"/>
                <a:cs typeface="新宋体" panose="02010609030101010101" charset="-122"/>
              </a:rPr>
              <a:t>而特异性</a:t>
            </a:r>
            <a:r>
              <a:rPr sz="2000" b="1" spc="10">
                <a:latin typeface="新宋体" panose="02010609030101010101" charset="-122"/>
                <a:cs typeface="新宋体" panose="02010609030101010101" charset="-122"/>
              </a:rPr>
              <a:t>高</a:t>
            </a:r>
            <a:r>
              <a:rPr sz="2000" b="1" spc="-10">
                <a:latin typeface="新宋体" panose="02010609030101010101" charset="-122"/>
                <a:cs typeface="新宋体" panose="02010609030101010101" charset="-122"/>
              </a:rPr>
              <a:t>(  </a:t>
            </a:r>
            <a:r>
              <a:rPr sz="2000" b="1">
                <a:latin typeface="新宋体" panose="02010609030101010101" charset="-122"/>
                <a:cs typeface="新宋体" panose="02010609030101010101" charset="-122"/>
              </a:rPr>
              <a:t>90%</a:t>
            </a:r>
            <a:r>
              <a:rPr sz="2000" b="1" spc="5">
                <a:latin typeface="新宋体" panose="02010609030101010101" charset="-122"/>
                <a:cs typeface="新宋体" panose="02010609030101010101" charset="-122"/>
              </a:rPr>
              <a:t>以上</a:t>
            </a:r>
            <a:r>
              <a:rPr sz="2000" b="1" spc="-10">
                <a:latin typeface="新宋体" panose="02010609030101010101" charset="-122"/>
                <a:cs typeface="新宋体" panose="02010609030101010101" charset="-122"/>
              </a:rPr>
              <a:t>)</a:t>
            </a:r>
            <a:r>
              <a:rPr sz="2000" b="1">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的特点。</a:t>
            </a:r>
            <a:endParaRPr sz="2000">
              <a:latin typeface="新宋体" panose="02010609030101010101" charset="-122"/>
              <a:cs typeface="新宋体" panose="02010609030101010101" charset="-122"/>
            </a:endParaRPr>
          </a:p>
          <a:p>
            <a:pPr marL="354965" marR="5080" indent="-342900">
              <a:lnSpc>
                <a:spcPct val="150000"/>
              </a:lnSpc>
              <a:spcBef>
                <a:spcPts val="480"/>
              </a:spcBef>
              <a:buFont typeface="Wingdings" panose="05000000000000000000"/>
              <a:buChar char=""/>
              <a:tabLst>
                <a:tab pos="355600"/>
              </a:tabLst>
            </a:pPr>
            <a:r>
              <a:rPr sz="2000" b="1" spc="5">
                <a:latin typeface="新宋体" panose="02010609030101010101" charset="-122"/>
                <a:cs typeface="新宋体" panose="02010609030101010101" charset="-122"/>
              </a:rPr>
              <a:t>子宫颈细</a:t>
            </a:r>
            <a:r>
              <a:rPr sz="2000" b="1" spc="-5">
                <a:latin typeface="新宋体" panose="02010609030101010101" charset="-122"/>
                <a:cs typeface="新宋体" panose="02010609030101010101" charset="-122"/>
              </a:rPr>
              <a:t>胞学</a:t>
            </a:r>
            <a:r>
              <a:rPr sz="2000" b="1" spc="5">
                <a:latin typeface="新宋体" panose="02010609030101010101" charset="-122"/>
                <a:cs typeface="新宋体" panose="02010609030101010101" charset="-122"/>
              </a:rPr>
              <a:t>结果作为</a:t>
            </a:r>
            <a:r>
              <a:rPr sz="2000" b="1" spc="-5">
                <a:latin typeface="新宋体" panose="02010609030101010101" charset="-122"/>
                <a:cs typeface="新宋体" panose="02010609030101010101" charset="-122"/>
              </a:rPr>
              <a:t>筛查</a:t>
            </a:r>
            <a:r>
              <a:rPr sz="2000" b="1" spc="5">
                <a:latin typeface="新宋体" panose="02010609030101010101" charset="-122"/>
                <a:cs typeface="新宋体" panose="02010609030101010101" charset="-122"/>
              </a:rPr>
              <a:t>结果</a:t>
            </a:r>
            <a:r>
              <a:rPr sz="2000" b="1" spc="30">
                <a:latin typeface="新宋体" panose="02010609030101010101" charset="-122"/>
                <a:cs typeface="新宋体" panose="02010609030101010101" charset="-122"/>
              </a:rPr>
              <a:t>，</a:t>
            </a:r>
            <a:r>
              <a:rPr sz="2000" b="1" spc="5">
                <a:solidFill>
                  <a:srgbClr val="FF0000"/>
                </a:solidFill>
                <a:latin typeface="新宋体" panose="02010609030101010101" charset="-122"/>
                <a:cs typeface="新宋体" panose="02010609030101010101" charset="-122"/>
              </a:rPr>
              <a:t>不</a:t>
            </a:r>
            <a:r>
              <a:rPr sz="2000" b="1" spc="-5">
                <a:solidFill>
                  <a:srgbClr val="FF0000"/>
                </a:solidFill>
                <a:latin typeface="新宋体" panose="02010609030101010101" charset="-122"/>
                <a:cs typeface="新宋体" panose="02010609030101010101" charset="-122"/>
              </a:rPr>
              <a:t>能作</a:t>
            </a:r>
            <a:r>
              <a:rPr sz="2000" b="1" spc="5">
                <a:solidFill>
                  <a:srgbClr val="FF0000"/>
                </a:solidFill>
                <a:latin typeface="新宋体" panose="02010609030101010101" charset="-122"/>
                <a:cs typeface="新宋体" panose="02010609030101010101" charset="-122"/>
              </a:rPr>
              <a:t>为疾病的</a:t>
            </a:r>
            <a:r>
              <a:rPr sz="2000" b="1" spc="-5">
                <a:solidFill>
                  <a:srgbClr val="FF0000"/>
                </a:solidFill>
                <a:latin typeface="新宋体" panose="02010609030101010101" charset="-122"/>
                <a:cs typeface="新宋体" panose="02010609030101010101" charset="-122"/>
              </a:rPr>
              <a:t>确定</a:t>
            </a:r>
            <a:r>
              <a:rPr sz="2000" b="1" spc="5">
                <a:solidFill>
                  <a:srgbClr val="FF0000"/>
                </a:solidFill>
                <a:latin typeface="新宋体" panose="02010609030101010101" charset="-122"/>
                <a:cs typeface="新宋体" panose="02010609030101010101" charset="-122"/>
              </a:rPr>
              <a:t>诊</a:t>
            </a:r>
            <a:r>
              <a:rPr sz="2000" b="1" spc="20">
                <a:solidFill>
                  <a:srgbClr val="FF0000"/>
                </a:solidFill>
                <a:latin typeface="新宋体" panose="02010609030101010101" charset="-122"/>
                <a:cs typeface="新宋体" panose="02010609030101010101" charset="-122"/>
              </a:rPr>
              <a:t>断</a:t>
            </a:r>
            <a:r>
              <a:rPr sz="2000" b="1" spc="5">
                <a:latin typeface="新宋体" panose="02010609030101010101" charset="-122"/>
                <a:cs typeface="新宋体" panose="02010609030101010101" charset="-122"/>
              </a:rPr>
              <a:t>，不</a:t>
            </a:r>
            <a:r>
              <a:rPr sz="2000" b="1" spc="-5">
                <a:latin typeface="新宋体" panose="02010609030101010101" charset="-122"/>
                <a:cs typeface="新宋体" panose="02010609030101010101" charset="-122"/>
              </a:rPr>
              <a:t>能以 </a:t>
            </a:r>
            <a:r>
              <a:rPr sz="2000" b="1" spc="5">
                <a:latin typeface="新宋体" panose="02010609030101010101" charset="-122"/>
                <a:cs typeface="新宋体" panose="02010609030101010101" charset="-122"/>
              </a:rPr>
              <a:t>此作为临</a:t>
            </a:r>
            <a:r>
              <a:rPr sz="2000" b="1" spc="-5">
                <a:latin typeface="新宋体" panose="02010609030101010101" charset="-122"/>
                <a:cs typeface="新宋体" panose="02010609030101010101" charset="-122"/>
              </a:rPr>
              <a:t>床处</a:t>
            </a:r>
            <a:r>
              <a:rPr sz="2000" b="1" spc="5">
                <a:latin typeface="新宋体" panose="02010609030101010101" charset="-122"/>
                <a:cs typeface="新宋体" panose="02010609030101010101" charset="-122"/>
              </a:rPr>
              <a:t>理的依</a:t>
            </a:r>
            <a:r>
              <a:rPr sz="2000" b="1" spc="-5">
                <a:latin typeface="新宋体" panose="02010609030101010101" charset="-122"/>
                <a:cs typeface="新宋体" panose="02010609030101010101" charset="-122"/>
              </a:rPr>
              <a:t>据</a:t>
            </a:r>
            <a:endParaRPr sz="2000">
              <a:latin typeface="新宋体" panose="02010609030101010101" charset="-122"/>
              <a:cs typeface="新宋体" panose="02010609030101010101"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738022" y="346913"/>
            <a:ext cx="7664450" cy="635000"/>
          </a:xfrm>
          <a:prstGeom prst="rect">
            <a:avLst/>
          </a:prstGeom>
        </p:spPr>
        <p:txBody>
          <a:bodyPr vert="horz" wrap="square" lIns="0" tIns="12065" rIns="0" bIns="0" rtlCol="0">
            <a:spAutoFit/>
          </a:bodyPr>
          <a:lstStyle/>
          <a:p>
            <a:pPr marL="12700">
              <a:lnSpc>
                <a:spcPct val="100000"/>
              </a:lnSpc>
              <a:spcBef>
                <a:spcPts val="95"/>
              </a:spcBef>
            </a:pPr>
            <a:r>
              <a:rPr/>
              <a:t>以</a:t>
            </a:r>
            <a:r>
              <a:rPr spc="-15"/>
              <a:t>细胞</a:t>
            </a:r>
            <a:r>
              <a:rPr/>
              <a:t>学</a:t>
            </a:r>
            <a:r>
              <a:rPr spc="-15"/>
              <a:t>作为</a:t>
            </a:r>
            <a:r>
              <a:rPr/>
              <a:t>初</a:t>
            </a:r>
            <a:r>
              <a:rPr spc="-15"/>
              <a:t>筛异</a:t>
            </a:r>
            <a:r>
              <a:rPr/>
              <a:t>常</a:t>
            </a:r>
            <a:r>
              <a:rPr spc="-15"/>
              <a:t>结果</a:t>
            </a:r>
            <a:r>
              <a:rPr/>
              <a:t>的</a:t>
            </a:r>
            <a:r>
              <a:rPr spc="-15"/>
              <a:t>处</a:t>
            </a:r>
            <a:r>
              <a:rPr spc="-20"/>
              <a:t>理</a:t>
            </a:r>
            <a:endParaRPr spc="-20"/>
          </a:p>
        </p:txBody>
      </p:sp>
      <p:sp>
        <p:nvSpPr>
          <p:cNvPr id="4" name="object 4"/>
          <p:cNvSpPr txBox="1"/>
          <p:nvPr/>
        </p:nvSpPr>
        <p:spPr>
          <a:xfrm>
            <a:off x="343611" y="1359153"/>
            <a:ext cx="2819400" cy="3911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异常细胞学的处理</a:t>
            </a:r>
            <a:endParaRPr sz="2400">
              <a:latin typeface="新宋体" panose="02010609030101010101" charset="-122"/>
              <a:cs typeface="新宋体" panose="02010609030101010101" charset="-122"/>
            </a:endParaRPr>
          </a:p>
        </p:txBody>
      </p:sp>
      <p:sp>
        <p:nvSpPr>
          <p:cNvPr id="6" name="object 6"/>
          <p:cNvSpPr/>
          <p:nvPr/>
        </p:nvSpPr>
        <p:spPr>
          <a:xfrm>
            <a:off x="297853" y="2557081"/>
            <a:ext cx="1480820" cy="0"/>
          </a:xfrm>
          <a:custGeom>
            <a:rect l="l" t="t" r="r" b="b"/>
            <a:pathLst>
              <a:path w="1480820">
                <a:moveTo>
                  <a:pt x="0" y="0"/>
                </a:moveTo>
                <a:lnTo>
                  <a:pt x="1480781" y="0"/>
                </a:lnTo>
              </a:path>
            </a:pathLst>
          </a:custGeom>
          <a:ln w="20701">
            <a:solidFill>
              <a:srgbClr val="F17154"/>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p:nvPr/>
        </p:nvSpPr>
        <p:spPr>
          <a:xfrm>
            <a:off x="297853" y="1984882"/>
            <a:ext cx="1480820" cy="531495"/>
          </a:xfrm>
          <a:custGeom>
            <a:rect l="l" t="t" r="r" b="b"/>
            <a:pathLst>
              <a:path w="1480820" h="531494">
                <a:moveTo>
                  <a:pt x="1480781" y="0"/>
                </a:moveTo>
                <a:lnTo>
                  <a:pt x="0" y="0"/>
                </a:lnTo>
                <a:lnTo>
                  <a:pt x="0" y="531113"/>
                </a:lnTo>
                <a:lnTo>
                  <a:pt x="1480781" y="531113"/>
                </a:lnTo>
                <a:lnTo>
                  <a:pt x="1480781" y="0"/>
                </a:lnTo>
                <a:close/>
              </a:path>
            </a:pathLst>
          </a:custGeom>
          <a:solidFill>
            <a:srgbClr val="F17154"/>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297853" y="1943925"/>
            <a:ext cx="1480820" cy="0"/>
          </a:xfrm>
          <a:custGeom>
            <a:rect l="l" t="t" r="r" b="b"/>
            <a:pathLst>
              <a:path w="1480820">
                <a:moveTo>
                  <a:pt x="0" y="0"/>
                </a:moveTo>
                <a:lnTo>
                  <a:pt x="1480781" y="0"/>
                </a:lnTo>
              </a:path>
            </a:pathLst>
          </a:custGeom>
          <a:ln w="20700">
            <a:solidFill>
              <a:srgbClr val="F17154"/>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446938" y="2108708"/>
            <a:ext cx="1181735" cy="2997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latin typeface="新宋体" panose="02010609030101010101" charset="-122"/>
                <a:cs typeface="新宋体" panose="02010609030101010101" charset="-122"/>
              </a:rPr>
              <a:t>ASC-US处理</a:t>
            </a:r>
            <a:endParaRPr sz="1800">
              <a:latin typeface="新宋体" panose="02010609030101010101" charset="-122"/>
              <a:cs typeface="新宋体" panose="02010609030101010101" charset="-122"/>
            </a:endParaRPr>
          </a:p>
        </p:txBody>
      </p:sp>
      <p:sp>
        <p:nvSpPr>
          <p:cNvPr id="10" name="object 10"/>
          <p:cNvSpPr/>
          <p:nvPr/>
        </p:nvSpPr>
        <p:spPr>
          <a:xfrm>
            <a:off x="1691639" y="1876044"/>
            <a:ext cx="7176515" cy="4002024"/>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p:nvPr/>
        </p:nvSpPr>
        <p:spPr>
          <a:xfrm>
            <a:off x="1738883" y="2086355"/>
            <a:ext cx="7185659" cy="3668267"/>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p:nvPr/>
        </p:nvSpPr>
        <p:spPr>
          <a:xfrm>
            <a:off x="1787525" y="1934845"/>
            <a:ext cx="7059930" cy="3885565"/>
          </a:xfrm>
          <a:custGeom>
            <a:rect l="l" t="t" r="r" b="b"/>
            <a:pathLst>
              <a:path w="7059930" h="3885565">
                <a:moveTo>
                  <a:pt x="0" y="3885565"/>
                </a:moveTo>
                <a:lnTo>
                  <a:pt x="7059930" y="3885565"/>
                </a:lnTo>
                <a:lnTo>
                  <a:pt x="7059930" y="0"/>
                </a:lnTo>
                <a:lnTo>
                  <a:pt x="0" y="0"/>
                </a:lnTo>
                <a:lnTo>
                  <a:pt x="0" y="3885565"/>
                </a:lnTo>
                <a:close/>
              </a:path>
            </a:pathLst>
          </a:custGeom>
          <a:solidFill>
            <a:srgbClr val="FFFFFF"/>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p:nvPr/>
        </p:nvSpPr>
        <p:spPr>
          <a:xfrm>
            <a:off x="1787525" y="1934845"/>
            <a:ext cx="7059930" cy="3885565"/>
          </a:xfrm>
          <a:custGeom>
            <a:rect l="l" t="t" r="r" b="b"/>
            <a:pathLst>
              <a:path w="7059930" h="3885565">
                <a:moveTo>
                  <a:pt x="0" y="3885565"/>
                </a:moveTo>
                <a:lnTo>
                  <a:pt x="7059930" y="3885565"/>
                </a:lnTo>
                <a:lnTo>
                  <a:pt x="7059930" y="0"/>
                </a:lnTo>
                <a:lnTo>
                  <a:pt x="0" y="0"/>
                </a:lnTo>
                <a:lnTo>
                  <a:pt x="0" y="3885565"/>
                </a:lnTo>
                <a:close/>
              </a:path>
            </a:pathLst>
          </a:custGeom>
          <a:ln w="9524">
            <a:solidFill>
              <a:srgbClr val="F6C17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1955419" y="2204465"/>
            <a:ext cx="6707505" cy="2997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latin typeface="新宋体" panose="02010609030101010101" charset="-122"/>
                <a:cs typeface="新宋体" panose="02010609030101010101" charset="-122"/>
              </a:rPr>
              <a:t>在异常细胞涂片中，ASC-US</a:t>
            </a:r>
            <a:r>
              <a:rPr sz="1800" b="1" spc="5">
                <a:latin typeface="新宋体" panose="02010609030101010101" charset="-122"/>
                <a:cs typeface="新宋体" panose="02010609030101010101" charset="-122"/>
              </a:rPr>
              <a:t>占</a:t>
            </a:r>
            <a:r>
              <a:rPr sz="1800" b="1">
                <a:latin typeface="新宋体" panose="02010609030101010101" charset="-122"/>
                <a:cs typeface="新宋体" panose="02010609030101010101" charset="-122"/>
              </a:rPr>
              <a:t>50%以上,是最常见的细胞学异常类型</a:t>
            </a:r>
            <a:endParaRPr sz="1800">
              <a:latin typeface="新宋体" panose="02010609030101010101" charset="-122"/>
              <a:cs typeface="新宋体" panose="02010609030101010101" charset="-122"/>
            </a:endParaRPr>
          </a:p>
        </p:txBody>
      </p:sp>
      <p:sp>
        <p:nvSpPr>
          <p:cNvPr id="15" name="object 15"/>
          <p:cNvSpPr txBox="1"/>
          <p:nvPr/>
        </p:nvSpPr>
        <p:spPr>
          <a:xfrm>
            <a:off x="1866519" y="2725673"/>
            <a:ext cx="6867525" cy="290639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1600">
              <a:lnSpc>
                <a:spcPct val="100000"/>
              </a:lnSpc>
              <a:spcBef>
                <a:spcPts val="100"/>
              </a:spcBef>
            </a:pPr>
            <a:r>
              <a:rPr sz="1800" b="1">
                <a:latin typeface="新宋体" panose="02010609030101010101" charset="-122"/>
                <a:cs typeface="新宋体" panose="02010609030101010101" charset="-122"/>
              </a:rPr>
              <a:t>。人群中ASC-US的发病率为</a:t>
            </a:r>
            <a:r>
              <a:rPr sz="1800" b="1" spc="5">
                <a:latin typeface="新宋体" panose="02010609030101010101" charset="-122"/>
                <a:cs typeface="新宋体" panose="02010609030101010101" charset="-122"/>
              </a:rPr>
              <a:t>5%</a:t>
            </a:r>
            <a:r>
              <a:rPr sz="1800" b="1">
                <a:latin typeface="新宋体" panose="02010609030101010101" charset="-122"/>
                <a:cs typeface="新宋体" panose="02010609030101010101" charset="-122"/>
              </a:rPr>
              <a:t>左右。ASC-US女性中HR-HPV感染率为</a:t>
            </a:r>
            <a:endParaRPr sz="1800">
              <a:latin typeface="新宋体" panose="02010609030101010101" charset="-122"/>
              <a:cs typeface="新宋体" panose="02010609030101010101" charset="-122"/>
            </a:endParaRPr>
          </a:p>
          <a:p>
            <a:pPr marL="101600" marR="80645">
              <a:lnSpc>
                <a:spcPct val="190000"/>
              </a:lnSpc>
            </a:pPr>
            <a:r>
              <a:rPr sz="1800" b="1">
                <a:latin typeface="新宋体" panose="02010609030101010101" charset="-122"/>
                <a:cs typeface="新宋体" panose="02010609030101010101" charset="-122"/>
              </a:rPr>
              <a:t>31%</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60%,ASC-US的可重复性</a:t>
            </a:r>
            <a:r>
              <a:rPr sz="1800" b="1" spc="5">
                <a:latin typeface="新宋体" panose="02010609030101010101" charset="-122"/>
                <a:cs typeface="新宋体" panose="02010609030101010101" charset="-122"/>
              </a:rPr>
              <a:t>差</a:t>
            </a:r>
            <a:r>
              <a:rPr sz="1800" b="1">
                <a:latin typeface="新宋体" panose="02010609030101010101" charset="-122"/>
                <a:cs typeface="新宋体" panose="02010609030101010101" charset="-122"/>
              </a:rPr>
              <a:t>,细胞学ASC-US中经子宫颈活检诊断 CIN2/3的概率在10%以下，浸润癌风险低，</a:t>
            </a:r>
            <a:r>
              <a:rPr sz="1800" b="1" spc="5">
                <a:latin typeface="新宋体" panose="02010609030101010101" charset="-122"/>
                <a:cs typeface="新宋体" panose="02010609030101010101" charset="-122"/>
              </a:rPr>
              <a:t>为</a:t>
            </a:r>
            <a:r>
              <a:rPr sz="1800" b="1">
                <a:latin typeface="新宋体" panose="02010609030101010101" charset="-122"/>
                <a:cs typeface="新宋体" panose="02010609030101010101" charset="-122"/>
              </a:rPr>
              <a:t>0.1</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0.2％,由于造成 ASC-US的原因诸多，容易发生诊断不足或过度诊断是临床处理</a:t>
            </a:r>
            <a:r>
              <a:rPr sz="1800" b="1" spc="5">
                <a:latin typeface="新宋体" panose="02010609030101010101" charset="-122"/>
                <a:cs typeface="新宋体" panose="02010609030101010101" charset="-122"/>
              </a:rPr>
              <a:t>中</a:t>
            </a:r>
            <a:r>
              <a:rPr sz="1800" b="1" spc="-10">
                <a:latin typeface="新宋体" panose="02010609030101010101" charset="-122"/>
                <a:cs typeface="新宋体" panose="02010609030101010101" charset="-122"/>
              </a:rPr>
              <a:t>的 </a:t>
            </a:r>
            <a:r>
              <a:rPr sz="1800" b="1">
                <a:latin typeface="新宋体" panose="02010609030101010101" charset="-122"/>
                <a:cs typeface="新宋体" panose="02010609030101010101" charset="-122"/>
              </a:rPr>
              <a:t>难题,建议对ASC-US使用HPV进行分流，如</a:t>
            </a:r>
            <a:r>
              <a:rPr sz="1800" b="1" spc="5">
                <a:latin typeface="新宋体" panose="02010609030101010101" charset="-122"/>
                <a:cs typeface="新宋体" panose="02010609030101010101" charset="-122"/>
              </a:rPr>
              <a:t>果</a:t>
            </a:r>
            <a:r>
              <a:rPr sz="1800" b="1">
                <a:latin typeface="新宋体" panose="02010609030101010101" charset="-122"/>
                <a:cs typeface="新宋体" panose="02010609030101010101" charset="-122"/>
              </a:rPr>
              <a:t>HR-HPV阳性</a:t>
            </a:r>
            <a:r>
              <a:rPr sz="1800" b="1" spc="-10">
                <a:latin typeface="新宋体" panose="02010609030101010101" charset="-122"/>
                <a:cs typeface="新宋体" panose="02010609030101010101" charset="-122"/>
              </a:rPr>
              <a:t>(</a:t>
            </a:r>
            <a:r>
              <a:rPr sz="1800" b="1" spc="2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不分型</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或HPV分型检</a:t>
            </a:r>
            <a:r>
              <a:rPr sz="1800" b="1" spc="-10">
                <a:latin typeface="新宋体" panose="02010609030101010101" charset="-122"/>
                <a:cs typeface="新宋体" panose="02010609030101010101" charset="-122"/>
              </a:rPr>
              <a:t>测</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HPV16、18阳性，均应转诊阴道镜检</a:t>
            </a:r>
            <a:r>
              <a:rPr sz="1800" b="1" spc="5">
                <a:latin typeface="新宋体" panose="02010609030101010101" charset="-122"/>
                <a:cs typeface="新宋体" panose="02010609030101010101" charset="-122"/>
              </a:rPr>
              <a:t>查</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p:txBody>
      </p:sp>
      <p:sp>
        <p:nvSpPr>
          <p:cNvPr id="16" name="object 16"/>
          <p:cNvSpPr/>
          <p:nvPr/>
        </p:nvSpPr>
        <p:spPr>
          <a:xfrm>
            <a:off x="7345426" y="5452998"/>
            <a:ext cx="1502410" cy="362585"/>
          </a:xfrm>
          <a:custGeom>
            <a:rect l="l" t="t" r="r" b="b"/>
            <a:pathLst>
              <a:path w="1502409" h="362585">
                <a:moveTo>
                  <a:pt x="1502028" y="0"/>
                </a:moveTo>
                <a:lnTo>
                  <a:pt x="0" y="362292"/>
                </a:lnTo>
                <a:lnTo>
                  <a:pt x="1502028" y="362292"/>
                </a:lnTo>
                <a:lnTo>
                  <a:pt x="1502028" y="0"/>
                </a:lnTo>
                <a:close/>
              </a:path>
            </a:pathLst>
          </a:custGeom>
          <a:solidFill>
            <a:srgbClr val="F6C17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738022" y="346913"/>
            <a:ext cx="7664450" cy="635000"/>
          </a:xfrm>
          <a:prstGeom prst="rect">
            <a:avLst/>
          </a:prstGeom>
        </p:spPr>
        <p:txBody>
          <a:bodyPr vert="horz" wrap="square" lIns="0" tIns="12065" rIns="0" bIns="0" rtlCol="0">
            <a:spAutoFit/>
          </a:bodyPr>
          <a:lstStyle/>
          <a:p>
            <a:pPr marL="12700">
              <a:lnSpc>
                <a:spcPct val="100000"/>
              </a:lnSpc>
              <a:spcBef>
                <a:spcPts val="95"/>
              </a:spcBef>
            </a:pPr>
            <a:r>
              <a:rPr/>
              <a:t>以</a:t>
            </a:r>
            <a:r>
              <a:rPr spc="-15"/>
              <a:t>细胞</a:t>
            </a:r>
            <a:r>
              <a:rPr/>
              <a:t>学</a:t>
            </a:r>
            <a:r>
              <a:rPr spc="-15"/>
              <a:t>作为</a:t>
            </a:r>
            <a:r>
              <a:rPr/>
              <a:t>初</a:t>
            </a:r>
            <a:r>
              <a:rPr spc="-15"/>
              <a:t>筛异</a:t>
            </a:r>
            <a:r>
              <a:rPr/>
              <a:t>常</a:t>
            </a:r>
            <a:r>
              <a:rPr spc="-15"/>
              <a:t>结果</a:t>
            </a:r>
            <a:r>
              <a:rPr/>
              <a:t>的</a:t>
            </a:r>
            <a:r>
              <a:rPr spc="-15"/>
              <a:t>处</a:t>
            </a:r>
            <a:r>
              <a:rPr spc="-20"/>
              <a:t>理</a:t>
            </a:r>
            <a:endParaRPr spc="-20"/>
          </a:p>
        </p:txBody>
      </p:sp>
      <p:sp>
        <p:nvSpPr>
          <p:cNvPr id="4" name="object 4"/>
          <p:cNvSpPr txBox="1"/>
          <p:nvPr/>
        </p:nvSpPr>
        <p:spPr>
          <a:xfrm>
            <a:off x="343611" y="1206753"/>
            <a:ext cx="2819400" cy="3911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异常细胞学的处理</a:t>
            </a:r>
            <a:endParaRPr sz="2400">
              <a:latin typeface="新宋体" panose="02010609030101010101" charset="-122"/>
              <a:cs typeface="新宋体" panose="02010609030101010101" charset="-122"/>
            </a:endParaRPr>
          </a:p>
        </p:txBody>
      </p:sp>
      <p:sp>
        <p:nvSpPr>
          <p:cNvPr id="6" name="object 6"/>
          <p:cNvSpPr/>
          <p:nvPr/>
        </p:nvSpPr>
        <p:spPr>
          <a:xfrm>
            <a:off x="292734" y="1805813"/>
            <a:ext cx="1480820" cy="531495"/>
          </a:xfrm>
          <a:custGeom>
            <a:rect l="l" t="t" r="r" b="b"/>
            <a:pathLst>
              <a:path w="1480820" h="531494">
                <a:moveTo>
                  <a:pt x="1480820" y="0"/>
                </a:moveTo>
                <a:lnTo>
                  <a:pt x="0" y="0"/>
                </a:lnTo>
                <a:lnTo>
                  <a:pt x="0" y="531113"/>
                </a:lnTo>
                <a:lnTo>
                  <a:pt x="1480820" y="531113"/>
                </a:lnTo>
                <a:lnTo>
                  <a:pt x="1480820" y="0"/>
                </a:lnTo>
                <a:close/>
              </a:path>
            </a:pathLst>
          </a:custGeom>
          <a:solidFill>
            <a:srgbClr val="F17154"/>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p:nvPr/>
        </p:nvSpPr>
        <p:spPr>
          <a:xfrm>
            <a:off x="1677923" y="1696211"/>
            <a:ext cx="7174992" cy="2299716"/>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1653539" y="1816607"/>
            <a:ext cx="6740652" cy="2043683"/>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p:nvPr/>
        </p:nvSpPr>
        <p:spPr>
          <a:xfrm>
            <a:off x="1773554" y="1754504"/>
            <a:ext cx="7059930" cy="2183765"/>
          </a:xfrm>
          <a:custGeom>
            <a:rect l="l" t="t" r="r" b="b"/>
            <a:pathLst>
              <a:path w="7059930" h="2183765">
                <a:moveTo>
                  <a:pt x="0" y="2183765"/>
                </a:moveTo>
                <a:lnTo>
                  <a:pt x="7059930" y="2183765"/>
                </a:lnTo>
                <a:lnTo>
                  <a:pt x="7059930" y="0"/>
                </a:lnTo>
                <a:lnTo>
                  <a:pt x="0" y="0"/>
                </a:lnTo>
                <a:lnTo>
                  <a:pt x="0" y="2183765"/>
                </a:lnTo>
                <a:close/>
              </a:path>
            </a:pathLst>
          </a:custGeom>
          <a:solidFill>
            <a:srgbClr val="FFFFFF"/>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aphicFrame>
        <p:nvGraphicFramePr>
          <p:cNvPr id="10" name="object 10"/>
          <p:cNvGraphicFramePr>
            <a:graphicFrameLocks noGrp="1"/>
          </p:cNvGraphicFramePr>
          <p:nvPr/>
        </p:nvGraphicFramePr>
        <p:xfrm>
          <a:off x="282384" y="1744154"/>
          <a:ext cx="8561070" cy="2199005"/>
        </p:xfrm>
        <a:graphic>
          <a:graphicData uri="http://schemas.openxmlformats.org/drawingml/2006/table">
            <a:tbl>
              <a:tblPr firstRow="1" bandRow="1">
                <a:tableStyleId>{2D5ABB26-0587-4C30-8999-92F81FD0307C}</a:tableStyleId>
              </a:tblPr>
              <a:tblGrid>
                <a:gridCol w="1480820"/>
                <a:gridCol w="7059930"/>
              </a:tblGrid>
              <a:tr h="0">
                <a:tc>
                  <a:txBody>
                    <a:bodyPr vert="horz" wrap="square"/>
                    <a:lstStyle/>
                    <a:p>
                      <a:pPr>
                        <a:lnSpc>
                          <a:spcPct val="100000"/>
                        </a:lnSpc>
                      </a:pPr>
                      <a:endParaRPr sz="1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rowSpan="3">
                  <a:txBody>
                    <a:bodyPr vert="horz" wrap="square"/>
                    <a:lstStyle/>
                    <a:p>
                      <a:pPr marL="358775" indent="-287020">
                        <a:lnSpc>
                          <a:spcPct val="100000"/>
                        </a:lnSpc>
                        <a:spcBef>
                          <a:spcPts val="1505"/>
                        </a:spcBef>
                        <a:buSzPct val="81000"/>
                        <a:buFont typeface="Wingdings" panose="05000000000000000000"/>
                        <a:buChar char=""/>
                        <a:tabLst>
                          <a:tab pos="358140"/>
                          <a:tab pos="358775"/>
                        </a:tabLst>
                      </a:pPr>
                      <a:r>
                        <a:rPr sz="1800" b="1">
                          <a:latin typeface="新宋体" panose="02010609030101010101" charset="-122"/>
                          <a:cs typeface="新宋体" panose="02010609030101010101" charset="-122"/>
                        </a:rPr>
                        <a:t>ASC-H</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在人群中的平均检出率为0.42%，在ASC中约占10%</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358775" indent="-287020">
                        <a:lnSpc>
                          <a:spcPct val="100000"/>
                        </a:lnSpc>
                        <a:spcBef>
                          <a:spcPts val="870"/>
                        </a:spcBef>
                        <a:buSzPct val="81000"/>
                        <a:buFont typeface="Wingdings" panose="05000000000000000000"/>
                        <a:buChar char=""/>
                        <a:tabLst>
                          <a:tab pos="358140"/>
                          <a:tab pos="358775"/>
                        </a:tabLst>
                      </a:pPr>
                      <a:r>
                        <a:rPr sz="1800" b="1">
                          <a:latin typeface="新宋体" panose="02010609030101010101" charset="-122"/>
                          <a:cs typeface="新宋体" panose="02010609030101010101" charset="-122"/>
                        </a:rPr>
                        <a:t>ASC-H</a:t>
                      </a:r>
                      <a:r>
                        <a:rPr sz="1800" b="1" spc="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的细胞改变具有HSIL的特征，但诊</a:t>
                      </a:r>
                      <a:r>
                        <a:rPr sz="1800" b="1" spc="5">
                          <a:latin typeface="新宋体" panose="02010609030101010101" charset="-122"/>
                          <a:cs typeface="新宋体" panose="02010609030101010101" charset="-122"/>
                        </a:rPr>
                        <a:t>断</a:t>
                      </a:r>
                      <a:r>
                        <a:rPr sz="1800" b="1">
                          <a:latin typeface="新宋体" panose="02010609030101010101" charset="-122"/>
                          <a:cs typeface="新宋体" panose="02010609030101010101" charset="-122"/>
                        </a:rPr>
                        <a:t>HSIL的证据不足</a:t>
                      </a:r>
                      <a:endParaRPr sz="1800">
                        <a:latin typeface="新宋体" panose="02010609030101010101" charset="-122"/>
                        <a:cs typeface="新宋体" panose="02010609030101010101" charset="-122"/>
                      </a:endParaRPr>
                    </a:p>
                    <a:p>
                      <a:pPr marL="358775" indent="-287020">
                        <a:lnSpc>
                          <a:spcPct val="100000"/>
                        </a:lnSpc>
                        <a:spcBef>
                          <a:spcPts val="860"/>
                        </a:spcBef>
                        <a:buSzPct val="81000"/>
                        <a:buFont typeface="Wingdings" panose="05000000000000000000"/>
                        <a:buChar char=""/>
                        <a:tabLst>
                          <a:tab pos="358140"/>
                          <a:tab pos="358775"/>
                        </a:tabLst>
                      </a:pPr>
                      <a:r>
                        <a:rPr sz="1800" b="1">
                          <a:latin typeface="新宋体" panose="02010609030101010101" charset="-122"/>
                          <a:cs typeface="新宋体" panose="02010609030101010101" charset="-122"/>
                        </a:rPr>
                        <a:t>多与高危</a:t>
                      </a:r>
                      <a:r>
                        <a:rPr sz="1800" b="1" spc="-10">
                          <a:latin typeface="新宋体" panose="02010609030101010101" charset="-122"/>
                          <a:cs typeface="新宋体" panose="02010609030101010101" charset="-122"/>
                        </a:rPr>
                        <a:t>型</a:t>
                      </a:r>
                      <a:r>
                        <a:rPr sz="1800" b="1" spc="15">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HPV</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感染有关</a:t>
                      </a:r>
                      <a:endParaRPr sz="1800">
                        <a:latin typeface="新宋体" panose="02010609030101010101" charset="-122"/>
                        <a:cs typeface="新宋体" panose="02010609030101010101" charset="-122"/>
                      </a:endParaRPr>
                    </a:p>
                    <a:p>
                      <a:pPr marL="358775" indent="-287020">
                        <a:lnSpc>
                          <a:spcPct val="100000"/>
                        </a:lnSpc>
                        <a:spcBef>
                          <a:spcPts val="865"/>
                        </a:spcBef>
                        <a:buSzPct val="81000"/>
                        <a:buFont typeface="Wingdings" panose="05000000000000000000"/>
                        <a:buChar char=""/>
                        <a:tabLst>
                          <a:tab pos="358140"/>
                          <a:tab pos="358775"/>
                        </a:tabLst>
                      </a:pPr>
                      <a:r>
                        <a:rPr sz="1800" b="1">
                          <a:latin typeface="新宋体" panose="02010609030101010101" charset="-122"/>
                          <a:cs typeface="新宋体" panose="02010609030101010101" charset="-122"/>
                        </a:rPr>
                        <a:t>子宫颈活检诊</a:t>
                      </a:r>
                      <a:r>
                        <a:rPr sz="1800" b="1" spc="5">
                          <a:latin typeface="新宋体" panose="02010609030101010101" charset="-122"/>
                          <a:cs typeface="新宋体" panose="02010609030101010101" charset="-122"/>
                        </a:rPr>
                        <a:t>断</a:t>
                      </a:r>
                      <a:r>
                        <a:rPr sz="1800" b="1">
                          <a:latin typeface="新宋体" panose="02010609030101010101" charset="-122"/>
                          <a:cs typeface="新宋体" panose="02010609030101010101" charset="-122"/>
                        </a:rPr>
                        <a:t>CIN2/3的概率为</a:t>
                      </a:r>
                      <a:r>
                        <a:rPr sz="1800" b="1" spc="-5">
                          <a:latin typeface="新宋体" panose="02010609030101010101" charset="-122"/>
                          <a:cs typeface="新宋体" panose="02010609030101010101" charset="-122"/>
                        </a:rPr>
                        <a:t>24%</a:t>
                      </a:r>
                      <a:r>
                        <a:rPr sz="1800" b="1" spc="-300">
                          <a:latin typeface="新宋体" panose="02010609030101010101" charset="-122"/>
                          <a:cs typeface="新宋体" panose="02010609030101010101" charset="-122"/>
                        </a:rPr>
                        <a:t> </a:t>
                      </a:r>
                      <a:r>
                        <a:rPr sz="1800" b="1" spc="-7" baseline="-21000">
                          <a:latin typeface="新宋体" panose="02010609030101010101" charset="-122"/>
                          <a:cs typeface="新宋体" panose="02010609030101010101" charset="-122"/>
                        </a:rPr>
                        <a:t>~</a:t>
                      </a:r>
                      <a:r>
                        <a:rPr sz="1800" b="1" spc="7" baseline="-21000">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94％</a:t>
                      </a:r>
                      <a:endParaRPr sz="1800">
                        <a:latin typeface="新宋体" panose="02010609030101010101" charset="-122"/>
                        <a:cs typeface="新宋体" panose="02010609030101010101" charset="-122"/>
                      </a:endParaRPr>
                    </a:p>
                    <a:p>
                      <a:pPr marL="358775" indent="-287020">
                        <a:lnSpc>
                          <a:spcPct val="100000"/>
                        </a:lnSpc>
                        <a:spcBef>
                          <a:spcPts val="870"/>
                        </a:spcBef>
                        <a:buSzPct val="81000"/>
                        <a:buFont typeface="Wingdings" panose="05000000000000000000"/>
                        <a:buChar char=""/>
                        <a:tabLst>
                          <a:tab pos="358140"/>
                          <a:tab pos="358775"/>
                        </a:tabLst>
                      </a:pPr>
                      <a:r>
                        <a:rPr sz="1800" b="1">
                          <a:latin typeface="新宋体" panose="02010609030101010101" charset="-122"/>
                          <a:cs typeface="新宋体" panose="02010609030101010101" charset="-122"/>
                        </a:rPr>
                        <a:t>不论HR-HPV是阳性或阴性，均应直接转诊阴道镜检查</a:t>
                      </a:r>
                      <a:endParaRPr sz="1800">
                        <a:latin typeface="新宋体" panose="02010609030101010101" charset="-122"/>
                        <a:cs typeface="新宋体" panose="02010609030101010101" charset="-122"/>
                      </a:endParaRPr>
                    </a:p>
                  </a:txBody>
                  <a:tcPr marL="0" marR="0" marT="19113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572198">
                <a:tc>
                  <a:txBody>
                    <a:bodyPr vert="horz" wrap="square"/>
                    <a:lstStyle/>
                    <a:p>
                      <a:pPr marL="219710">
                        <a:lnSpc>
                          <a:spcPct val="100000"/>
                        </a:lnSpc>
                        <a:spcBef>
                          <a:spcPts val="965"/>
                        </a:spcBef>
                      </a:pPr>
                      <a:r>
                        <a:rPr sz="1800" b="1">
                          <a:latin typeface="新宋体" panose="02010609030101010101" charset="-122"/>
                          <a:cs typeface="新宋体" panose="02010609030101010101" charset="-122"/>
                        </a:rPr>
                        <a:t>ASC-H处理</a:t>
                      </a:r>
                      <a:endParaRPr sz="1800">
                        <a:latin typeface="新宋体" panose="02010609030101010101" charset="-122"/>
                        <a:cs typeface="新宋体" panose="02010609030101010101" charset="-122"/>
                      </a:endParaRPr>
                    </a:p>
                  </a:txBody>
                  <a:tcPr marL="0" marR="0" marT="122555" marB="0">
                    <a:lnR w="9525">
                      <a:solidFill>
                        <a:srgbClr val="F6C170"/>
                      </a:solidFill>
                      <a:prstDash val="solid"/>
                    </a:lnR>
                    <a:lnB w="28575">
                      <a:solidFill>
                        <a:srgbClr val="F17154"/>
                      </a:solidFill>
                      <a:prstDash val="solid"/>
                    </a:lnB>
                  </a:tcPr>
                </a:tc>
                <a:tc vMerge="1">
                  <a:txBody>
                    <a:bodyPr vert="horz" wrap="square"/>
                    <a:lstStyle/>
                    <a:p/>
                  </a:txBody>
                  <a:tcPr marL="0" marR="0" marT="19113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1560258">
                <a:tc>
                  <a:txBody>
                    <a:bodyPr vert="horz" wrap="square"/>
                    <a:lstStyle/>
                    <a:p>
                      <a:pPr>
                        <a:lnSpc>
                          <a:spcPct val="100000"/>
                        </a:lnSpc>
                      </a:pPr>
                      <a:endParaRPr sz="19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vMerge="1">
                  <a:txBody>
                    <a:bodyPr vert="horz" wrap="square"/>
                    <a:lstStyle/>
                    <a:p/>
                  </a:txBody>
                  <a:tcPr marL="0" marR="0" marT="19113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bl>
          </a:graphicData>
        </a:graphic>
      </p:graphicFrame>
      <p:sp>
        <p:nvSpPr>
          <p:cNvPr id="11" name="object 11"/>
          <p:cNvSpPr/>
          <p:nvPr/>
        </p:nvSpPr>
        <p:spPr>
          <a:xfrm>
            <a:off x="7331456" y="4750689"/>
            <a:ext cx="1502410" cy="362585"/>
          </a:xfrm>
          <a:custGeom>
            <a:rect l="l" t="t" r="r" b="b"/>
            <a:pathLst>
              <a:path w="1502409" h="362585">
                <a:moveTo>
                  <a:pt x="1502028" y="0"/>
                </a:moveTo>
                <a:lnTo>
                  <a:pt x="0" y="362331"/>
                </a:lnTo>
                <a:lnTo>
                  <a:pt x="1502028" y="362331"/>
                </a:lnTo>
                <a:lnTo>
                  <a:pt x="1502028" y="0"/>
                </a:lnTo>
                <a:close/>
              </a:path>
            </a:pathLst>
          </a:custGeom>
          <a:solidFill>
            <a:srgbClr val="F6C17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p:nvPr/>
        </p:nvSpPr>
        <p:spPr>
          <a:xfrm>
            <a:off x="286384" y="4218813"/>
            <a:ext cx="1480820" cy="531495"/>
          </a:xfrm>
          <a:custGeom>
            <a:rect l="l" t="t" r="r" b="b"/>
            <a:pathLst>
              <a:path w="1480820" h="531495">
                <a:moveTo>
                  <a:pt x="1480820" y="0"/>
                </a:moveTo>
                <a:lnTo>
                  <a:pt x="0" y="0"/>
                </a:lnTo>
                <a:lnTo>
                  <a:pt x="0" y="531113"/>
                </a:lnTo>
                <a:lnTo>
                  <a:pt x="1480820" y="531113"/>
                </a:lnTo>
                <a:lnTo>
                  <a:pt x="1480820" y="0"/>
                </a:lnTo>
                <a:close/>
              </a:path>
            </a:pathLst>
          </a:custGeom>
          <a:solidFill>
            <a:srgbClr val="F17154"/>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p:nvPr/>
        </p:nvSpPr>
        <p:spPr>
          <a:xfrm>
            <a:off x="1670304" y="4108703"/>
            <a:ext cx="7182611" cy="2252472"/>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p:nvPr/>
        </p:nvSpPr>
        <p:spPr>
          <a:xfrm>
            <a:off x="1647444" y="4204715"/>
            <a:ext cx="7091172" cy="2043683"/>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1767204" y="4167504"/>
            <a:ext cx="7065645" cy="2135505"/>
          </a:xfrm>
          <a:custGeom>
            <a:rect l="l" t="t" r="r" b="b"/>
            <a:pathLst>
              <a:path w="7065645" h="2135504">
                <a:moveTo>
                  <a:pt x="0" y="2135505"/>
                </a:moveTo>
                <a:lnTo>
                  <a:pt x="7065645" y="2135505"/>
                </a:lnTo>
                <a:lnTo>
                  <a:pt x="7065645" y="0"/>
                </a:lnTo>
                <a:lnTo>
                  <a:pt x="0" y="0"/>
                </a:lnTo>
                <a:lnTo>
                  <a:pt x="0" y="2135505"/>
                </a:lnTo>
                <a:close/>
              </a:path>
            </a:pathLst>
          </a:custGeom>
          <a:solidFill>
            <a:srgbClr val="FFFFFF"/>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aphicFrame>
        <p:nvGraphicFramePr>
          <p:cNvPr id="16" name="object 16"/>
          <p:cNvGraphicFramePr>
            <a:graphicFrameLocks noGrp="1"/>
          </p:cNvGraphicFramePr>
          <p:nvPr/>
        </p:nvGraphicFramePr>
        <p:xfrm>
          <a:off x="276034" y="4157154"/>
          <a:ext cx="8566785" cy="2150745"/>
        </p:xfrm>
        <a:graphic>
          <a:graphicData uri="http://schemas.openxmlformats.org/drawingml/2006/table">
            <a:tbl>
              <a:tblPr firstRow="1" bandRow="1">
                <a:tableStyleId>{2D5ABB26-0587-4C30-8999-92F81FD0307C}</a:tableStyleId>
              </a:tblPr>
              <a:tblGrid>
                <a:gridCol w="1480820"/>
                <a:gridCol w="5261609"/>
                <a:gridCol w="806450"/>
                <a:gridCol w="463550"/>
                <a:gridCol w="534670"/>
              </a:tblGrid>
              <a:tr h="0">
                <a:tc>
                  <a:txBody>
                    <a:bodyPr vert="horz" wrap="square"/>
                    <a:lstStyle/>
                    <a:p>
                      <a:pPr>
                        <a:lnSpc>
                          <a:spcPct val="100000"/>
                        </a:lnSpc>
                      </a:pPr>
                      <a:endParaRPr sz="1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rowSpan="3">
                  <a:txBody>
                    <a:bodyPr vert="horz" wrap="square"/>
                    <a:lstStyle/>
                    <a:p>
                      <a:pPr marL="356870" indent="-285750">
                        <a:lnSpc>
                          <a:spcPct val="100000"/>
                        </a:lnSpc>
                        <a:spcBef>
                          <a:spcPts val="1325"/>
                        </a:spcBef>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LSIL</a:t>
                      </a:r>
                      <a:r>
                        <a:rPr sz="1800" b="1" spc="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在人群中平均检出率</a:t>
                      </a:r>
                      <a:r>
                        <a:rPr sz="1800" b="1" spc="5">
                          <a:latin typeface="新宋体" panose="02010609030101010101" charset="-122"/>
                          <a:cs typeface="新宋体" panose="02010609030101010101" charset="-122"/>
                        </a:rPr>
                        <a:t>为</a:t>
                      </a:r>
                      <a:r>
                        <a:rPr sz="1800" b="1">
                          <a:latin typeface="新宋体" panose="02010609030101010101" charset="-122"/>
                          <a:cs typeface="新宋体" panose="02010609030101010101" charset="-122"/>
                        </a:rPr>
                        <a:t>0.9%，</a:t>
                      </a:r>
                      <a:endParaRPr sz="1800">
                        <a:latin typeface="新宋体" panose="02010609030101010101" charset="-122"/>
                        <a:cs typeface="新宋体" panose="02010609030101010101" charset="-122"/>
                      </a:endParaRPr>
                    </a:p>
                    <a:p>
                      <a:pPr marL="180340" marR="49530" indent="-108585">
                        <a:lnSpc>
                          <a:spcPct val="140000"/>
                        </a:lnSpc>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LSIL</a:t>
                      </a:r>
                      <a:r>
                        <a:rPr sz="1800" b="1" spc="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大多预</a:t>
                      </a:r>
                      <a:r>
                        <a:rPr sz="1800" b="1" spc="-10">
                          <a:latin typeface="新宋体" panose="02010609030101010101" charset="-122"/>
                          <a:cs typeface="新宋体" panose="02010609030101010101" charset="-122"/>
                        </a:rPr>
                        <a:t>示</a:t>
                      </a:r>
                      <a:r>
                        <a:rPr sz="1800" b="1" spc="5">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HPV</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感</a:t>
                      </a:r>
                      <a:r>
                        <a:rPr sz="1800" b="1" spc="5">
                          <a:latin typeface="新宋体" panose="02010609030101010101" charset="-122"/>
                          <a:cs typeface="新宋体" panose="02010609030101010101" charset="-122"/>
                        </a:rPr>
                        <a:t>染</a:t>
                      </a:r>
                      <a:r>
                        <a:rPr sz="1800" b="1">
                          <a:latin typeface="新宋体" panose="02010609030101010101" charset="-122"/>
                          <a:cs typeface="新宋体" panose="02010609030101010101" charset="-122"/>
                        </a:rPr>
                        <a:t>，Meta分析显示，LSIL  性率为83%</a:t>
                      </a:r>
                      <a:endParaRPr sz="1800">
                        <a:latin typeface="新宋体" panose="02010609030101010101" charset="-122"/>
                        <a:cs typeface="新宋体" panose="02010609030101010101" charset="-122"/>
                      </a:endParaRPr>
                    </a:p>
                    <a:p>
                      <a:pPr marL="356870" indent="-285750">
                        <a:lnSpc>
                          <a:spcPct val="100000"/>
                        </a:lnSpc>
                        <a:spcBef>
                          <a:spcPts val="865"/>
                        </a:spcBef>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初次阴道镜发</a:t>
                      </a:r>
                      <a:r>
                        <a:rPr sz="1800" b="1" spc="5">
                          <a:latin typeface="新宋体" panose="02010609030101010101" charset="-122"/>
                          <a:cs typeface="新宋体" panose="02010609030101010101" charset="-122"/>
                        </a:rPr>
                        <a:t>现</a:t>
                      </a:r>
                      <a:r>
                        <a:rPr sz="1800" b="1" spc="-5">
                          <a:latin typeface="新宋体" panose="02010609030101010101" charset="-122"/>
                          <a:cs typeface="新宋体" panose="02010609030101010101" charset="-122"/>
                        </a:rPr>
                        <a:t>≥CIN2</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的概率为12%~16%</a:t>
                      </a:r>
                      <a:endParaRPr sz="1800">
                        <a:latin typeface="新宋体" panose="02010609030101010101" charset="-122"/>
                        <a:cs typeface="新宋体" panose="02010609030101010101" charset="-122"/>
                      </a:endParaRPr>
                    </a:p>
                    <a:p>
                      <a:pPr marL="356870" indent="-285750">
                        <a:lnSpc>
                          <a:spcPct val="100000"/>
                        </a:lnSpc>
                        <a:spcBef>
                          <a:spcPts val="865"/>
                        </a:spcBef>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细胞学LSIL，建议阴道镜检查</a:t>
                      </a:r>
                      <a:endParaRPr sz="1800">
                        <a:latin typeface="新宋体" panose="02010609030101010101" charset="-122"/>
                        <a:cs typeface="新宋体" panose="02010609030101010101" charset="-122"/>
                      </a:endParaRPr>
                    </a:p>
                  </a:txBody>
                  <a:tcPr marL="0" marR="0" marT="168275" marB="0">
                    <a:lnL w="9525">
                      <a:solidFill>
                        <a:srgbClr val="F6C170"/>
                      </a:solidFill>
                      <a:prstDash val="solid"/>
                    </a:lnL>
                    <a:lnT w="9525">
                      <a:solidFill>
                        <a:srgbClr val="F6C170"/>
                      </a:solidFill>
                      <a:prstDash val="solid"/>
                    </a:lnT>
                    <a:lnB w="9525">
                      <a:solidFill>
                        <a:srgbClr val="F6C170"/>
                      </a:solidFill>
                      <a:prstDash val="solid"/>
                    </a:lnB>
                  </a:tcPr>
                </a:tc>
                <a:tc rowSpan="3">
                  <a:txBody>
                    <a:bodyPr vert="horz" wrap="square"/>
                    <a:lstStyle/>
                    <a:p>
                      <a:pPr>
                        <a:lnSpc>
                          <a:spcPct val="100000"/>
                        </a:lnSpc>
                      </a:pPr>
                      <a:endParaRPr sz="1800">
                        <a:latin typeface="Times New Roman" panose="02020603050405020304"/>
                        <a:cs typeface="Times New Roman" panose="02020603050405020304"/>
                      </a:endParaRPr>
                    </a:p>
                    <a:p>
                      <a:pPr>
                        <a:lnSpc>
                          <a:spcPct val="100000"/>
                        </a:lnSpc>
                        <a:spcBef>
                          <a:spcPts val="35"/>
                        </a:spcBef>
                      </a:pPr>
                      <a:endParaRPr sz="1950">
                        <a:latin typeface="Times New Roman" panose="02020603050405020304"/>
                        <a:cs typeface="Times New Roman" panose="02020603050405020304"/>
                      </a:endParaRPr>
                    </a:p>
                    <a:p>
                      <a:pPr marL="58420">
                        <a:lnSpc>
                          <a:spcPct val="100000"/>
                        </a:lnSpc>
                      </a:pPr>
                      <a:r>
                        <a:rPr sz="1800" b="1">
                          <a:latin typeface="新宋体" panose="02010609030101010101" charset="-122"/>
                          <a:cs typeface="新宋体" panose="02010609030101010101" charset="-122"/>
                        </a:rPr>
                        <a:t>高危型</a:t>
                      </a:r>
                      <a:endParaRPr sz="1800">
                        <a:latin typeface="新宋体" panose="02010609030101010101" charset="-122"/>
                        <a:cs typeface="新宋体" panose="02010609030101010101" charset="-122"/>
                      </a:endParaRPr>
                    </a:p>
                  </a:txBody>
                  <a:tcPr marL="0" marR="0" marT="0" marB="0">
                    <a:lnT w="9525">
                      <a:solidFill>
                        <a:srgbClr val="F6C170"/>
                      </a:solidFill>
                      <a:prstDash val="solid"/>
                    </a:lnT>
                    <a:lnB w="9525">
                      <a:solidFill>
                        <a:srgbClr val="F6C170"/>
                      </a:solidFill>
                      <a:prstDash val="solid"/>
                    </a:lnB>
                  </a:tcPr>
                </a:tc>
                <a:tc rowSpan="3">
                  <a:txBody>
                    <a:bodyPr vert="horz" wrap="square"/>
                    <a:lstStyle/>
                    <a:p>
                      <a:pPr>
                        <a:lnSpc>
                          <a:spcPct val="100000"/>
                        </a:lnSpc>
                      </a:pPr>
                      <a:endParaRPr sz="1800">
                        <a:latin typeface="Times New Roman" panose="02020603050405020304"/>
                        <a:cs typeface="Times New Roman" panose="02020603050405020304"/>
                      </a:endParaRPr>
                    </a:p>
                    <a:p>
                      <a:pPr>
                        <a:lnSpc>
                          <a:spcPct val="100000"/>
                        </a:lnSpc>
                        <a:spcBef>
                          <a:spcPts val="35"/>
                        </a:spcBef>
                      </a:pPr>
                      <a:endParaRPr sz="1950">
                        <a:latin typeface="Times New Roman" panose="02020603050405020304"/>
                        <a:cs typeface="Times New Roman" panose="02020603050405020304"/>
                      </a:endParaRPr>
                    </a:p>
                    <a:p>
                      <a:pPr marL="58420">
                        <a:lnSpc>
                          <a:spcPct val="100000"/>
                        </a:lnSpc>
                      </a:pPr>
                      <a:r>
                        <a:rPr sz="1800" b="1">
                          <a:latin typeface="新宋体" panose="02010609030101010101" charset="-122"/>
                          <a:cs typeface="新宋体" panose="02010609030101010101" charset="-122"/>
                        </a:rPr>
                        <a:t>HPV</a:t>
                      </a:r>
                      <a:endParaRPr sz="1800">
                        <a:latin typeface="新宋体" panose="02010609030101010101" charset="-122"/>
                        <a:cs typeface="新宋体" panose="02010609030101010101" charset="-122"/>
                      </a:endParaRPr>
                    </a:p>
                  </a:txBody>
                  <a:tcPr marL="0" marR="0" marT="0" marB="0">
                    <a:lnT w="9525">
                      <a:solidFill>
                        <a:srgbClr val="F6C170"/>
                      </a:solidFill>
                      <a:prstDash val="solid"/>
                    </a:lnT>
                    <a:lnB w="9525">
                      <a:solidFill>
                        <a:srgbClr val="F6C170"/>
                      </a:solidFill>
                      <a:prstDash val="solid"/>
                    </a:lnB>
                  </a:tcPr>
                </a:tc>
                <a:tc rowSpan="3">
                  <a:txBody>
                    <a:bodyPr vert="horz" wrap="square"/>
                    <a:lstStyle/>
                    <a:p>
                      <a:pPr>
                        <a:lnSpc>
                          <a:spcPct val="100000"/>
                        </a:lnSpc>
                      </a:pPr>
                      <a:endParaRPr sz="1800">
                        <a:latin typeface="Times New Roman" panose="02020603050405020304"/>
                        <a:cs typeface="Times New Roman" panose="02020603050405020304"/>
                      </a:endParaRPr>
                    </a:p>
                    <a:p>
                      <a:pPr>
                        <a:lnSpc>
                          <a:spcPct val="100000"/>
                        </a:lnSpc>
                        <a:spcBef>
                          <a:spcPts val="35"/>
                        </a:spcBef>
                      </a:pPr>
                      <a:endParaRPr sz="1950">
                        <a:latin typeface="Times New Roman" panose="02020603050405020304"/>
                        <a:cs typeface="Times New Roman" panose="02020603050405020304"/>
                      </a:endParaRPr>
                    </a:p>
                    <a:p>
                      <a:pPr marL="58420">
                        <a:lnSpc>
                          <a:spcPct val="100000"/>
                        </a:lnSpc>
                      </a:pPr>
                      <a:r>
                        <a:rPr sz="1800" b="1">
                          <a:latin typeface="新宋体" panose="02010609030101010101" charset="-122"/>
                          <a:cs typeface="新宋体" panose="02010609030101010101" charset="-122"/>
                        </a:rPr>
                        <a:t>阳</a:t>
                      </a:r>
                      <a:endParaRPr sz="1800">
                        <a:latin typeface="新宋体" panose="02010609030101010101" charset="-122"/>
                        <a:cs typeface="新宋体" panose="02010609030101010101" charset="-122"/>
                      </a:endParaRPr>
                    </a:p>
                  </a:txBody>
                  <a:tcPr marL="0" marR="0" marT="0" marB="0">
                    <a:lnR w="9525">
                      <a:solidFill>
                        <a:srgbClr val="F6C170"/>
                      </a:solidFill>
                      <a:prstDash val="solid"/>
                    </a:lnR>
                    <a:lnT w="9525">
                      <a:solidFill>
                        <a:srgbClr val="F6C170"/>
                      </a:solidFill>
                      <a:prstDash val="solid"/>
                    </a:lnT>
                    <a:lnB w="9525">
                      <a:solidFill>
                        <a:srgbClr val="F6C170"/>
                      </a:solidFill>
                      <a:prstDash val="solid"/>
                    </a:lnB>
                  </a:tcPr>
                </a:tc>
              </a:tr>
              <a:tr h="572198">
                <a:tc>
                  <a:txBody>
                    <a:bodyPr vert="horz" wrap="square"/>
                    <a:lstStyle/>
                    <a:p>
                      <a:pPr marL="277495">
                        <a:lnSpc>
                          <a:spcPct val="100000"/>
                        </a:lnSpc>
                        <a:spcBef>
                          <a:spcPts val="970"/>
                        </a:spcBef>
                      </a:pPr>
                      <a:r>
                        <a:rPr sz="1800" b="1">
                          <a:latin typeface="新宋体" panose="02010609030101010101" charset="-122"/>
                          <a:cs typeface="新宋体" panose="02010609030101010101" charset="-122"/>
                        </a:rPr>
                        <a:t>LSIL处理</a:t>
                      </a:r>
                      <a:endParaRPr sz="1800">
                        <a:latin typeface="新宋体" panose="02010609030101010101" charset="-122"/>
                        <a:cs typeface="新宋体" panose="02010609030101010101" charset="-122"/>
                      </a:endParaRPr>
                    </a:p>
                  </a:txBody>
                  <a:tcPr marL="0" marR="0" marT="123189" marB="0">
                    <a:lnR w="9525">
                      <a:solidFill>
                        <a:srgbClr val="F6C170"/>
                      </a:solidFill>
                      <a:prstDash val="solid"/>
                    </a:lnR>
                    <a:lnB w="28575">
                      <a:solidFill>
                        <a:srgbClr val="F17154"/>
                      </a:solidFill>
                      <a:prstDash val="solid"/>
                    </a:lnB>
                  </a:tcPr>
                </a:tc>
                <a:tc vMerge="1">
                  <a:txBody>
                    <a:bodyPr vert="horz" wrap="square"/>
                    <a:lstStyle/>
                    <a:p/>
                  </a:txBody>
                  <a:tcPr marL="0" marR="0" marT="168275" marB="0">
                    <a:lnL w="9525">
                      <a:solidFill>
                        <a:srgbClr val="F6C170"/>
                      </a:solidFill>
                      <a:prstDash val="solid"/>
                    </a:lnL>
                    <a:lnT w="9525">
                      <a:solidFill>
                        <a:srgbClr val="F6C170"/>
                      </a:solidFill>
                      <a:prstDash val="solid"/>
                    </a:lnT>
                    <a:lnB w="9525">
                      <a:solidFill>
                        <a:srgbClr val="F6C170"/>
                      </a:solidFill>
                      <a:prstDash val="solid"/>
                    </a:lnB>
                  </a:tcPr>
                </a:tc>
                <a:tc vMerge="1">
                  <a:txBody>
                    <a:bodyPr vert="horz" wrap="square"/>
                    <a:lstStyle/>
                    <a:p/>
                  </a:txBody>
                  <a:tcPr marL="0" marR="0" marT="0" marB="0">
                    <a:lnT w="9525">
                      <a:solidFill>
                        <a:srgbClr val="F6C170"/>
                      </a:solidFill>
                      <a:prstDash val="solid"/>
                    </a:lnT>
                    <a:lnB w="9525">
                      <a:solidFill>
                        <a:srgbClr val="F6C170"/>
                      </a:solidFill>
                      <a:prstDash val="solid"/>
                    </a:lnB>
                  </a:tcPr>
                </a:tc>
                <a:tc vMerge="1">
                  <a:txBody>
                    <a:bodyPr vert="horz" wrap="square"/>
                    <a:lstStyle/>
                    <a:p/>
                  </a:txBody>
                  <a:tcPr marL="0" marR="0" marT="0" marB="0">
                    <a:lnT w="9525">
                      <a:solidFill>
                        <a:srgbClr val="F6C170"/>
                      </a:solidFill>
                      <a:prstDash val="solid"/>
                    </a:lnT>
                    <a:lnB w="9525">
                      <a:solidFill>
                        <a:srgbClr val="F6C170"/>
                      </a:solidFill>
                      <a:prstDash val="solid"/>
                    </a:lnB>
                  </a:tcPr>
                </a:tc>
                <a:tc vMerge="1">
                  <a:txBody>
                    <a:bodyPr vert="horz" wrap="square"/>
                    <a:lstStyle/>
                    <a:p/>
                  </a:txBody>
                  <a:tcPr marL="0" marR="0" marT="0" marB="0">
                    <a:lnR w="9525">
                      <a:solidFill>
                        <a:srgbClr val="F6C170"/>
                      </a:solidFill>
                      <a:prstDash val="solid"/>
                    </a:lnR>
                    <a:lnT w="9525">
                      <a:solidFill>
                        <a:srgbClr val="F6C170"/>
                      </a:solidFill>
                      <a:prstDash val="solid"/>
                    </a:lnT>
                    <a:lnB w="9525">
                      <a:solidFill>
                        <a:srgbClr val="F6C170"/>
                      </a:solidFill>
                      <a:prstDash val="solid"/>
                    </a:lnB>
                  </a:tcPr>
                </a:tc>
              </a:tr>
              <a:tr h="1511998">
                <a:tc>
                  <a:txBody>
                    <a:bodyPr vert="horz" wrap="square"/>
                    <a:lstStyle/>
                    <a:p>
                      <a:pPr>
                        <a:lnSpc>
                          <a:spcPct val="100000"/>
                        </a:lnSpc>
                      </a:pPr>
                      <a:endParaRPr sz="19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vMerge="1">
                  <a:txBody>
                    <a:bodyPr vert="horz" wrap="square"/>
                    <a:lstStyle/>
                    <a:p/>
                  </a:txBody>
                  <a:tcPr marL="0" marR="0" marT="168275" marB="0">
                    <a:lnL w="9525">
                      <a:solidFill>
                        <a:srgbClr val="F6C170"/>
                      </a:solidFill>
                      <a:prstDash val="solid"/>
                    </a:lnL>
                    <a:lnT w="9525">
                      <a:solidFill>
                        <a:srgbClr val="F6C170"/>
                      </a:solidFill>
                      <a:prstDash val="solid"/>
                    </a:lnT>
                    <a:lnB w="9525">
                      <a:solidFill>
                        <a:srgbClr val="F6C170"/>
                      </a:solidFill>
                      <a:prstDash val="solid"/>
                    </a:lnB>
                  </a:tcPr>
                </a:tc>
                <a:tc vMerge="1">
                  <a:txBody>
                    <a:bodyPr vert="horz" wrap="square"/>
                    <a:lstStyle/>
                    <a:p/>
                  </a:txBody>
                  <a:tcPr marL="0" marR="0" marT="0" marB="0">
                    <a:lnT w="9525">
                      <a:solidFill>
                        <a:srgbClr val="F6C170"/>
                      </a:solidFill>
                      <a:prstDash val="solid"/>
                    </a:lnT>
                    <a:lnB w="9525">
                      <a:solidFill>
                        <a:srgbClr val="F6C170"/>
                      </a:solidFill>
                      <a:prstDash val="solid"/>
                    </a:lnB>
                  </a:tcPr>
                </a:tc>
                <a:tc vMerge="1">
                  <a:txBody>
                    <a:bodyPr vert="horz" wrap="square"/>
                    <a:lstStyle/>
                    <a:p/>
                  </a:txBody>
                  <a:tcPr marL="0" marR="0" marT="0" marB="0">
                    <a:lnT w="9525">
                      <a:solidFill>
                        <a:srgbClr val="F6C170"/>
                      </a:solidFill>
                      <a:prstDash val="solid"/>
                    </a:lnT>
                    <a:lnB w="9525">
                      <a:solidFill>
                        <a:srgbClr val="F6C170"/>
                      </a:solidFill>
                      <a:prstDash val="solid"/>
                    </a:lnB>
                  </a:tcPr>
                </a:tc>
                <a:tc vMerge="1">
                  <a:txBody>
                    <a:bodyPr vert="horz" wrap="square"/>
                    <a:lstStyle/>
                    <a:p/>
                  </a:txBody>
                  <a:tcPr marL="0" marR="0" marT="0" marB="0">
                    <a:lnR w="9525">
                      <a:solidFill>
                        <a:srgbClr val="F6C170"/>
                      </a:solidFill>
                      <a:prstDash val="solid"/>
                    </a:lnR>
                    <a:lnT w="9525">
                      <a:solidFill>
                        <a:srgbClr val="F6C170"/>
                      </a:solidFill>
                      <a:prstDash val="solid"/>
                    </a:lnT>
                    <a:lnB w="9525">
                      <a:solidFill>
                        <a:srgbClr val="F6C170"/>
                      </a:solidFill>
                      <a:prstDash val="solid"/>
                    </a:lnB>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738022" y="346913"/>
            <a:ext cx="7664450" cy="635000"/>
          </a:xfrm>
          <a:prstGeom prst="rect">
            <a:avLst/>
          </a:prstGeom>
        </p:spPr>
        <p:txBody>
          <a:bodyPr vert="horz" wrap="square" lIns="0" tIns="12065" rIns="0" bIns="0" rtlCol="0">
            <a:spAutoFit/>
          </a:bodyPr>
          <a:lstStyle/>
          <a:p>
            <a:pPr marL="12700">
              <a:lnSpc>
                <a:spcPct val="100000"/>
              </a:lnSpc>
              <a:spcBef>
                <a:spcPts val="95"/>
              </a:spcBef>
            </a:pPr>
            <a:r>
              <a:rPr/>
              <a:t>以</a:t>
            </a:r>
            <a:r>
              <a:rPr spc="-15"/>
              <a:t>细胞</a:t>
            </a:r>
            <a:r>
              <a:rPr/>
              <a:t>学</a:t>
            </a:r>
            <a:r>
              <a:rPr spc="-15"/>
              <a:t>作为</a:t>
            </a:r>
            <a:r>
              <a:rPr/>
              <a:t>初</a:t>
            </a:r>
            <a:r>
              <a:rPr spc="-15"/>
              <a:t>筛异</a:t>
            </a:r>
            <a:r>
              <a:rPr/>
              <a:t>常</a:t>
            </a:r>
            <a:r>
              <a:rPr spc="-15"/>
              <a:t>结果</a:t>
            </a:r>
            <a:r>
              <a:rPr/>
              <a:t>的</a:t>
            </a:r>
            <a:r>
              <a:rPr spc="-15"/>
              <a:t>处</a:t>
            </a:r>
            <a:r>
              <a:rPr spc="-20"/>
              <a:t>理</a:t>
            </a:r>
            <a:endParaRPr spc="-20"/>
          </a:p>
        </p:txBody>
      </p:sp>
      <p:sp>
        <p:nvSpPr>
          <p:cNvPr id="4" name="object 4"/>
          <p:cNvSpPr txBox="1"/>
          <p:nvPr/>
        </p:nvSpPr>
        <p:spPr>
          <a:xfrm>
            <a:off x="343611" y="1206753"/>
            <a:ext cx="2819400" cy="3911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indent="-342900">
              <a:lnSpc>
                <a:spcPct val="100000"/>
              </a:lnSpc>
              <a:spcBef>
                <a:spcPts val="100"/>
              </a:spcBef>
              <a:buFont typeface="Wingdings" panose="05000000000000000000"/>
              <a:buChar char=""/>
              <a:tabLst>
                <a:tab pos="355600"/>
              </a:tabLst>
            </a:pPr>
            <a:r>
              <a:rPr sz="2400" b="1">
                <a:latin typeface="新宋体" panose="02010609030101010101" charset="-122"/>
                <a:cs typeface="新宋体" panose="02010609030101010101" charset="-122"/>
              </a:rPr>
              <a:t>异常细胞学的处理</a:t>
            </a:r>
            <a:endParaRPr sz="2400">
              <a:latin typeface="新宋体" panose="02010609030101010101" charset="-122"/>
              <a:cs typeface="新宋体" panose="02010609030101010101" charset="-122"/>
            </a:endParaRPr>
          </a:p>
        </p:txBody>
      </p:sp>
      <p:sp>
        <p:nvSpPr>
          <p:cNvPr id="6" name="object 6"/>
          <p:cNvSpPr/>
          <p:nvPr/>
        </p:nvSpPr>
        <p:spPr>
          <a:xfrm>
            <a:off x="292734" y="1805813"/>
            <a:ext cx="1240790" cy="531495"/>
          </a:xfrm>
          <a:custGeom>
            <a:rect l="l" t="t" r="r" b="b"/>
            <a:pathLst>
              <a:path w="1240790" h="531494">
                <a:moveTo>
                  <a:pt x="1240790" y="0"/>
                </a:moveTo>
                <a:lnTo>
                  <a:pt x="0" y="0"/>
                </a:lnTo>
                <a:lnTo>
                  <a:pt x="0" y="531113"/>
                </a:lnTo>
                <a:lnTo>
                  <a:pt x="1240790" y="531113"/>
                </a:lnTo>
                <a:lnTo>
                  <a:pt x="1240790" y="0"/>
                </a:lnTo>
                <a:close/>
              </a:path>
            </a:pathLst>
          </a:custGeom>
          <a:solidFill>
            <a:srgbClr val="F17154"/>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p:nvPr/>
        </p:nvSpPr>
        <p:spPr>
          <a:xfrm>
            <a:off x="1437132" y="1685544"/>
            <a:ext cx="7415783" cy="1965959"/>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1376172" y="1734311"/>
            <a:ext cx="7606283" cy="1810512"/>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p:nvPr/>
        </p:nvSpPr>
        <p:spPr>
          <a:xfrm>
            <a:off x="1533525" y="1743075"/>
            <a:ext cx="7299959" cy="1851025"/>
          </a:xfrm>
          <a:custGeom>
            <a:rect l="l" t="t" r="r" b="b"/>
            <a:pathLst>
              <a:path w="7299959" h="1851025">
                <a:moveTo>
                  <a:pt x="0" y="1851025"/>
                </a:moveTo>
                <a:lnTo>
                  <a:pt x="7299959" y="1851025"/>
                </a:lnTo>
                <a:lnTo>
                  <a:pt x="7299959" y="0"/>
                </a:lnTo>
                <a:lnTo>
                  <a:pt x="0" y="0"/>
                </a:lnTo>
                <a:lnTo>
                  <a:pt x="0" y="1851025"/>
                </a:lnTo>
                <a:close/>
              </a:path>
            </a:pathLst>
          </a:custGeom>
          <a:solidFill>
            <a:srgbClr val="FFFFFF"/>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aphicFrame>
        <p:nvGraphicFramePr>
          <p:cNvPr id="10" name="object 10"/>
          <p:cNvGraphicFramePr>
            <a:graphicFrameLocks noGrp="1"/>
          </p:cNvGraphicFramePr>
          <p:nvPr/>
        </p:nvGraphicFramePr>
        <p:xfrm>
          <a:off x="282384" y="1732724"/>
          <a:ext cx="8561070" cy="1866264"/>
        </p:xfrm>
        <a:graphic>
          <a:graphicData uri="http://schemas.openxmlformats.org/drawingml/2006/table">
            <a:tbl>
              <a:tblPr firstRow="1" bandRow="1">
                <a:tableStyleId>{2D5ABB26-0587-4C30-8999-92F81FD0307C}</a:tableStyleId>
              </a:tblPr>
              <a:tblGrid>
                <a:gridCol w="1240790"/>
                <a:gridCol w="7299959"/>
              </a:tblGrid>
              <a:tr h="0">
                <a:tc>
                  <a:txBody>
                    <a:bodyPr vert="horz" wrap="square"/>
                    <a:lstStyle/>
                    <a:p>
                      <a:pPr>
                        <a:lnSpc>
                          <a:spcPct val="100000"/>
                        </a:lnSpc>
                      </a:pPr>
                      <a:endParaRPr sz="2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rowSpan="3">
                  <a:txBody>
                    <a:bodyPr vert="horz" wrap="square"/>
                    <a:lstStyle/>
                    <a:p>
                      <a:pPr marL="356870" indent="-285750" algn="just">
                        <a:lnSpc>
                          <a:spcPct val="100000"/>
                        </a:lnSpc>
                        <a:spcBef>
                          <a:spcPts val="955"/>
                        </a:spcBef>
                        <a:buSzPct val="81000"/>
                        <a:buFont typeface="Wingdings" panose="05000000000000000000"/>
                        <a:buChar char=""/>
                        <a:tabLst>
                          <a:tab pos="357505"/>
                        </a:tabLst>
                      </a:pPr>
                      <a:r>
                        <a:rPr sz="1800" b="1">
                          <a:latin typeface="新宋体" panose="02010609030101010101" charset="-122"/>
                          <a:cs typeface="新宋体" panose="02010609030101010101" charset="-122"/>
                        </a:rPr>
                        <a:t>HSIL</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在人群中平均检出率</a:t>
                      </a:r>
                      <a:r>
                        <a:rPr sz="1800" b="1" spc="-10">
                          <a:latin typeface="新宋体" panose="02010609030101010101" charset="-122"/>
                          <a:cs typeface="新宋体" panose="02010609030101010101" charset="-122"/>
                        </a:rPr>
                        <a:t>为</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0.45%</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303530" marR="173355" indent="-231775" algn="just">
                        <a:lnSpc>
                          <a:spcPct val="120000"/>
                        </a:lnSpc>
                        <a:buSzPct val="81000"/>
                        <a:buFont typeface="Wingdings" panose="05000000000000000000"/>
                        <a:buChar char=""/>
                        <a:tabLst>
                          <a:tab pos="357505"/>
                        </a:tabLst>
                      </a:pPr>
                      <a:r>
                        <a:rPr/>
                        <a:t>	</a:t>
                      </a:r>
                      <a:r>
                        <a:rPr sz="1800" b="1">
                          <a:latin typeface="新宋体" panose="02010609030101010101" charset="-122"/>
                          <a:cs typeface="新宋体" panose="02010609030101010101" charset="-122"/>
                        </a:rPr>
                        <a:t>阴道镜指导下子宫颈活检诊</a:t>
                      </a:r>
                      <a:r>
                        <a:rPr sz="1800" b="1" spc="5">
                          <a:latin typeface="新宋体" panose="02010609030101010101" charset="-122"/>
                          <a:cs typeface="新宋体" panose="02010609030101010101" charset="-122"/>
                        </a:rPr>
                        <a:t>断</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CIN2</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的概率</a:t>
                      </a:r>
                      <a:r>
                        <a:rPr sz="1800" b="1" spc="-10">
                          <a:latin typeface="新宋体" panose="02010609030101010101" charset="-122"/>
                          <a:cs typeface="新宋体" panose="02010609030101010101" charset="-122"/>
                        </a:rPr>
                        <a:t>为</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70%</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75%,宫颈环形 电切除术（LEEP）切除标本诊断</a:t>
                      </a:r>
                      <a:r>
                        <a:rPr sz="1800" b="1" spc="-10">
                          <a:latin typeface="新宋体" panose="02010609030101010101" charset="-122"/>
                          <a:cs typeface="新宋体" panose="02010609030101010101" charset="-122"/>
                        </a:rPr>
                        <a:t>≥</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CIN2</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的概率为84%</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97%，浸润癌 </a:t>
                      </a:r>
                      <a:r>
                        <a:rPr sz="1800" b="1" spc="-10">
                          <a:latin typeface="新宋体" panose="02010609030101010101" charset="-122"/>
                          <a:cs typeface="新宋体" panose="02010609030101010101" charset="-122"/>
                        </a:rPr>
                        <a:t>为</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1%</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2%</a:t>
                      </a:r>
                      <a:endParaRPr sz="1800">
                        <a:latin typeface="新宋体" panose="02010609030101010101" charset="-122"/>
                        <a:cs typeface="新宋体" panose="02010609030101010101" charset="-122"/>
                      </a:endParaRPr>
                    </a:p>
                    <a:p>
                      <a:pPr marL="356870" indent="-285750" algn="just">
                        <a:lnSpc>
                          <a:spcPct val="100000"/>
                        </a:lnSpc>
                        <a:spcBef>
                          <a:spcPts val="430"/>
                        </a:spcBef>
                        <a:buSzPct val="81000"/>
                        <a:buFont typeface="Wingdings" panose="05000000000000000000"/>
                        <a:buChar char=""/>
                        <a:tabLst>
                          <a:tab pos="357505"/>
                        </a:tabLst>
                      </a:pPr>
                      <a:r>
                        <a:rPr sz="1800" b="1">
                          <a:latin typeface="新宋体" panose="02010609030101010101" charset="-122"/>
                          <a:cs typeface="新宋体" panose="02010609030101010101" charset="-122"/>
                        </a:rPr>
                        <a:t>细胞学</a:t>
                      </a:r>
                      <a:r>
                        <a:rPr sz="1800" b="1" spc="5">
                          <a:latin typeface="新宋体" panose="02010609030101010101" charset="-122"/>
                          <a:cs typeface="新宋体" panose="02010609030101010101" charset="-122"/>
                        </a:rPr>
                        <a:t>为</a:t>
                      </a:r>
                      <a:r>
                        <a:rPr sz="1800" b="1">
                          <a:latin typeface="新宋体" panose="02010609030101010101" charset="-122"/>
                          <a:cs typeface="新宋体" panose="02010609030101010101" charset="-122"/>
                        </a:rPr>
                        <a:t>HSIL，应立即转诊阴道镜检查</a:t>
                      </a:r>
                      <a:endParaRPr sz="1800">
                        <a:latin typeface="新宋体" panose="02010609030101010101" charset="-122"/>
                        <a:cs typeface="新宋体" panose="02010609030101010101" charset="-122"/>
                      </a:endParaRPr>
                    </a:p>
                  </a:txBody>
                  <a:tcPr marL="0" marR="0" marT="12128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572071">
                <a:tc>
                  <a:txBody>
                    <a:bodyPr vert="horz" wrap="square"/>
                    <a:lstStyle/>
                    <a:p>
                      <a:pPr marL="100965">
                        <a:lnSpc>
                          <a:spcPct val="100000"/>
                        </a:lnSpc>
                        <a:spcBef>
                          <a:spcPts val="965"/>
                        </a:spcBef>
                      </a:pPr>
                      <a:r>
                        <a:rPr sz="1800" b="1">
                          <a:latin typeface="新宋体" panose="02010609030101010101" charset="-122"/>
                          <a:cs typeface="新宋体" panose="02010609030101010101" charset="-122"/>
                        </a:rPr>
                        <a:t>HSIL</a:t>
                      </a:r>
                      <a:r>
                        <a:rPr sz="1800" b="1" spc="-3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处理</a:t>
                      </a:r>
                      <a:endParaRPr sz="1800">
                        <a:latin typeface="新宋体" panose="02010609030101010101" charset="-122"/>
                        <a:cs typeface="新宋体" panose="02010609030101010101" charset="-122"/>
                      </a:endParaRPr>
                    </a:p>
                  </a:txBody>
                  <a:tcPr marL="0" marR="0" marT="122555" marB="0">
                    <a:lnR w="9525">
                      <a:solidFill>
                        <a:srgbClr val="F6C170"/>
                      </a:solidFill>
                      <a:prstDash val="solid"/>
                    </a:lnR>
                    <a:lnB w="28575">
                      <a:solidFill>
                        <a:srgbClr val="F17154"/>
                      </a:solidFill>
                      <a:prstDash val="solid"/>
                    </a:lnB>
                  </a:tcPr>
                </a:tc>
                <a:tc vMerge="1">
                  <a:txBody>
                    <a:bodyPr vert="horz" wrap="square"/>
                    <a:lstStyle/>
                    <a:p/>
                  </a:txBody>
                  <a:tcPr marL="0" marR="0" marT="12128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1216215">
                <a:tc>
                  <a:txBody>
                    <a:bodyPr vert="horz" wrap="square"/>
                    <a:lstStyle/>
                    <a:p>
                      <a:pPr>
                        <a:lnSpc>
                          <a:spcPct val="100000"/>
                        </a:lnSpc>
                      </a:pPr>
                      <a:endParaRPr sz="19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vMerge="1">
                  <a:txBody>
                    <a:bodyPr vert="horz" wrap="square"/>
                    <a:lstStyle/>
                    <a:p/>
                  </a:txBody>
                  <a:tcPr marL="0" marR="0" marT="12128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bl>
          </a:graphicData>
        </a:graphic>
      </p:graphicFrame>
      <p:sp>
        <p:nvSpPr>
          <p:cNvPr id="11" name="object 11"/>
          <p:cNvSpPr/>
          <p:nvPr/>
        </p:nvSpPr>
        <p:spPr>
          <a:xfrm>
            <a:off x="7331456" y="4750689"/>
            <a:ext cx="1502410" cy="362585"/>
          </a:xfrm>
          <a:custGeom>
            <a:rect l="l" t="t" r="r" b="b"/>
            <a:pathLst>
              <a:path w="1502409" h="362585">
                <a:moveTo>
                  <a:pt x="1502028" y="0"/>
                </a:moveTo>
                <a:lnTo>
                  <a:pt x="0" y="362331"/>
                </a:lnTo>
                <a:lnTo>
                  <a:pt x="1502028" y="362331"/>
                </a:lnTo>
                <a:lnTo>
                  <a:pt x="1502028" y="0"/>
                </a:lnTo>
                <a:close/>
              </a:path>
            </a:pathLst>
          </a:custGeom>
          <a:solidFill>
            <a:srgbClr val="F6C17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p:nvPr/>
        </p:nvSpPr>
        <p:spPr>
          <a:xfrm>
            <a:off x="286384" y="3860672"/>
            <a:ext cx="1247140" cy="531495"/>
          </a:xfrm>
          <a:custGeom>
            <a:rect l="l" t="t" r="r" b="b"/>
            <a:pathLst>
              <a:path w="1247140" h="531495">
                <a:moveTo>
                  <a:pt x="1247140" y="0"/>
                </a:moveTo>
                <a:lnTo>
                  <a:pt x="0" y="0"/>
                </a:lnTo>
                <a:lnTo>
                  <a:pt x="0" y="531113"/>
                </a:lnTo>
                <a:lnTo>
                  <a:pt x="1247140" y="531113"/>
                </a:lnTo>
                <a:lnTo>
                  <a:pt x="1247140" y="0"/>
                </a:lnTo>
                <a:close/>
              </a:path>
            </a:pathLst>
          </a:custGeom>
          <a:solidFill>
            <a:srgbClr val="F17154"/>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p:nvPr/>
        </p:nvSpPr>
        <p:spPr>
          <a:xfrm>
            <a:off x="1437132" y="3749040"/>
            <a:ext cx="7415783" cy="2589276"/>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p:nvPr/>
        </p:nvSpPr>
        <p:spPr>
          <a:xfrm>
            <a:off x="1376172" y="3822191"/>
            <a:ext cx="7572756" cy="2427732"/>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1533525" y="3807459"/>
            <a:ext cx="7299325" cy="2472690"/>
          </a:xfrm>
          <a:custGeom>
            <a:rect l="l" t="t" r="r" b="b"/>
            <a:pathLst>
              <a:path w="7299325" h="2472690">
                <a:moveTo>
                  <a:pt x="0" y="2472690"/>
                </a:moveTo>
                <a:lnTo>
                  <a:pt x="7299325" y="2472690"/>
                </a:lnTo>
                <a:lnTo>
                  <a:pt x="7299325" y="0"/>
                </a:lnTo>
                <a:lnTo>
                  <a:pt x="0" y="0"/>
                </a:lnTo>
                <a:lnTo>
                  <a:pt x="0" y="2472690"/>
                </a:lnTo>
                <a:close/>
              </a:path>
            </a:pathLst>
          </a:custGeom>
          <a:solidFill>
            <a:srgbClr val="FFFFFF"/>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aphicFrame>
        <p:nvGraphicFramePr>
          <p:cNvPr id="16" name="object 16"/>
          <p:cNvGraphicFramePr>
            <a:graphicFrameLocks noGrp="1"/>
          </p:cNvGraphicFramePr>
          <p:nvPr/>
        </p:nvGraphicFramePr>
        <p:xfrm>
          <a:off x="276034" y="3797109"/>
          <a:ext cx="8566785" cy="2487930"/>
        </p:xfrm>
        <a:graphic>
          <a:graphicData uri="http://schemas.openxmlformats.org/drawingml/2006/table">
            <a:tbl>
              <a:tblPr firstRow="1" bandRow="1">
                <a:tableStyleId>{2D5ABB26-0587-4C30-8999-92F81FD0307C}</a:tableStyleId>
              </a:tblPr>
              <a:tblGrid>
                <a:gridCol w="1247140"/>
                <a:gridCol w="7299325"/>
              </a:tblGrid>
              <a:tr h="0">
                <a:tc>
                  <a:txBody>
                    <a:bodyPr vert="horz" wrap="square"/>
                    <a:lstStyle/>
                    <a:p>
                      <a:pPr>
                        <a:lnSpc>
                          <a:spcPct val="100000"/>
                        </a:lnSpc>
                      </a:pPr>
                      <a:endParaRPr sz="1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rowSpan="3">
                  <a:txBody>
                    <a:bodyPr vert="horz" wrap="square"/>
                    <a:lstStyle/>
                    <a:p>
                      <a:pPr marL="356870" indent="-285750">
                        <a:lnSpc>
                          <a:spcPct val="100000"/>
                        </a:lnSpc>
                        <a:spcBef>
                          <a:spcPts val="1135"/>
                        </a:spcBef>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约占受检人群</a:t>
                      </a:r>
                      <a:r>
                        <a:rPr sz="1800" b="1" spc="5">
                          <a:latin typeface="新宋体" panose="02010609030101010101" charset="-122"/>
                          <a:cs typeface="新宋体" panose="02010609030101010101" charset="-122"/>
                        </a:rPr>
                        <a:t>的</a:t>
                      </a:r>
                      <a:r>
                        <a:rPr sz="1800" b="1">
                          <a:latin typeface="新宋体" panose="02010609030101010101" charset="-122"/>
                          <a:cs typeface="新宋体" panose="02010609030101010101" charset="-122"/>
                        </a:rPr>
                        <a:t>0.5％，其中高危</a:t>
                      </a:r>
                      <a:r>
                        <a:rPr sz="1800" b="1" spc="-10">
                          <a:latin typeface="新宋体" panose="02010609030101010101" charset="-122"/>
                          <a:cs typeface="新宋体" panose="02010609030101010101" charset="-122"/>
                        </a:rPr>
                        <a:t>型</a:t>
                      </a:r>
                      <a:r>
                        <a:rPr sz="1800" b="1" spc="10">
                          <a:latin typeface="新宋体" panose="02010609030101010101" charset="-122"/>
                          <a:cs typeface="新宋体" panose="02010609030101010101" charset="-122"/>
                        </a:rPr>
                        <a:t> </a:t>
                      </a:r>
                      <a:r>
                        <a:rPr sz="1800" b="1" spc="-5">
                          <a:latin typeface="新宋体" panose="02010609030101010101" charset="-122"/>
                          <a:cs typeface="新宋体" panose="02010609030101010101" charset="-122"/>
                        </a:rPr>
                        <a:t>HPV</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感染率约为20%，</a:t>
                      </a:r>
                      <a:endParaRPr sz="1800">
                        <a:latin typeface="新宋体" panose="02010609030101010101" charset="-122"/>
                        <a:cs typeface="新宋体" panose="02010609030101010101" charset="-122"/>
                      </a:endParaRPr>
                    </a:p>
                    <a:p>
                      <a:pPr marL="356870" indent="-285750">
                        <a:lnSpc>
                          <a:spcPct val="100000"/>
                        </a:lnSpc>
                        <a:spcBef>
                          <a:spcPts val="870"/>
                        </a:spcBef>
                        <a:buSzPct val="81000"/>
                        <a:buFont typeface="Wingdings" panose="05000000000000000000"/>
                        <a:buChar char=""/>
                        <a:tabLst>
                          <a:tab pos="356870"/>
                          <a:tab pos="357505"/>
                        </a:tabLst>
                      </a:pPr>
                      <a:r>
                        <a:rPr sz="1800" b="1">
                          <a:latin typeface="新宋体" panose="02010609030101010101" charset="-122"/>
                          <a:cs typeface="新宋体" panose="02010609030101010101" charset="-122"/>
                        </a:rPr>
                        <a:t>与子宫颈癌、子宫内膜癌、卵巢癌、输卵管腺癌等肿瘤性病变相关</a:t>
                      </a:r>
                      <a:endParaRPr sz="1800">
                        <a:latin typeface="新宋体" panose="02010609030101010101" charset="-122"/>
                        <a:cs typeface="新宋体" panose="02010609030101010101" charset="-122"/>
                      </a:endParaRPr>
                    </a:p>
                    <a:p>
                      <a:pPr marL="303530" marR="208915" indent="-231775">
                        <a:lnSpc>
                          <a:spcPct val="140000"/>
                        </a:lnSpc>
                        <a:buSzPct val="81000"/>
                        <a:buFont typeface="Wingdings" panose="05000000000000000000"/>
                        <a:buChar char=""/>
                        <a:tabLst>
                          <a:tab pos="356870"/>
                          <a:tab pos="357505"/>
                        </a:tabLst>
                      </a:pPr>
                      <a:r>
                        <a:rPr/>
                        <a:t>	</a:t>
                      </a:r>
                      <a:r>
                        <a:rPr sz="1800" b="1">
                          <a:latin typeface="新宋体" panose="02010609030101010101" charset="-122"/>
                          <a:cs typeface="新宋体" panose="02010609030101010101" charset="-122"/>
                        </a:rPr>
                        <a:t>经组织病理学诊</a:t>
                      </a:r>
                      <a:r>
                        <a:rPr sz="1800" b="1" spc="5">
                          <a:latin typeface="新宋体" panose="02010609030101010101" charset="-122"/>
                          <a:cs typeface="新宋体" panose="02010609030101010101" charset="-122"/>
                        </a:rPr>
                        <a:t>断</a:t>
                      </a:r>
                      <a:r>
                        <a:rPr sz="1800" b="1">
                          <a:latin typeface="新宋体" panose="02010609030101010101" charset="-122"/>
                          <a:cs typeface="新宋体" panose="02010609030101010101" charset="-122"/>
                        </a:rPr>
                        <a:t>CIN2/3的概率</a:t>
                      </a:r>
                      <a:r>
                        <a:rPr sz="1800" b="1" spc="-10">
                          <a:latin typeface="新宋体" panose="02010609030101010101" charset="-122"/>
                          <a:cs typeface="新宋体" panose="02010609030101010101" charset="-122"/>
                        </a:rPr>
                        <a:t>为</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9%</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54%，AIS</a:t>
                      </a:r>
                      <a:r>
                        <a:rPr sz="1800" b="1" spc="-10">
                          <a:latin typeface="新宋体" panose="02010609030101010101" charset="-122"/>
                          <a:cs typeface="新宋体" panose="02010609030101010101" charset="-122"/>
                        </a:rPr>
                        <a:t>为</a:t>
                      </a:r>
                      <a:r>
                        <a:rPr sz="1800" b="1" spc="15">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0</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8%，宫颈浸润 癌</a:t>
                      </a:r>
                      <a:r>
                        <a:rPr sz="1800" b="1" spc="5">
                          <a:latin typeface="新宋体" panose="02010609030101010101" charset="-122"/>
                          <a:cs typeface="新宋体" panose="02010609030101010101" charset="-122"/>
                        </a:rPr>
                        <a:t>为</a:t>
                      </a:r>
                      <a:r>
                        <a:rPr sz="1800" b="1">
                          <a:latin typeface="新宋体" panose="02010609030101010101" charset="-122"/>
                          <a:cs typeface="新宋体" panose="02010609030101010101" charset="-122"/>
                        </a:rPr>
                        <a:t>1%</a:t>
                      </a:r>
                      <a:r>
                        <a:rPr sz="1800" b="1" baseline="-21000">
                          <a:latin typeface="新宋体" panose="02010609030101010101" charset="-122"/>
                          <a:cs typeface="新宋体" panose="02010609030101010101" charset="-122"/>
                        </a:rPr>
                        <a:t>~</a:t>
                      </a:r>
                      <a:r>
                        <a:rPr sz="1800" b="1">
                          <a:latin typeface="新宋体" panose="02010609030101010101" charset="-122"/>
                          <a:cs typeface="新宋体" panose="02010609030101010101" charset="-122"/>
                        </a:rPr>
                        <a:t>9%,AGC均应转诊阴道镜，特别强调要进行颈管搔刮</a:t>
                      </a:r>
                      <a:endParaRPr sz="1800">
                        <a:latin typeface="新宋体" panose="02010609030101010101" charset="-122"/>
                        <a:cs typeface="新宋体" panose="02010609030101010101" charset="-122"/>
                      </a:endParaRPr>
                    </a:p>
                    <a:p>
                      <a:pPr marL="303530" marR="142875" indent="-231775">
                        <a:lnSpc>
                          <a:spcPct val="140000"/>
                        </a:lnSpc>
                        <a:buSzPct val="81000"/>
                        <a:buFont typeface="Wingdings" panose="05000000000000000000"/>
                        <a:buChar char=""/>
                        <a:tabLst>
                          <a:tab pos="356870"/>
                          <a:tab pos="357505"/>
                        </a:tabLst>
                      </a:pPr>
                      <a:r>
                        <a:rPr/>
                        <a:t>	</a:t>
                      </a:r>
                      <a:r>
                        <a:rPr sz="1800" b="1">
                          <a:latin typeface="新宋体" panose="02010609030101010101" charset="-122"/>
                          <a:cs typeface="新宋体" panose="02010609030101010101" charset="-122"/>
                        </a:rPr>
                        <a:t>考虑为子宫内膜来源</a:t>
                      </a:r>
                      <a:r>
                        <a:rPr sz="1800" b="1" spc="5">
                          <a:latin typeface="新宋体" panose="02010609030101010101" charset="-122"/>
                          <a:cs typeface="新宋体" panose="02010609030101010101" charset="-122"/>
                        </a:rPr>
                        <a:t>的</a:t>
                      </a:r>
                      <a:r>
                        <a:rPr sz="1800" b="1">
                          <a:latin typeface="新宋体" panose="02010609030101010101" charset="-122"/>
                          <a:cs typeface="新宋体" panose="02010609030101010101" charset="-122"/>
                        </a:rPr>
                        <a:t>AGC，可以选择先做分段诊刮，如未见异常再 做阴道镜检查</a:t>
                      </a:r>
                      <a:endParaRPr sz="1800">
                        <a:latin typeface="新宋体" panose="02010609030101010101" charset="-122"/>
                        <a:cs typeface="新宋体" panose="02010609030101010101" charset="-122"/>
                      </a:endParaRPr>
                    </a:p>
                  </a:txBody>
                  <a:tcPr marL="0" marR="0" marT="14414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572071">
                <a:tc>
                  <a:txBody>
                    <a:bodyPr vert="horz" wrap="square"/>
                    <a:lstStyle/>
                    <a:p>
                      <a:pPr marL="161925">
                        <a:lnSpc>
                          <a:spcPct val="100000"/>
                        </a:lnSpc>
                        <a:spcBef>
                          <a:spcPts val="970"/>
                        </a:spcBef>
                      </a:pPr>
                      <a:r>
                        <a:rPr sz="1800" b="1" spc="-5">
                          <a:latin typeface="新宋体" panose="02010609030101010101" charset="-122"/>
                          <a:cs typeface="新宋体" panose="02010609030101010101" charset="-122"/>
                        </a:rPr>
                        <a:t>AGC</a:t>
                      </a:r>
                      <a:r>
                        <a:rPr sz="1800" b="1" spc="-2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处理</a:t>
                      </a:r>
                      <a:endParaRPr sz="1800">
                        <a:latin typeface="新宋体" panose="02010609030101010101" charset="-122"/>
                        <a:cs typeface="新宋体" panose="02010609030101010101" charset="-122"/>
                      </a:endParaRPr>
                    </a:p>
                  </a:txBody>
                  <a:tcPr marL="0" marR="0" marT="123189" marB="0">
                    <a:lnR w="9525">
                      <a:solidFill>
                        <a:srgbClr val="F6C170"/>
                      </a:solidFill>
                      <a:prstDash val="solid"/>
                    </a:lnR>
                    <a:lnB w="28575">
                      <a:solidFill>
                        <a:srgbClr val="F17154"/>
                      </a:solidFill>
                      <a:prstDash val="solid"/>
                    </a:lnB>
                  </a:tcPr>
                </a:tc>
                <a:tc vMerge="1">
                  <a:txBody>
                    <a:bodyPr vert="horz" wrap="square"/>
                    <a:lstStyle/>
                    <a:p/>
                  </a:txBody>
                  <a:tcPr marL="0" marR="0" marT="14414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r h="1847405">
                <a:tc>
                  <a:txBody>
                    <a:bodyPr vert="horz" wrap="square"/>
                    <a:lstStyle/>
                    <a:p>
                      <a:pPr>
                        <a:lnSpc>
                          <a:spcPct val="100000"/>
                        </a:lnSpc>
                      </a:pPr>
                      <a:endParaRPr sz="1900">
                        <a:latin typeface="Times New Roman" panose="02020603050405020304"/>
                        <a:cs typeface="Times New Roman" panose="02020603050405020304"/>
                      </a:endParaRPr>
                    </a:p>
                  </a:txBody>
                  <a:tcPr marL="0" marR="0" marT="0" marB="0">
                    <a:lnR w="9525">
                      <a:solidFill>
                        <a:srgbClr val="F6C170"/>
                      </a:solidFill>
                      <a:prstDash val="solid"/>
                    </a:lnR>
                    <a:lnT w="28575">
                      <a:solidFill>
                        <a:srgbClr val="F17154"/>
                      </a:solidFill>
                      <a:prstDash val="solid"/>
                    </a:lnT>
                  </a:tcPr>
                </a:tc>
                <a:tc vMerge="1">
                  <a:txBody>
                    <a:bodyPr vert="horz" wrap="square"/>
                    <a:lstStyle/>
                    <a:p/>
                  </a:txBody>
                  <a:tcPr marL="0" marR="0" marT="144145" marB="0">
                    <a:lnL w="9525">
                      <a:solidFill>
                        <a:srgbClr val="F6C170"/>
                      </a:solidFill>
                      <a:prstDash val="solid"/>
                    </a:lnL>
                    <a:lnR w="9525">
                      <a:solidFill>
                        <a:srgbClr val="F6C170"/>
                      </a:solidFill>
                      <a:prstDash val="solid"/>
                    </a:lnR>
                    <a:lnT w="9525">
                      <a:solidFill>
                        <a:srgbClr val="F6C170"/>
                      </a:solidFill>
                      <a:prstDash val="solid"/>
                    </a:lnT>
                    <a:lnB w="9525">
                      <a:solidFill>
                        <a:srgbClr val="F6C170"/>
                      </a:solidFill>
                      <a:prstDash val="solid"/>
                    </a:lnB>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2054732" y="246329"/>
            <a:ext cx="5115560" cy="635000"/>
          </a:xfrm>
          <a:prstGeom prst="rect">
            <a:avLst/>
          </a:prstGeom>
        </p:spPr>
        <p:txBody>
          <a:bodyPr vert="horz" wrap="square" lIns="0" tIns="12065" rIns="0" bIns="0" rtlCol="0">
            <a:spAutoFit/>
          </a:bodyPr>
          <a:lstStyle/>
          <a:p>
            <a:pPr marL="12700">
              <a:lnSpc>
                <a:spcPct val="100000"/>
              </a:lnSpc>
              <a:spcBef>
                <a:spcPts val="95"/>
              </a:spcBef>
            </a:pPr>
            <a:r>
              <a:rPr spc="-20"/>
              <a:t>细</a:t>
            </a:r>
            <a:r>
              <a:rPr spc="5"/>
              <a:t>胞</a:t>
            </a:r>
            <a:r>
              <a:rPr spc="-20"/>
              <a:t>学</a:t>
            </a:r>
            <a:r>
              <a:rPr spc="-5"/>
              <a:t>异常</a:t>
            </a:r>
            <a:r>
              <a:rPr spc="-20"/>
              <a:t>的</a:t>
            </a:r>
            <a:r>
              <a:rPr spc="-5"/>
              <a:t>处理</a:t>
            </a:r>
            <a:r>
              <a:rPr spc="-20"/>
              <a:t>流程</a:t>
            </a:r>
            <a:endParaRPr spc="-20"/>
          </a:p>
        </p:txBody>
      </p:sp>
      <p:sp>
        <p:nvSpPr>
          <p:cNvPr id="5" name="object 5"/>
          <p:cNvSpPr/>
          <p:nvPr/>
        </p:nvSpPr>
        <p:spPr>
          <a:xfrm>
            <a:off x="629919" y="1372869"/>
            <a:ext cx="7884795" cy="4635500"/>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658469" y="6276847"/>
            <a:ext cx="2786380" cy="23939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a:latin typeface="新宋体" panose="02010609030101010101" charset="-122"/>
                <a:cs typeface="新宋体" panose="02010609030101010101" charset="-122"/>
              </a:rPr>
              <a:t>①不能做</a:t>
            </a:r>
            <a:r>
              <a:rPr sz="1400" spc="-35">
                <a:latin typeface="新宋体" panose="02010609030101010101" charset="-122"/>
                <a:cs typeface="新宋体" panose="02010609030101010101" charset="-122"/>
              </a:rPr>
              <a:t> </a:t>
            </a:r>
            <a:r>
              <a:rPr sz="1400" spc="-5">
                <a:latin typeface="新宋体" panose="02010609030101010101" charset="-122"/>
                <a:cs typeface="新宋体" panose="02010609030101010101" charset="-122"/>
              </a:rPr>
              <a:t>HPV</a:t>
            </a:r>
            <a:r>
              <a:rPr sz="1400" spc="-30">
                <a:latin typeface="新宋体" panose="02010609030101010101" charset="-122"/>
                <a:cs typeface="新宋体" panose="02010609030101010101" charset="-122"/>
              </a:rPr>
              <a:t> </a:t>
            </a:r>
            <a:r>
              <a:rPr sz="1400">
                <a:latin typeface="新宋体" panose="02010609030101010101" charset="-122"/>
                <a:cs typeface="新宋体" panose="02010609030101010101" charset="-122"/>
              </a:rPr>
              <a:t>时，可行阴</a:t>
            </a:r>
            <a:r>
              <a:rPr sz="1400" spc="-10">
                <a:latin typeface="新宋体" panose="02010609030101010101" charset="-122"/>
                <a:cs typeface="新宋体" panose="02010609030101010101" charset="-122"/>
              </a:rPr>
              <a:t>道</a:t>
            </a:r>
            <a:r>
              <a:rPr sz="1400">
                <a:latin typeface="新宋体" panose="02010609030101010101" charset="-122"/>
                <a:cs typeface="新宋体" panose="02010609030101010101" charset="-122"/>
              </a:rPr>
              <a:t>镜检查</a:t>
            </a:r>
            <a:endParaRPr sz="1400">
              <a:latin typeface="新宋体" panose="02010609030101010101" charset="-122"/>
              <a:cs typeface="新宋体" panose="02010609030101010101"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0"/>
            <a:ext cx="9144000" cy="1066800"/>
          </a:xfrm>
          <a:custGeom>
            <a:rect l="l" t="t" r="r" b="b"/>
            <a:pathLst>
              <a:path w="9144000" h="1066800">
                <a:moveTo>
                  <a:pt x="0" y="1066800"/>
                </a:moveTo>
                <a:lnTo>
                  <a:pt x="9144000" y="1066800"/>
                </a:lnTo>
                <a:lnTo>
                  <a:pt x="9144000" y="0"/>
                </a:lnTo>
                <a:lnTo>
                  <a:pt x="0" y="0"/>
                </a:lnTo>
                <a:lnTo>
                  <a:pt x="0" y="1066800"/>
                </a:lnTo>
                <a:close/>
              </a:path>
            </a:pathLst>
          </a:custGeom>
          <a:solidFill>
            <a:srgbClr val="FF9933"/>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a:spLocks noGrp="1"/>
          </p:cNvSpPr>
          <p:nvPr>
            <p:ph type="title"/>
          </p:nvPr>
        </p:nvSpPr>
        <p:spPr>
          <a:xfrm>
            <a:off x="351536" y="327101"/>
            <a:ext cx="8389620" cy="514350"/>
          </a:xfrm>
          <a:prstGeom prst="rect">
            <a:avLst/>
          </a:prstGeom>
        </p:spPr>
        <p:txBody>
          <a:bodyPr vert="horz" wrap="square" lIns="0" tIns="13335" rIns="0" bIns="0" rtlCol="0">
            <a:spAutoFit/>
          </a:bodyPr>
          <a:lstStyle/>
          <a:p>
            <a:pPr marL="12700">
              <a:lnSpc>
                <a:spcPct val="100000"/>
              </a:lnSpc>
              <a:spcBef>
                <a:spcPts val="105"/>
              </a:spcBef>
            </a:pPr>
            <a:r>
              <a:rPr sz="3200" spc="-10"/>
              <a:t>细</a:t>
            </a:r>
            <a:r>
              <a:rPr sz="3200" spc="5"/>
              <a:t>胞</a:t>
            </a:r>
            <a:r>
              <a:rPr sz="3200" spc="-10"/>
              <a:t>学联</a:t>
            </a:r>
            <a:r>
              <a:rPr sz="3200"/>
              <a:t>合</a:t>
            </a:r>
            <a:r>
              <a:rPr sz="3200" spc="-10"/>
              <a:t>高危</a:t>
            </a:r>
            <a:r>
              <a:rPr sz="3200" spc="15"/>
              <a:t>型</a:t>
            </a:r>
            <a:r>
              <a:rPr sz="3200" spc="-5"/>
              <a:t>HPV</a:t>
            </a:r>
            <a:r>
              <a:rPr sz="3200" spc="-10"/>
              <a:t>检</a:t>
            </a:r>
            <a:r>
              <a:rPr sz="3200" spc="5"/>
              <a:t>测</a:t>
            </a:r>
            <a:r>
              <a:rPr sz="3200" spc="-10"/>
              <a:t>筛查</a:t>
            </a:r>
            <a:r>
              <a:rPr sz="3200"/>
              <a:t>结</a:t>
            </a:r>
            <a:r>
              <a:rPr sz="3200" spc="-10"/>
              <a:t>果异</a:t>
            </a:r>
            <a:r>
              <a:rPr sz="3200"/>
              <a:t>常</a:t>
            </a:r>
            <a:r>
              <a:rPr sz="3200" spc="-10"/>
              <a:t>的处理</a:t>
            </a:r>
            <a:endParaRPr sz="3200"/>
          </a:p>
        </p:txBody>
      </p:sp>
      <p:sp>
        <p:nvSpPr>
          <p:cNvPr id="4" name="object 4"/>
          <p:cNvSpPr txBox="1"/>
          <p:nvPr/>
        </p:nvSpPr>
        <p:spPr>
          <a:xfrm>
            <a:off x="328980" y="1058392"/>
            <a:ext cx="8555355" cy="52641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141605" indent="-342900">
              <a:lnSpc>
                <a:spcPct val="150000"/>
              </a:lnSpc>
              <a:spcBef>
                <a:spcPts val="100"/>
              </a:spcBef>
              <a:buFont typeface="Wingdings" panose="05000000000000000000"/>
              <a:buChar char=""/>
              <a:tabLst>
                <a:tab pos="354965"/>
                <a:tab pos="355600"/>
              </a:tabLst>
            </a:pPr>
            <a:r>
              <a:rPr sz="2000" b="1" spc="5">
                <a:latin typeface="新宋体" panose="02010609030101010101" charset="-122"/>
                <a:cs typeface="新宋体" panose="02010609030101010101" charset="-122"/>
              </a:rPr>
              <a:t>细胞学联</a:t>
            </a:r>
            <a:r>
              <a:rPr sz="2000" b="1" spc="-5">
                <a:latin typeface="新宋体" panose="02010609030101010101" charset="-122"/>
                <a:cs typeface="新宋体" panose="02010609030101010101" charset="-122"/>
              </a:rPr>
              <a:t>合高</a:t>
            </a:r>
            <a:r>
              <a:rPr sz="2000" b="1" spc="5">
                <a:latin typeface="新宋体" panose="02010609030101010101" charset="-122"/>
                <a:cs typeface="新宋体" panose="02010609030101010101" charset="-122"/>
              </a:rPr>
              <a:t>危</a:t>
            </a:r>
            <a:r>
              <a:rPr sz="2000" b="1" spc="-5">
                <a:latin typeface="新宋体" panose="02010609030101010101" charset="-122"/>
                <a:cs typeface="新宋体" panose="02010609030101010101" charset="-122"/>
              </a:rPr>
              <a:t>型</a:t>
            </a:r>
            <a:r>
              <a:rPr sz="2000" b="1" spc="-10">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HPV</a:t>
            </a:r>
            <a:r>
              <a:rPr sz="2000" b="1" spc="-10">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检测可以显</a:t>
            </a:r>
            <a:r>
              <a:rPr sz="2000" b="1" spc="-5">
                <a:latin typeface="新宋体" panose="02010609030101010101" charset="-122"/>
                <a:cs typeface="新宋体" panose="02010609030101010101" charset="-122"/>
              </a:rPr>
              <a:t>著提</a:t>
            </a:r>
            <a:r>
              <a:rPr sz="2000" b="1" spc="5">
                <a:latin typeface="新宋体" panose="02010609030101010101" charset="-122"/>
                <a:cs typeface="新宋体" panose="02010609030101010101" charset="-122"/>
              </a:rPr>
              <a:t>高细胞学</a:t>
            </a:r>
            <a:r>
              <a:rPr sz="2000" b="1" spc="-5">
                <a:latin typeface="新宋体" panose="02010609030101010101" charset="-122"/>
                <a:cs typeface="新宋体" panose="02010609030101010101" charset="-122"/>
              </a:rPr>
              <a:t>的敏</a:t>
            </a:r>
            <a:r>
              <a:rPr sz="2000" b="1" spc="5">
                <a:latin typeface="新宋体" panose="02010609030101010101" charset="-122"/>
                <a:cs typeface="新宋体" panose="02010609030101010101" charset="-122"/>
              </a:rPr>
              <a:t>感性。对</a:t>
            </a:r>
            <a:r>
              <a:rPr sz="2000" b="1" spc="-5">
                <a:latin typeface="新宋体" panose="02010609030101010101" charset="-122"/>
                <a:cs typeface="新宋体" panose="02010609030101010101" charset="-122"/>
              </a:rPr>
              <a:t>于联</a:t>
            </a:r>
            <a:r>
              <a:rPr sz="2000" b="1" spc="5">
                <a:latin typeface="新宋体" panose="02010609030101010101" charset="-122"/>
                <a:cs typeface="新宋体" panose="02010609030101010101" charset="-122"/>
              </a:rPr>
              <a:t>合</a:t>
            </a:r>
            <a:r>
              <a:rPr sz="2000" b="1" spc="-5">
                <a:latin typeface="新宋体" panose="02010609030101010101" charset="-122"/>
                <a:cs typeface="新宋体" panose="02010609030101010101" charset="-122"/>
              </a:rPr>
              <a:t>筛 </a:t>
            </a:r>
            <a:r>
              <a:rPr sz="2000" b="1" spc="5">
                <a:latin typeface="新宋体" panose="02010609030101010101" charset="-122"/>
                <a:cs typeface="新宋体" panose="02010609030101010101" charset="-122"/>
              </a:rPr>
              <a:t>查结果异</a:t>
            </a:r>
            <a:r>
              <a:rPr sz="2000" b="1" spc="-5">
                <a:latin typeface="新宋体" panose="02010609030101010101" charset="-122"/>
                <a:cs typeface="新宋体" panose="02010609030101010101" charset="-122"/>
              </a:rPr>
              <a:t>常者</a:t>
            </a:r>
            <a:r>
              <a:rPr sz="2000" b="1" spc="5">
                <a:latin typeface="新宋体" panose="02010609030101010101" charset="-122"/>
                <a:cs typeface="新宋体" panose="02010609030101010101" charset="-122"/>
              </a:rPr>
              <a:t>的管理以</a:t>
            </a:r>
            <a:r>
              <a:rPr sz="2000" b="1" spc="-5">
                <a:latin typeface="新宋体" panose="02010609030101010101" charset="-122"/>
                <a:cs typeface="新宋体" panose="02010609030101010101" charset="-122"/>
              </a:rPr>
              <a:t>单独</a:t>
            </a:r>
            <a:r>
              <a:rPr sz="2000" b="1" spc="5">
                <a:latin typeface="新宋体" panose="02010609030101010101" charset="-122"/>
                <a:cs typeface="新宋体" panose="02010609030101010101" charset="-122"/>
              </a:rPr>
              <a:t>细胞学筛</a:t>
            </a:r>
            <a:r>
              <a:rPr sz="2000" b="1" spc="-5">
                <a:latin typeface="新宋体" panose="02010609030101010101" charset="-122"/>
                <a:cs typeface="新宋体" panose="02010609030101010101" charset="-122"/>
              </a:rPr>
              <a:t>查发生</a:t>
            </a:r>
            <a:r>
              <a:rPr sz="2000" b="1" spc="25">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CIN</a:t>
            </a:r>
            <a:r>
              <a:rPr sz="2000" b="1" spc="5">
                <a:latin typeface="新宋体" panose="02010609030101010101" charset="-122"/>
                <a:cs typeface="新宋体" panose="02010609030101010101" charset="-122"/>
              </a:rPr>
              <a:t> </a:t>
            </a:r>
            <a:r>
              <a:rPr sz="2000" b="1" spc="15">
                <a:latin typeface="新宋体" panose="02010609030101010101" charset="-122"/>
                <a:cs typeface="新宋体" panose="02010609030101010101" charset="-122"/>
              </a:rPr>
              <a:t>Ⅲ</a:t>
            </a:r>
            <a:r>
              <a:rPr sz="2000" b="1" spc="-5">
                <a:latin typeface="新宋体" panose="02010609030101010101" charset="-122"/>
                <a:cs typeface="新宋体" panose="02010609030101010101" charset="-122"/>
              </a:rPr>
              <a:t>及</a:t>
            </a:r>
            <a:r>
              <a:rPr sz="2000" b="1" spc="5">
                <a:latin typeface="新宋体" panose="02010609030101010101" charset="-122"/>
                <a:cs typeface="新宋体" panose="02010609030101010101" charset="-122"/>
              </a:rPr>
              <a:t>以上病</a:t>
            </a:r>
            <a:r>
              <a:rPr sz="2000" b="1" spc="10">
                <a:latin typeface="新宋体" panose="02010609030101010101" charset="-122"/>
                <a:cs typeface="新宋体" panose="02010609030101010101" charset="-122"/>
              </a:rPr>
              <a:t>变</a:t>
            </a:r>
            <a:r>
              <a:rPr sz="2000" b="1" spc="-10">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 简称 </a:t>
            </a:r>
            <a:r>
              <a:rPr sz="2000" b="1">
                <a:latin typeface="新宋体" panose="02010609030101010101" charset="-122"/>
                <a:cs typeface="新宋体" panose="02010609030101010101" charset="-122"/>
              </a:rPr>
              <a:t>CINⅢ+)</a:t>
            </a:r>
            <a:r>
              <a:rPr sz="2000" b="1" spc="-15">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的</a:t>
            </a:r>
            <a:r>
              <a:rPr sz="2000" b="1" spc="-5">
                <a:latin typeface="新宋体" panose="02010609030101010101" charset="-122"/>
                <a:cs typeface="新宋体" panose="02010609030101010101" charset="-122"/>
              </a:rPr>
              <a:t>风</a:t>
            </a:r>
            <a:r>
              <a:rPr sz="2000" b="1" spc="5">
                <a:latin typeface="新宋体" panose="02010609030101010101" charset="-122"/>
                <a:cs typeface="新宋体" panose="02010609030101010101" charset="-122"/>
              </a:rPr>
              <a:t>险为参考</a:t>
            </a:r>
            <a:r>
              <a:rPr sz="2000" b="1" spc="-5">
                <a:latin typeface="新宋体" panose="02010609030101010101" charset="-122"/>
                <a:cs typeface="新宋体" panose="02010609030101010101" charset="-122"/>
              </a:rPr>
              <a:t>依据</a:t>
            </a:r>
            <a:r>
              <a:rPr sz="2000" b="1" spc="5">
                <a:latin typeface="新宋体" panose="02010609030101010101" charset="-122"/>
                <a:cs typeface="新宋体" panose="02010609030101010101" charset="-122"/>
              </a:rPr>
              <a:t>，采用同</a:t>
            </a:r>
            <a:r>
              <a:rPr sz="2000" b="1" spc="-5">
                <a:latin typeface="新宋体" panose="02010609030101010101" charset="-122"/>
                <a:cs typeface="新宋体" panose="02010609030101010101" charset="-122"/>
              </a:rPr>
              <a:t>等风</a:t>
            </a:r>
            <a:r>
              <a:rPr sz="2000" b="1" spc="5">
                <a:latin typeface="新宋体" panose="02010609030101010101" charset="-122"/>
                <a:cs typeface="新宋体" panose="02010609030101010101" charset="-122"/>
              </a:rPr>
              <a:t>险同等管</a:t>
            </a:r>
            <a:r>
              <a:rPr sz="2000" b="1" spc="-5">
                <a:latin typeface="新宋体" panose="02010609030101010101" charset="-122"/>
                <a:cs typeface="新宋体" panose="02010609030101010101" charset="-122"/>
              </a:rPr>
              <a:t>理的</a:t>
            </a:r>
            <a:r>
              <a:rPr sz="2000" b="1" spc="5">
                <a:latin typeface="新宋体" panose="02010609030101010101" charset="-122"/>
                <a:cs typeface="新宋体" panose="02010609030101010101" charset="-122"/>
              </a:rPr>
              <a:t>方案指导</a:t>
            </a:r>
            <a:r>
              <a:rPr sz="2000" b="1" spc="-5">
                <a:latin typeface="新宋体" panose="02010609030101010101" charset="-122"/>
                <a:cs typeface="新宋体" panose="02010609030101010101" charset="-122"/>
              </a:rPr>
              <a:t>临床。</a:t>
            </a:r>
            <a:endParaRPr sz="2000">
              <a:latin typeface="新宋体" panose="02010609030101010101" charset="-122"/>
              <a:cs typeface="新宋体" panose="02010609030101010101" charset="-122"/>
            </a:endParaRPr>
          </a:p>
          <a:p>
            <a:pPr marL="355600" indent="-342900">
              <a:lnSpc>
                <a:spcPct val="100000"/>
              </a:lnSpc>
              <a:spcBef>
                <a:spcPts val="1680"/>
              </a:spcBef>
              <a:buFont typeface="Wingdings" panose="05000000000000000000"/>
              <a:buChar char=""/>
              <a:tabLst>
                <a:tab pos="354965"/>
                <a:tab pos="355600"/>
              </a:tabLst>
            </a:pPr>
            <a:r>
              <a:rPr sz="2000" b="1" spc="5">
                <a:latin typeface="新宋体" panose="02010609030101010101" charset="-122"/>
                <a:cs typeface="新宋体" panose="02010609030101010101" charset="-122"/>
              </a:rPr>
              <a:t>单独细胞</a:t>
            </a:r>
            <a:r>
              <a:rPr sz="2000" b="1" spc="-5">
                <a:latin typeface="新宋体" panose="02010609030101010101" charset="-122"/>
                <a:cs typeface="新宋体" panose="02010609030101010101" charset="-122"/>
              </a:rPr>
              <a:t>学阴</a:t>
            </a:r>
            <a:r>
              <a:rPr sz="2000" b="1" spc="5">
                <a:latin typeface="新宋体" panose="02010609030101010101" charset="-122"/>
                <a:cs typeface="新宋体" panose="02010609030101010101" charset="-122"/>
              </a:rPr>
              <a:t>性者的风</a:t>
            </a:r>
            <a:r>
              <a:rPr sz="2000" b="1" spc="-5">
                <a:latin typeface="新宋体" panose="02010609030101010101" charset="-122"/>
                <a:cs typeface="新宋体" panose="02010609030101010101" charset="-122"/>
              </a:rPr>
              <a:t>险为</a:t>
            </a:r>
            <a:r>
              <a:rPr sz="2000" b="1" spc="-25">
                <a:latin typeface="新宋体" panose="02010609030101010101" charset="-122"/>
                <a:cs typeface="新宋体" panose="02010609030101010101" charset="-122"/>
              </a:rPr>
              <a:t> </a:t>
            </a:r>
            <a:r>
              <a:rPr sz="2000" b="1">
                <a:latin typeface="新宋体" panose="02010609030101010101" charset="-122"/>
                <a:cs typeface="新宋体" panose="02010609030101010101" charset="-122"/>
              </a:rPr>
              <a:t>0.26%，3</a:t>
            </a:r>
            <a:r>
              <a:rPr sz="2000" b="1" spc="5">
                <a:latin typeface="新宋体" panose="02010609030101010101" charset="-122"/>
                <a:cs typeface="新宋体" panose="02010609030101010101" charset="-122"/>
              </a:rPr>
              <a:t>年重复宫颈</a:t>
            </a:r>
            <a:r>
              <a:rPr sz="2000" b="1" spc="-5">
                <a:latin typeface="新宋体" panose="02010609030101010101" charset="-122"/>
                <a:cs typeface="新宋体" panose="02010609030101010101" charset="-122"/>
              </a:rPr>
              <a:t>癌筛</a:t>
            </a:r>
            <a:r>
              <a:rPr sz="2000" b="1" spc="20">
                <a:latin typeface="新宋体" panose="02010609030101010101" charset="-122"/>
                <a:cs typeface="新宋体" panose="02010609030101010101" charset="-122"/>
              </a:rPr>
              <a:t>查</a:t>
            </a:r>
            <a:r>
              <a:rPr sz="2000" b="1" spc="5">
                <a:latin typeface="新宋体" panose="02010609030101010101" charset="-122"/>
                <a:cs typeface="新宋体" panose="02010609030101010101" charset="-122"/>
              </a:rPr>
              <a:t>，高危型</a:t>
            </a:r>
            <a:r>
              <a:rPr sz="2000" b="1" spc="-5">
                <a:latin typeface="新宋体" panose="02010609030101010101" charset="-122"/>
                <a:cs typeface="新宋体" panose="02010609030101010101" charset="-122"/>
              </a:rPr>
              <a:t>HPV</a:t>
            </a:r>
            <a:r>
              <a:rPr sz="2000" b="1" spc="5">
                <a:latin typeface="新宋体" panose="02010609030101010101" charset="-122"/>
                <a:cs typeface="新宋体" panose="02010609030101010101" charset="-122"/>
              </a:rPr>
              <a:t>阴性</a:t>
            </a:r>
            <a:endParaRPr sz="2000">
              <a:latin typeface="新宋体" panose="02010609030101010101" charset="-122"/>
              <a:cs typeface="新宋体" panose="02010609030101010101" charset="-122"/>
            </a:endParaRPr>
          </a:p>
          <a:p>
            <a:pPr marL="355600" marR="5715">
              <a:lnSpc>
                <a:spcPct val="150000"/>
              </a:lnSpc>
            </a:pPr>
            <a:r>
              <a:rPr sz="2000" b="1" spc="-5">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细胞学阴</a:t>
            </a:r>
            <a:r>
              <a:rPr sz="2000" b="1" spc="-5">
                <a:latin typeface="新宋体" panose="02010609030101010101" charset="-122"/>
                <a:cs typeface="新宋体" panose="02010609030101010101" charset="-122"/>
              </a:rPr>
              <a:t>性</a:t>
            </a:r>
            <a:r>
              <a:rPr sz="2000" b="1" spc="5">
                <a:latin typeface="新宋体" panose="02010609030101010101" charset="-122"/>
                <a:cs typeface="新宋体" panose="02010609030101010101" charset="-122"/>
              </a:rPr>
              <a:t>风险</a:t>
            </a:r>
            <a:r>
              <a:rPr sz="2000" b="1" spc="-5">
                <a:latin typeface="新宋体" panose="02010609030101010101" charset="-122"/>
                <a:cs typeface="新宋体" panose="02010609030101010101" charset="-122"/>
              </a:rPr>
              <a:t>为 </a:t>
            </a:r>
            <a:r>
              <a:rPr sz="2000" b="1">
                <a:latin typeface="新宋体" panose="02010609030101010101" charset="-122"/>
                <a:cs typeface="新宋体" panose="02010609030101010101" charset="-122"/>
              </a:rPr>
              <a:t>0.08%，</a:t>
            </a:r>
            <a:r>
              <a:rPr sz="2000" b="1" spc="5">
                <a:latin typeface="新宋体" panose="02010609030101010101" charset="-122"/>
                <a:cs typeface="新宋体" panose="02010609030101010101" charset="-122"/>
              </a:rPr>
              <a:t>远低于</a:t>
            </a:r>
            <a:r>
              <a:rPr sz="2000" b="1" spc="-5">
                <a:latin typeface="新宋体" panose="02010609030101010101" charset="-122"/>
                <a:cs typeface="新宋体" panose="02010609030101010101" charset="-122"/>
              </a:rPr>
              <a:t>0.26%</a:t>
            </a:r>
            <a:r>
              <a:rPr sz="2000" b="1" spc="5">
                <a:latin typeface="新宋体" panose="02010609030101010101" charset="-122"/>
                <a:cs typeface="新宋体" panose="02010609030101010101" charset="-122"/>
              </a:rPr>
              <a:t>的阈值，</a:t>
            </a:r>
            <a:r>
              <a:rPr sz="2000" b="1" spc="-5">
                <a:latin typeface="新宋体" panose="02010609030101010101" charset="-122"/>
                <a:cs typeface="新宋体" panose="02010609030101010101" charset="-122"/>
              </a:rPr>
              <a:t>提</a:t>
            </a:r>
            <a:r>
              <a:rPr sz="2000" b="1" spc="5">
                <a:latin typeface="新宋体" panose="02010609030101010101" charset="-122"/>
                <a:cs typeface="新宋体" panose="02010609030101010101" charset="-122"/>
              </a:rPr>
              <a:t>示可以选</a:t>
            </a:r>
            <a:r>
              <a:rPr sz="2000" b="1" spc="-5">
                <a:latin typeface="新宋体" panose="02010609030101010101" charset="-122"/>
                <a:cs typeface="新宋体" panose="02010609030101010101" charset="-122"/>
              </a:rPr>
              <a:t>择更</a:t>
            </a:r>
            <a:r>
              <a:rPr sz="2000" b="1" spc="5">
                <a:latin typeface="新宋体" panose="02010609030101010101" charset="-122"/>
                <a:cs typeface="新宋体" panose="02010609030101010101" charset="-122"/>
              </a:rPr>
              <a:t>长时</a:t>
            </a:r>
            <a:r>
              <a:rPr sz="2000" b="1" spc="-5">
                <a:latin typeface="新宋体" panose="02010609030101010101" charset="-122"/>
                <a:cs typeface="新宋体" panose="02010609030101010101" charset="-122"/>
              </a:rPr>
              <a:t>间 </a:t>
            </a:r>
            <a:r>
              <a:rPr sz="2000" b="1" spc="5">
                <a:latin typeface="新宋体" panose="02010609030101010101" charset="-122"/>
                <a:cs typeface="新宋体" panose="02010609030101010101" charset="-122"/>
              </a:rPr>
              <a:t>的筛查间</a:t>
            </a:r>
            <a:r>
              <a:rPr sz="2000" b="1" spc="-5">
                <a:latin typeface="新宋体" panose="02010609030101010101" charset="-122"/>
                <a:cs typeface="新宋体" panose="02010609030101010101" charset="-122"/>
              </a:rPr>
              <a:t>隔（</a:t>
            </a:r>
            <a:r>
              <a:rPr sz="2000" b="1" spc="5">
                <a:latin typeface="新宋体" panose="02010609030101010101" charset="-122"/>
                <a:cs typeface="新宋体" panose="02010609030101010101" charset="-122"/>
              </a:rPr>
              <a:t>例</a:t>
            </a:r>
            <a:r>
              <a:rPr sz="2000" b="1" spc="15">
                <a:latin typeface="新宋体" panose="02010609030101010101" charset="-122"/>
                <a:cs typeface="新宋体" panose="02010609030101010101" charset="-122"/>
              </a:rPr>
              <a:t>如</a:t>
            </a:r>
            <a:r>
              <a:rPr sz="2000" b="1" spc="-5">
                <a:latin typeface="新宋体" panose="02010609030101010101" charset="-122"/>
                <a:cs typeface="新宋体" panose="02010609030101010101" charset="-122"/>
              </a:rPr>
              <a:t>5</a:t>
            </a:r>
            <a:r>
              <a:rPr sz="2000" b="1" spc="5">
                <a:latin typeface="新宋体" panose="02010609030101010101" charset="-122"/>
                <a:cs typeface="新宋体" panose="02010609030101010101" charset="-122"/>
              </a:rPr>
              <a:t>年）</a:t>
            </a:r>
            <a:endParaRPr sz="2000">
              <a:latin typeface="新宋体" panose="02010609030101010101" charset="-122"/>
              <a:cs typeface="新宋体" panose="02010609030101010101" charset="-122"/>
            </a:endParaRPr>
          </a:p>
          <a:p>
            <a:pPr marL="355600" indent="-342900">
              <a:lnSpc>
                <a:spcPct val="100000"/>
              </a:lnSpc>
              <a:spcBef>
                <a:spcPts val="1680"/>
              </a:spcBef>
              <a:buFont typeface="Wingdings" panose="05000000000000000000"/>
              <a:buChar char=""/>
              <a:tabLst>
                <a:tab pos="354965"/>
                <a:tab pos="355600"/>
              </a:tabLst>
            </a:pPr>
            <a:r>
              <a:rPr sz="2000" b="1" spc="5">
                <a:latin typeface="新宋体" panose="02010609030101010101" charset="-122"/>
                <a:cs typeface="新宋体" panose="02010609030101010101" charset="-122"/>
              </a:rPr>
              <a:t>高危型</a:t>
            </a:r>
            <a:r>
              <a:rPr sz="2000" b="1" spc="-5">
                <a:latin typeface="新宋体" panose="02010609030101010101" charset="-122"/>
                <a:cs typeface="新宋体" panose="02010609030101010101" charset="-122"/>
              </a:rPr>
              <a:t>HPV</a:t>
            </a:r>
            <a:r>
              <a:rPr sz="2000" b="1" spc="5">
                <a:latin typeface="新宋体" panose="02010609030101010101" charset="-122"/>
                <a:cs typeface="新宋体" panose="02010609030101010101" charset="-122"/>
              </a:rPr>
              <a:t>阳性</a:t>
            </a:r>
            <a:r>
              <a:rPr sz="2000" b="1">
                <a:latin typeface="新宋体" panose="02010609030101010101" charset="-122"/>
                <a:cs typeface="新宋体" panose="02010609030101010101" charset="-122"/>
              </a:rPr>
              <a:t>/ASC-US</a:t>
            </a:r>
            <a:r>
              <a:rPr sz="2000" b="1" spc="5">
                <a:latin typeface="新宋体" panose="02010609030101010101" charset="-122"/>
                <a:cs typeface="新宋体" panose="02010609030101010101" charset="-122"/>
              </a:rPr>
              <a:t>其</a:t>
            </a:r>
            <a:r>
              <a:rPr sz="2000" b="1" spc="-5">
                <a:latin typeface="新宋体" panose="02010609030101010101" charset="-122"/>
                <a:cs typeface="新宋体" panose="02010609030101010101" charset="-122"/>
              </a:rPr>
              <a:t>5</a:t>
            </a:r>
            <a:r>
              <a:rPr sz="2000" b="1" spc="5">
                <a:latin typeface="新宋体" panose="02010609030101010101" charset="-122"/>
                <a:cs typeface="新宋体" panose="02010609030101010101" charset="-122"/>
              </a:rPr>
              <a:t>年</a:t>
            </a:r>
            <a:r>
              <a:rPr sz="2000" b="1">
                <a:latin typeface="新宋体" panose="02010609030101010101" charset="-122"/>
                <a:cs typeface="新宋体" panose="02010609030101010101" charset="-122"/>
              </a:rPr>
              <a:t>CIN</a:t>
            </a:r>
            <a:r>
              <a:rPr sz="2000" b="1" spc="-10">
                <a:latin typeface="新宋体" panose="02010609030101010101" charset="-122"/>
                <a:cs typeface="新宋体" panose="02010609030101010101" charset="-122"/>
              </a:rPr>
              <a:t> </a:t>
            </a:r>
            <a:r>
              <a:rPr sz="2000" b="1" spc="5">
                <a:latin typeface="新宋体" panose="02010609030101010101" charset="-122"/>
                <a:cs typeface="新宋体" panose="02010609030101010101" charset="-122"/>
              </a:rPr>
              <a:t>Ⅲ+的累积风险</a:t>
            </a:r>
            <a:r>
              <a:rPr sz="2000" b="1" spc="10">
                <a:latin typeface="新宋体" panose="02010609030101010101" charset="-122"/>
                <a:cs typeface="新宋体" panose="02010609030101010101" charset="-122"/>
              </a:rPr>
              <a:t>为</a:t>
            </a:r>
            <a:r>
              <a:rPr sz="2000" b="1">
                <a:latin typeface="新宋体" panose="02010609030101010101" charset="-122"/>
                <a:cs typeface="新宋体" panose="02010609030101010101" charset="-122"/>
              </a:rPr>
              <a:t>6.8%，</a:t>
            </a:r>
            <a:r>
              <a:rPr sz="2000" b="1" spc="5">
                <a:latin typeface="新宋体" panose="02010609030101010101" charset="-122"/>
                <a:cs typeface="新宋体" panose="02010609030101010101" charset="-122"/>
              </a:rPr>
              <a:t>高于</a:t>
            </a:r>
            <a:r>
              <a:rPr sz="2000" b="1" spc="-5">
                <a:latin typeface="新宋体" panose="02010609030101010101" charset="-122"/>
                <a:cs typeface="新宋体" panose="02010609030101010101" charset="-122"/>
              </a:rPr>
              <a:t>LSIL</a:t>
            </a:r>
            <a:r>
              <a:rPr sz="2000" b="1" spc="5">
                <a:latin typeface="新宋体" panose="02010609030101010101" charset="-122"/>
                <a:cs typeface="新宋体" panose="02010609030101010101" charset="-122"/>
              </a:rPr>
              <a:t>风险</a:t>
            </a:r>
            <a:endParaRPr sz="2000">
              <a:latin typeface="新宋体" panose="02010609030101010101" charset="-122"/>
              <a:cs typeface="新宋体" panose="02010609030101010101" charset="-122"/>
            </a:endParaRPr>
          </a:p>
          <a:p>
            <a:pPr marL="355600">
              <a:lnSpc>
                <a:spcPct val="100000"/>
              </a:lnSpc>
              <a:spcBef>
                <a:spcPts val="1205"/>
              </a:spcBef>
            </a:pPr>
            <a:r>
              <a:rPr sz="2000" b="1">
                <a:latin typeface="新宋体" panose="02010609030101010101" charset="-122"/>
                <a:cs typeface="新宋体" panose="02010609030101010101" charset="-122"/>
              </a:rPr>
              <a:t>（5.2%），</a:t>
            </a:r>
            <a:r>
              <a:rPr sz="2000" b="1" spc="-5">
                <a:latin typeface="新宋体" panose="02010609030101010101" charset="-122"/>
                <a:cs typeface="新宋体" panose="02010609030101010101" charset="-122"/>
              </a:rPr>
              <a:t>依</a:t>
            </a:r>
            <a:r>
              <a:rPr sz="2000" b="1">
                <a:latin typeface="新宋体" panose="02010609030101010101" charset="-122"/>
                <a:cs typeface="新宋体" panose="02010609030101010101" charset="-122"/>
              </a:rPr>
              <a:t>据同等风</a:t>
            </a:r>
            <a:r>
              <a:rPr sz="2000" b="1" spc="-5">
                <a:latin typeface="新宋体" panose="02010609030101010101" charset="-122"/>
                <a:cs typeface="新宋体" panose="02010609030101010101" charset="-122"/>
              </a:rPr>
              <a:t>险同等</a:t>
            </a:r>
            <a:r>
              <a:rPr sz="2000" b="1" spc="5">
                <a:latin typeface="新宋体" panose="02010609030101010101" charset="-122"/>
                <a:cs typeface="新宋体" panose="02010609030101010101" charset="-122"/>
              </a:rPr>
              <a:t>管</a:t>
            </a:r>
            <a:r>
              <a:rPr sz="2000" b="1">
                <a:latin typeface="新宋体" panose="02010609030101010101" charset="-122"/>
                <a:cs typeface="新宋体" panose="02010609030101010101" charset="-122"/>
              </a:rPr>
              <a:t>理，</a:t>
            </a:r>
            <a:r>
              <a:rPr sz="2000" b="1" spc="-5">
                <a:latin typeface="新宋体" panose="02010609030101010101" charset="-122"/>
                <a:cs typeface="新宋体" panose="02010609030101010101" charset="-122"/>
              </a:rPr>
              <a:t>支持直</a:t>
            </a:r>
            <a:r>
              <a:rPr sz="2000" b="1" spc="5">
                <a:latin typeface="新宋体" panose="02010609030101010101" charset="-122"/>
                <a:cs typeface="新宋体" panose="02010609030101010101" charset="-122"/>
              </a:rPr>
              <a:t>接</a:t>
            </a:r>
            <a:r>
              <a:rPr sz="2000" b="1">
                <a:latin typeface="新宋体" panose="02010609030101010101" charset="-122"/>
                <a:cs typeface="新宋体" panose="02010609030101010101" charset="-122"/>
              </a:rPr>
              <a:t>转诊</a:t>
            </a:r>
            <a:r>
              <a:rPr sz="2000" b="1" spc="-5">
                <a:latin typeface="新宋体" panose="02010609030101010101" charset="-122"/>
                <a:cs typeface="新宋体" panose="02010609030101010101" charset="-122"/>
              </a:rPr>
              <a:t>阴道镜。</a:t>
            </a:r>
            <a:endParaRPr sz="2000">
              <a:latin typeface="新宋体" panose="02010609030101010101" charset="-122"/>
              <a:cs typeface="新宋体" panose="02010609030101010101" charset="-122"/>
            </a:endParaRPr>
          </a:p>
          <a:p>
            <a:pPr marL="355600" indent="-342900">
              <a:lnSpc>
                <a:spcPct val="100000"/>
              </a:lnSpc>
              <a:spcBef>
                <a:spcPts val="1680"/>
              </a:spcBef>
              <a:buFont typeface="Wingdings" panose="05000000000000000000"/>
              <a:buChar char=""/>
              <a:tabLst>
                <a:tab pos="354965"/>
                <a:tab pos="355600"/>
              </a:tabLst>
            </a:pPr>
            <a:r>
              <a:rPr sz="2000" b="1" spc="5">
                <a:latin typeface="新宋体" panose="02010609030101010101" charset="-122"/>
                <a:cs typeface="新宋体" panose="02010609030101010101" charset="-122"/>
              </a:rPr>
              <a:t>高危型</a:t>
            </a:r>
            <a:r>
              <a:rPr sz="2000" b="1" spc="-5">
                <a:latin typeface="新宋体" panose="02010609030101010101" charset="-122"/>
                <a:cs typeface="新宋体" panose="02010609030101010101" charset="-122"/>
              </a:rPr>
              <a:t>HPV</a:t>
            </a:r>
            <a:r>
              <a:rPr sz="2000" b="1" spc="5">
                <a:latin typeface="新宋体" panose="02010609030101010101" charset="-122"/>
                <a:cs typeface="新宋体" panose="02010609030101010101" charset="-122"/>
              </a:rPr>
              <a:t>阳性</a:t>
            </a:r>
            <a:r>
              <a:rPr sz="2000" b="1" spc="-5">
                <a:latin typeface="新宋体" panose="02010609030101010101" charset="-122"/>
                <a:cs typeface="新宋体" panose="02010609030101010101" charset="-122"/>
              </a:rPr>
              <a:t>/</a:t>
            </a:r>
            <a:r>
              <a:rPr sz="2000" b="1" spc="5">
                <a:latin typeface="新宋体" panose="02010609030101010101" charset="-122"/>
                <a:cs typeface="新宋体" panose="02010609030101010101" charset="-122"/>
              </a:rPr>
              <a:t>细胞学</a:t>
            </a:r>
            <a:r>
              <a:rPr sz="2000" b="1" spc="-5">
                <a:latin typeface="新宋体" panose="02010609030101010101" charset="-122"/>
                <a:cs typeface="新宋体" panose="02010609030101010101" charset="-122"/>
              </a:rPr>
              <a:t>阴性</a:t>
            </a:r>
            <a:endParaRPr sz="2000">
              <a:latin typeface="新宋体" panose="02010609030101010101" charset="-122"/>
              <a:cs typeface="新宋体" panose="02010609030101010101" charset="-122"/>
            </a:endParaRPr>
          </a:p>
          <a:p>
            <a:pPr marL="756285" lvl="1" indent="-287020">
              <a:lnSpc>
                <a:spcPct val="100000"/>
              </a:lnSpc>
              <a:spcBef>
                <a:spcPts val="1565"/>
              </a:spcBef>
              <a:buFont typeface="Wingdings" panose="05000000000000000000"/>
              <a:buChar char=""/>
              <a:tabLst>
                <a:tab pos="756920"/>
              </a:tabLst>
            </a:pPr>
            <a:r>
              <a:rPr sz="1800" b="1">
                <a:latin typeface="新宋体" panose="02010609030101010101" charset="-122"/>
                <a:cs typeface="新宋体" panose="02010609030101010101" charset="-122"/>
              </a:rPr>
              <a:t>HPV分型时HPV16、</a:t>
            </a:r>
            <a:r>
              <a:rPr sz="1800" b="1" spc="-5">
                <a:latin typeface="新宋体" panose="02010609030101010101" charset="-122"/>
                <a:cs typeface="新宋体" panose="02010609030101010101" charset="-122"/>
              </a:rPr>
              <a:t>18</a:t>
            </a:r>
            <a:r>
              <a:rPr sz="1800" b="1" spc="10">
                <a:latin typeface="新宋体" panose="02010609030101010101" charset="-122"/>
                <a:cs typeface="新宋体" panose="02010609030101010101" charset="-122"/>
              </a:rPr>
              <a:t> </a:t>
            </a:r>
            <a:r>
              <a:rPr sz="1800" b="1">
                <a:latin typeface="新宋体" panose="02010609030101010101" charset="-122"/>
                <a:cs typeface="新宋体" panose="02010609030101010101" charset="-122"/>
              </a:rPr>
              <a:t>阳性，立即转诊阴道</a:t>
            </a:r>
            <a:r>
              <a:rPr sz="1800" b="1" spc="5">
                <a:latin typeface="新宋体" panose="02010609030101010101" charset="-122"/>
                <a:cs typeface="新宋体" panose="02010609030101010101" charset="-122"/>
              </a:rPr>
              <a:t>镜</a:t>
            </a:r>
            <a:r>
              <a:rPr sz="1800" b="1" spc="-10">
                <a:latin typeface="新宋体" panose="02010609030101010101" charset="-122"/>
                <a:cs typeface="新宋体" panose="02010609030101010101" charset="-122"/>
              </a:rPr>
              <a:t>;</a:t>
            </a:r>
            <a:endParaRPr sz="1800">
              <a:latin typeface="新宋体" panose="02010609030101010101" charset="-122"/>
              <a:cs typeface="新宋体" panose="02010609030101010101" charset="-122"/>
            </a:endParaRPr>
          </a:p>
          <a:p>
            <a:pPr marL="756285" lvl="1" indent="-287020">
              <a:lnSpc>
                <a:spcPct val="100000"/>
              </a:lnSpc>
              <a:spcBef>
                <a:spcPts val="1515"/>
              </a:spcBef>
              <a:buFont typeface="Wingdings" panose="05000000000000000000"/>
              <a:buChar char=""/>
              <a:tabLst>
                <a:tab pos="756920"/>
              </a:tabLst>
            </a:pPr>
            <a:r>
              <a:rPr sz="1800" b="1">
                <a:latin typeface="新宋体" panose="02010609030101010101" charset="-122"/>
                <a:cs typeface="新宋体" panose="02010609030101010101" charset="-122"/>
              </a:rPr>
              <a:t>HPV没有分型检测，建议结合临床症状和体征，必要时直接转诊阴道镜检查</a:t>
            </a:r>
            <a:endParaRPr sz="1800">
              <a:latin typeface="新宋体" panose="02010609030101010101" charset="-122"/>
              <a:cs typeface="新宋体" panose="02010609030101010101"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https://d.book118.com/428055103054006024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新宋体</vt:lpstr>
      <vt:lpstr>黑体</vt:lpstr>
      <vt:lpstr>Wingdings</vt:lpstr>
      <vt:lpstr>Times New Roman</vt:lpstr>
      <vt:lpstr>Office Theme</vt:lpstr>
      <vt:lpstr>CSCCP中国子宫颈癌筛查</vt:lpstr>
      <vt:lpstr>背 景</vt:lpstr>
      <vt:lpstr>中国宫颈癌的疾病负担和筛查管理现状</vt:lpstr>
      <vt:lpstr>中国宫颈癌的疾病负担和筛查管理现状</vt:lpstr>
      <vt:lpstr>（一）宫颈癌筛查中细胞病理学的质控管理</vt:lpstr>
      <vt:lpstr>宫颈癌筛查中细胞病理学的质控管理</vt:lpstr>
      <vt:lpstr>宫颈癌筛查中细胞病理学的质控管理</vt:lpstr>
      <vt:lpstr>宫颈癌筛查中细胞病理学的质控管理</vt:lpstr>
      <vt:lpstr>宫颈癌筛查中细胞病理学的质控管理</vt:lpstr>
      <vt:lpstr>（二）宫颈癌筛查结果异常的管理流程</vt:lpstr>
      <vt:lpstr>以高危型HPV作为初筛HPV阳性时的处理</vt:lpstr>
      <vt:lpstr>以细胞学作为初筛异常结果的处理</vt:lpstr>
      <vt:lpstr>以细胞学作为初筛异常结果的处理</vt:lpstr>
      <vt:lpstr>以细胞学作为初筛异常结果的处理</vt:lpstr>
      <vt:lpstr>以细胞学作为初筛异常结果的处理</vt:lpstr>
      <vt:lpstr>细胞学异常的处理流程</vt:lpstr>
      <vt:lpstr>细胞学联合高危型HPV检测筛查结果异常的处理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2024-08-31T12:39:20.967</cp:lastPrinted>
  <dcterms:created xsi:type="dcterms:W3CDTF">2024-08-31T04:39:20Z</dcterms:created>
  <dcterms:modified xsi:type="dcterms:W3CDTF">2024-08-31T04:39:22Z</dcterms:modified>
</cp:coreProperties>
</file>