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732" r:id="rId3"/>
    <p:sldMasterId id="2147483744" r:id="rId4"/>
    <p:sldMasterId id="2147483756" r:id="rId5"/>
  </p:sld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8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5F1C9-09BA-4621-ADB1-38498F09A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86095-9859-4618-91E9-3361EE53E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C9FF7-6C66-404C-8A29-7C58B7784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F41BE-9528-4F76-AEFC-0755F2E4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193E9-AC54-4552-B55F-629F022E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C45E8C-7110-4677-BF19-A0186B9ED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1AA59-66F9-493F-A64B-BFC050FA2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7451B-3727-4D4F-83D6-680B5F014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81BB9-B069-49D0-8E59-DD32A7709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00468-8429-4368-9921-F8AD43852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A9E8C-7D7D-441D-978A-97F29F3C6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338" name="Group 2"/>
          <p:cNvGrpSpPr/>
          <p:nvPr/>
        </p:nvGrpSpPr>
        <p:grpSpPr>
          <a:xfrm>
            <a:off x="0" y="3902075"/>
            <a:ext cx="3400425" cy="2949575"/>
            <a:chExt cx="2142" cy="1858"/>
          </a:xfrm>
        </p:grpSpPr>
        <p:sp>
          <p:nvSpPr>
            <p:cNvPr id="16" name="未知"/>
            <p:cNvSpPr/>
            <p:nvPr/>
          </p:nvSpPr>
          <p:spPr bwMode="auto">
            <a:xfrm>
              <a:off x="0" y="50"/>
              <a:ext cx="2142" cy="1804"/>
            </a:xfrm>
            <a:custGeom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7" name="未知"/>
            <p:cNvSpPr/>
            <p:nvPr/>
          </p:nvSpPr>
          <p:spPr bwMode="auto">
            <a:xfrm>
              <a:off x="0" y="0"/>
              <a:ext cx="1854" cy="1858"/>
            </a:xfrm>
            <a:custGeom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3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8" name="未知"/>
            <p:cNvSpPr/>
            <p:nvPr/>
          </p:nvSpPr>
          <p:spPr bwMode="auto">
            <a:xfrm>
              <a:off x="0" y="277"/>
              <a:ext cx="1745" cy="1577"/>
            </a:xfrm>
            <a:custGeom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9" name="未知"/>
            <p:cNvSpPr/>
            <p:nvPr/>
          </p:nvSpPr>
          <p:spPr bwMode="auto">
            <a:xfrm>
              <a:off x="0" y="86"/>
              <a:ext cx="1745" cy="1768"/>
            </a:xfrm>
            <a:custGeom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0" name="Oval 7"/>
            <p:cNvSpPr>
              <a:spLocks noChangeArrowheads="1"/>
            </p:cNvSpPr>
            <p:nvPr/>
          </p:nvSpPr>
          <p:spPr bwMode="auto">
            <a:xfrm>
              <a:off x="209" y="326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1" name="Oval 8"/>
            <p:cNvSpPr>
              <a:spLocks noChangeArrowheads="1"/>
            </p:cNvSpPr>
            <p:nvPr/>
          </p:nvSpPr>
          <p:spPr bwMode="auto">
            <a:xfrm>
              <a:off x="1536" y="1426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2" name="Oval 9"/>
            <p:cNvSpPr>
              <a:spLocks noChangeArrowheads="1"/>
            </p:cNvSpPr>
            <p:nvPr/>
          </p:nvSpPr>
          <p:spPr bwMode="auto">
            <a:xfrm>
              <a:off x="791" y="265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4106" name="Rectangle 10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73250"/>
            <a:ext cx="7772400" cy="1555750"/>
          </a:xfrm>
        </p:spPr>
        <p:txBody>
          <a:bodyPr/>
          <a:lstStyle>
            <a:lvl1pPr>
              <a:defRPr sz="4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23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pPr algn="r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lus/>
  </p:transition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7" cy="54895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53163" cy="54895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slideLayout" Target="../slideLayouts/slideLayout54.xml" /><Relationship Id="rId11" Type="http://schemas.openxmlformats.org/officeDocument/2006/relationships/slideLayout" Target="../slideLayouts/slideLayout55.xml" /><Relationship Id="rId12" Type="http://schemas.openxmlformats.org/officeDocument/2006/relationships/theme" Target="../theme/theme5.xml" /><Relationship Id="rId2" Type="http://schemas.openxmlformats.org/officeDocument/2006/relationships/slideLayout" Target="../slideLayouts/slideLayout46.xml" /><Relationship Id="rId3" Type="http://schemas.openxmlformats.org/officeDocument/2006/relationships/slideLayout" Target="../slideLayouts/slideLayout47.xml" /><Relationship Id="rId4" Type="http://schemas.openxmlformats.org/officeDocument/2006/relationships/slideLayout" Target="../slideLayouts/slideLayout48.xml" /><Relationship Id="rId5" Type="http://schemas.openxmlformats.org/officeDocument/2006/relationships/slideLayout" Target="../slideLayouts/slideLayout49.xml" /><Relationship Id="rId6" Type="http://schemas.openxmlformats.org/officeDocument/2006/relationships/slideLayout" Target="../slideLayouts/slideLayout50.xml" /><Relationship Id="rId7" Type="http://schemas.openxmlformats.org/officeDocument/2006/relationships/slideLayout" Target="../slideLayouts/slideLayout51.xml" /><Relationship Id="rId8" Type="http://schemas.openxmlformats.org/officeDocument/2006/relationships/slideLayout" Target="../slideLayouts/slideLayout52.xml" /><Relationship Id="rId9" Type="http://schemas.openxmlformats.org/officeDocument/2006/relationships/slideLayout" Target="../slideLayouts/slideLayout5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0" name="Group 2"/>
          <p:cNvGrpSpPr/>
          <p:nvPr/>
        </p:nvGrpSpPr>
        <p:grpSpPr>
          <a:xfrm>
            <a:off x="0" y="3902075"/>
            <a:ext cx="3400425" cy="2949575"/>
            <a:chExt cx="2142" cy="1858"/>
          </a:xfrm>
        </p:grpSpPr>
        <p:sp>
          <p:nvSpPr>
            <p:cNvPr id="3075" name="未知"/>
            <p:cNvSpPr/>
            <p:nvPr/>
          </p:nvSpPr>
          <p:spPr bwMode="auto">
            <a:xfrm>
              <a:off x="0" y="50"/>
              <a:ext cx="2142" cy="1804"/>
            </a:xfrm>
            <a:custGeom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3076" name="未知"/>
            <p:cNvSpPr/>
            <p:nvPr/>
          </p:nvSpPr>
          <p:spPr bwMode="auto">
            <a:xfrm>
              <a:off x="0" y="0"/>
              <a:ext cx="1854" cy="1858"/>
            </a:xfrm>
            <a:custGeom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3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3077" name="未知"/>
            <p:cNvSpPr/>
            <p:nvPr/>
          </p:nvSpPr>
          <p:spPr bwMode="auto">
            <a:xfrm>
              <a:off x="0" y="277"/>
              <a:ext cx="1745" cy="1577"/>
            </a:xfrm>
            <a:custGeom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3078" name="未知"/>
            <p:cNvSpPr/>
            <p:nvPr/>
          </p:nvSpPr>
          <p:spPr bwMode="auto">
            <a:xfrm>
              <a:off x="0" y="86"/>
              <a:ext cx="1745" cy="1768"/>
            </a:xfrm>
            <a:custGeom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3079" name="Oval 7"/>
            <p:cNvSpPr>
              <a:spLocks noChangeArrowheads="1"/>
            </p:cNvSpPr>
            <p:nvPr/>
          </p:nvSpPr>
          <p:spPr bwMode="auto">
            <a:xfrm>
              <a:off x="209" y="326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3080" name="Oval 8"/>
            <p:cNvSpPr>
              <a:spLocks noChangeArrowheads="1"/>
            </p:cNvSpPr>
            <p:nvPr/>
          </p:nvSpPr>
          <p:spPr bwMode="auto">
            <a:xfrm>
              <a:off x="1536" y="1426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3081" name="Oval 9"/>
            <p:cNvSpPr>
              <a:spLocks noChangeArrowheads="1"/>
            </p:cNvSpPr>
            <p:nvPr/>
          </p:nvSpPr>
          <p:spPr bwMode="auto">
            <a:xfrm>
              <a:off x="791" y="265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3082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1" compatLnSpc="1"/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0" i="0" u="none" kern="1200" baseline="0">
                <a:solidFill>
                  <a:schemeClr val="tx1"/>
                </a:solidFill>
                <a:effectLst>
                  <a:outerShdw blurRad="38100" dist="38100" dir="2700000" algn="tl">
                    <a:srgbClr val="010199"/>
                  </a:outerShdw>
                </a:effectLst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85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0" i="0" u="none" kern="1200" baseline="0">
                <a:solidFill>
                  <a:schemeClr val="tx1"/>
                </a:solidFill>
                <a:effectLst>
                  <a:outerShdw blurRad="38100" dist="38100" dir="2700000" algn="tl">
                    <a:srgbClr val="010199"/>
                  </a:outerShdw>
                </a:effectLst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10199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86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</a:rPr>
              <a:pPr lvl="0" eaLnBrk="1" hangingPunct="1"/>
              <a:t>‹#›</a:t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anose="05000000000000000000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3315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126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plus/>
  </p:transition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Rot="1"/>
          </p:cNvSpPr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2291" name="Rectangle 3"/>
          <p:cNvSpPr>
            <a:spLocks noGrp="1" noRot="1"/>
          </p:cNvSpPr>
          <p:nvPr>
            <p:ph type="body" idx="1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/>
              <a:pPr lvl="0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hyperlink" Target="../../../Documents%20and%20Settings/www/Local%20Settings/Temp/Rar$DI00.563/&#40644;&#36132;&#36132;_2004&#8212;133&#12298;&#32838;&#21548;&#21476;&#20856;&#21776;&#35799;&#31995;&#21015;--&#26446;&#30333;&#12299;AV450.wmv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audio" Target="NULL" /><Relationship Id="rId4" Type="http://schemas.microsoft.com/office/2007/relationships/media" Target="file:///D:\&#21608;&#29577;&#24179;\&#34892;&#36335;&#38590;-&#26446;&#30333;.mp3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60151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Text Box 2"/>
          <p:cNvSpPr txBox="1"/>
          <p:nvPr/>
        </p:nvSpPr>
        <p:spPr>
          <a:xfrm>
            <a:off x="684530" y="1394143"/>
            <a:ext cx="8220075" cy="14452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800">
                <a:latin typeface="华文行楷" panose="02010800040101010101" pitchFamily="2" charset="-122"/>
                <a:ea typeface="华文行楷" panose="02010800040101010101" pitchFamily="2" charset="-122"/>
              </a:rPr>
              <a:t>行　路　难 </a:t>
            </a:r>
            <a:r>
              <a:rPr lang="zh-CN" altLang="en-US" sz="4000">
                <a:latin typeface="Times New Roman" panose="02020603050405020304" pitchFamily="18" charset="0"/>
              </a:rPr>
              <a:t>（其一） </a:t>
            </a:r>
          </a:p>
        </p:txBody>
      </p:sp>
      <p:sp>
        <p:nvSpPr>
          <p:cNvPr id="53251" name="Text Box 3"/>
          <p:cNvSpPr txBox="1"/>
          <p:nvPr/>
        </p:nvSpPr>
        <p:spPr>
          <a:xfrm>
            <a:off x="5459413" y="3048000"/>
            <a:ext cx="1997075" cy="7620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latin typeface="华文行楷" panose="02010800040101010101" pitchFamily="2" charset="-122"/>
                <a:ea typeface="华文行楷" panose="02010800040101010101" pitchFamily="2" charset="-122"/>
              </a:rPr>
              <a:t>李　白 </a:t>
            </a:r>
          </a:p>
        </p:txBody>
      </p:sp>
      <p:sp>
        <p:nvSpPr>
          <p:cNvPr id="56324" name="Text Box 4"/>
          <p:cNvSpPr txBox="1"/>
          <p:nvPr/>
        </p:nvSpPr>
        <p:spPr>
          <a:xfrm>
            <a:off x="684213" y="3914775"/>
            <a:ext cx="7724775" cy="2382191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5000"/>
              </a:lnSpc>
            </a:pPr>
            <a:r>
              <a:rPr lang="zh-CN" altLang="en-US" sz="3200">
                <a:latin typeface="Tahoma" panose="020b0604030504040204" pitchFamily="34" charset="0"/>
              </a:rPr>
              <a:t>　    </a:t>
            </a:r>
            <a:r>
              <a:rPr lang="zh-CN" altLang="en-US" sz="3200">
                <a:latin typeface="Arial" pitchFamily="34" charset="0"/>
              </a:rPr>
              <a:t>“</a:t>
            </a:r>
            <a:r>
              <a:rPr lang="zh-CN" altLang="en-US" sz="3200">
                <a:latin typeface="Tahoma" panose="020b0604030504040204" pitchFamily="34" charset="0"/>
              </a:rPr>
              <a:t>行路难</a:t>
            </a:r>
            <a:r>
              <a:rPr lang="zh-CN" altLang="en-US" sz="3200">
                <a:latin typeface="Arial" pitchFamily="34" charset="0"/>
              </a:rPr>
              <a:t>”</a:t>
            </a:r>
            <a:r>
              <a:rPr lang="zh-CN" altLang="en-US" sz="3200">
                <a:latin typeface="Tahoma" panose="020b0604030504040204" pitchFamily="34" charset="0"/>
              </a:rPr>
              <a:t>是乐府古题，多咏叹世路艰难及贫困孤苦的处境</a:t>
            </a:r>
            <a:r>
              <a:rPr lang="zh-CN" altLang="en-US" sz="3200" smtClean="0">
                <a:latin typeface="Tahoma" panose="020b0604030504040204" pitchFamily="34" charset="0"/>
              </a:rPr>
              <a:t>。“乐府”指的是能够配乐的歌诗。</a:t>
            </a:r>
            <a:endParaRPr lang="zh-CN" altLang="en-US" sz="3200"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7" name="Rectangle 3"/>
          <p:cNvSpPr/>
          <p:nvPr/>
        </p:nvSpPr>
        <p:spPr>
          <a:xfrm>
            <a:off x="331470" y="1850390"/>
            <a:ext cx="4953000" cy="4724400"/>
          </a:xfrm>
          <a:prstGeom prst="rect">
            <a:avLst/>
          </a:prstGeom>
          <a:noFill/>
          <a:ln w="57150" cap="flat" cmpd="sng">
            <a:solidFill>
              <a:schemeClr val="tx2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25000"/>
              </a:lnSpc>
            </a:pPr>
            <a:r>
              <a:rPr lang="zh-CN" altLang="en-US">
                <a:latin typeface="宋体" panose="02010600030101010101" pitchFamily="2" charset="-122"/>
              </a:rPr>
              <a:t>     李白，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</a:rPr>
              <a:t>字太白，号青莲居士，盛唐诗人</a:t>
            </a:r>
            <a:r>
              <a:rPr lang="zh-CN" altLang="en-US">
                <a:latin typeface="宋体" panose="02010600030101010101" pitchFamily="2" charset="-122"/>
              </a:rPr>
              <a:t>，有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</a:rPr>
              <a:t>“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</a:rPr>
              <a:t>诗仙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</a:rPr>
              <a:t>”</a:t>
            </a:r>
            <a:r>
              <a:rPr lang="zh-CN" altLang="en-US">
                <a:latin typeface="宋体" panose="02010600030101010101" pitchFamily="2" charset="-122"/>
              </a:rPr>
              <a:t>之称。李白是继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</a:rPr>
              <a:t>屈原</a:t>
            </a:r>
            <a:r>
              <a:rPr lang="zh-CN" altLang="en-US">
                <a:latin typeface="宋体" panose="02010600030101010101" pitchFamily="2" charset="-122"/>
              </a:rPr>
              <a:t>之后我国最伟大的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</a:rPr>
              <a:t>浪漫主义诗人</a:t>
            </a:r>
            <a:r>
              <a:rPr lang="zh-CN" altLang="en-US">
                <a:solidFill>
                  <a:srgbClr val="990099"/>
                </a:solidFill>
                <a:latin typeface="宋体" panose="02010600030101010101" pitchFamily="2" charset="-122"/>
              </a:rPr>
              <a:t>。</a:t>
            </a:r>
            <a:r>
              <a:rPr lang="zh-CN" altLang="en-US">
                <a:latin typeface="宋体" panose="02010600030101010101" pitchFamily="2" charset="-122"/>
              </a:rPr>
              <a:t>其诗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</a:rPr>
              <a:t>想象丰富，夸张奇特，</a:t>
            </a:r>
            <a:r>
              <a:rPr lang="zh-CN" altLang="en-US">
                <a:latin typeface="宋体" panose="02010600030101010101" pitchFamily="2" charset="-122"/>
              </a:rPr>
              <a:t>形成了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</a:rPr>
              <a:t>飘逸、奔放、雄奇、壮丽</a:t>
            </a:r>
            <a:r>
              <a:rPr lang="zh-CN" altLang="en-US">
                <a:latin typeface="宋体" panose="02010600030101010101" pitchFamily="2" charset="-122"/>
              </a:rPr>
              <a:t>的风格。有</a:t>
            </a:r>
            <a:r>
              <a:rPr lang="en-US" altLang="zh-CN">
                <a:latin typeface="宋体" panose="02010600030101010101" pitchFamily="2" charset="-122"/>
              </a:rPr>
              <a:t>《</a:t>
            </a:r>
            <a:r>
              <a:rPr lang="zh-CN" altLang="en-US">
                <a:latin typeface="宋体" panose="02010600030101010101" pitchFamily="2" charset="-122"/>
              </a:rPr>
              <a:t>李太白集</a:t>
            </a:r>
            <a:r>
              <a:rPr lang="en-US" altLang="zh-CN">
                <a:latin typeface="宋体" panose="02010600030101010101" pitchFamily="2" charset="-122"/>
              </a:rPr>
              <a:t>》</a:t>
            </a:r>
            <a:r>
              <a:rPr lang="zh-CN" altLang="en-US">
                <a:latin typeface="宋体" panose="02010600030101010101" pitchFamily="2" charset="-122"/>
              </a:rPr>
              <a:t>。 </a:t>
            </a:r>
          </a:p>
          <a:p>
            <a:pPr marL="342900" indent="-342900">
              <a:lnSpc>
                <a:spcPct val="125000"/>
              </a:lnSpc>
            </a:pPr>
            <a:endParaRPr lang="zh-CN" altLang="en-US">
              <a:latin typeface="宋体" panose="02010600030101010101" pitchFamily="2" charset="-122"/>
            </a:endParaRPr>
          </a:p>
        </p:txBody>
      </p:sp>
      <p:pic>
        <p:nvPicPr>
          <p:cNvPr id="57348" name="Picture 4" descr="f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7700" y="1721485"/>
            <a:ext cx="3040063" cy="4648200"/>
          </a:xfrm>
          <a:prstGeom prst="rect">
            <a:avLst/>
          </a:prstGeom>
          <a:noFill/>
          <a:ln w="76200" cap="flat" cmpd="sng">
            <a:solidFill>
              <a:srgbClr val="FF5050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54277" name="Picture 5" descr="libai_banner">
            <a:hlinkClick r:id="rId4" action="ppaction://hlinkfile"/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72200" y="685800"/>
            <a:ext cx="1371600" cy="6905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4278" name="WordArt 6"/>
          <p:cNvSpPr/>
          <p:nvPr/>
        </p:nvSpPr>
        <p:spPr>
          <a:xfrm>
            <a:off x="755650" y="115888"/>
            <a:ext cx="4103688" cy="1393825"/>
          </a:xfrm>
          <a:prstGeom prst="rect">
            <a:avLst/>
          </a:prstGeom>
        </p:spPr>
        <p:txBody>
          <a:bodyPr wrap="none" fromWordArt="1">
            <a:prstTxWarp prst="textTriangle">
              <a:avLst>
                <a:gd name="adj" fmla="val 50000"/>
              </a:avLst>
            </a:prstTxWarp>
            <a:normAutofit/>
            <a:scene3d>
              <a:camera prst="legacyObliqueTopLeft">
                <a:rot lat="0" lon="0" rev="0"/>
              </a:camera>
              <a:lightRig rig="legacyNormal3" dir="r"/>
            </a:scene3d>
            <a:sp3d extrusionH="201600" prstMaterial="legacyMatte">
              <a:extrusionClr>
                <a:srgbClr val="0066CC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6600" b="1">
                <a:gradFill rotWithShape="1">
                  <a:gsLst>
                    <a:gs pos="0">
                      <a:srgbClr val="000082">
                        <a:alpha val="100000"/>
                      </a:srgbClr>
                    </a:gs>
                    <a:gs pos="30000">
                      <a:srgbClr val="66008F">
                        <a:alpha val="100000"/>
                      </a:srgbClr>
                    </a:gs>
                    <a:gs pos="64999">
                      <a:srgbClr val="BA0066">
                        <a:alpha val="100000"/>
                      </a:srgbClr>
                    </a:gs>
                    <a:gs pos="89999">
                      <a:srgbClr val="FF0000">
                        <a:alpha val="100000"/>
                      </a:srgbClr>
                    </a:gs>
                    <a:gs pos="100000">
                      <a:srgbClr val="FF8200">
                        <a:alpha val="100000"/>
                      </a:srgbClr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行路难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7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9" name="Rectangle 3"/>
          <p:cNvSpPr>
            <a:spLocks noGrp="1"/>
          </p:cNvSpPr>
          <p:nvPr>
            <p:ph type="title"/>
          </p:nvPr>
        </p:nvSpPr>
        <p:spPr>
          <a:xfrm>
            <a:off x="864235" y="118110"/>
            <a:ext cx="7239000" cy="5334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sz="3600" b="1">
                <a:solidFill>
                  <a:srgbClr val="0000CC"/>
                </a:solidFill>
                <a:latin typeface="楷体_GB2312" pitchFamily="1" charset="-122"/>
                <a:ea typeface="楷体_GB2312" pitchFamily="1" charset="-122"/>
              </a:rPr>
              <a:t>背景</a:t>
            </a:r>
            <a:r>
              <a:rPr lang="en-US" altLang="zh-CN" sz="3600" b="1">
                <a:solidFill>
                  <a:srgbClr val="0000CC"/>
                </a:solidFill>
                <a:latin typeface="楷体_GB2312" pitchFamily="1" charset="-122"/>
                <a:ea typeface="楷体_GB2312" pitchFamily="1" charset="-122"/>
              </a:rPr>
              <a:t>/</a:t>
            </a:r>
            <a:r>
              <a:rPr lang="zh-CN" altLang="en-US" sz="3600" b="1">
                <a:solidFill>
                  <a:srgbClr val="0000CC"/>
                </a:solidFill>
                <a:latin typeface="楷体_GB2312" pitchFamily="1" charset="-122"/>
                <a:ea typeface="楷体_GB2312" pitchFamily="1" charset="-122"/>
              </a:rPr>
              <a:t>题解</a:t>
            </a:r>
          </a:p>
        </p:txBody>
      </p:sp>
      <p:sp>
        <p:nvSpPr>
          <p:cNvPr id="55300" name="Rectangle 4"/>
          <p:cNvSpPr>
            <a:spLocks noGrp="1"/>
          </p:cNvSpPr>
          <p:nvPr>
            <p:ph idx="1"/>
          </p:nvPr>
        </p:nvSpPr>
        <p:spPr>
          <a:xfrm>
            <a:off x="551180" y="769620"/>
            <a:ext cx="8041005" cy="6019800"/>
          </a:xfrm>
          <a:solidFill>
            <a:schemeClr val="bg1">
              <a:alpha val="100000"/>
            </a:schemeClr>
          </a:solidFill>
          <a:ln w="57150">
            <a:solidFill>
              <a:schemeClr val="accent2">
                <a:alpha val="100000"/>
              </a:schemeClr>
            </a:solidFill>
            <a:miter/>
          </a:ln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155000"/>
              </a:lnSpc>
              <a:spcBef>
                <a:spcPct val="0"/>
              </a:spcBef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      李白在长安生活前后虽不满两年，却认识到朝廷的腐朽黑暗，认识到实现自己理想的艰难。离天长安以后，他写了不少诗篇反映英雄失路的惆怅，这首诗即其中之一。 </a:t>
            </a:r>
          </a:p>
          <a:p>
            <a:pPr eaLnBrk="1" hangingPunct="1">
              <a:lnSpc>
                <a:spcPct val="155000"/>
              </a:lnSpc>
              <a:spcBef>
                <a:spcPct val="0"/>
              </a:spcBef>
              <a:buNone/>
            </a:pPr>
            <a:r>
              <a:rPr lang="zh-CN" altLang="en-US" sz="2800" b="1"/>
              <a:t>   </a:t>
            </a:r>
            <a:r>
              <a:rPr lang="zh-CN" altLang="en-US" sz="2800" b="1">
                <a:latin typeface="宋体" panose="02010600030101010101" pitchFamily="2" charset="-122"/>
              </a:rPr>
              <a:t>    《行路难》是乐府杂曲，本为汉代歌谣，是</a:t>
            </a:r>
            <a:r>
              <a:rPr lang="zh-CN" altLang="en-US" sz="2800" b="1">
                <a:solidFill>
                  <a:srgbClr val="0000CC"/>
                </a:solidFill>
                <a:latin typeface="宋体" panose="02010600030101010101" pitchFamily="2" charset="-122"/>
              </a:rPr>
              <a:t>乐府旧题</a:t>
            </a:r>
            <a:r>
              <a:rPr lang="zh-CN" altLang="en-US" sz="2800" b="1">
                <a:latin typeface="宋体" panose="02010600030101010101" pitchFamily="2" charset="-122"/>
              </a:rPr>
              <a:t>，多写进途艰难和离别的伤悲。李白于天宝三年（744）离开长安时，以《行路难》为题写了三首诗，这是第一首 ， 是一首</a:t>
            </a:r>
            <a:r>
              <a:rPr lang="zh-CN" altLang="en-US" sz="2800" b="1">
                <a:solidFill>
                  <a:srgbClr val="0000CC"/>
                </a:solidFill>
                <a:latin typeface="宋体" panose="02010600030101010101" pitchFamily="2" charset="-122"/>
              </a:rPr>
              <a:t>乐府体诗</a:t>
            </a:r>
            <a:r>
              <a:rPr lang="zh-CN" altLang="en-US" sz="2800" b="1">
                <a:latin typeface="宋体" panose="02010600030101010101" pitchFamily="2" charset="-122"/>
              </a:rPr>
              <a:t>。</a:t>
            </a:r>
          </a:p>
        </p:txBody>
      </p:sp>
    </p:spTree>
  </p:cSld>
  <p:clrMapOvr>
    <a:masterClrMapping/>
  </p:clrMapOvr>
  <p:transition>
    <p:plus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Text Box 2"/>
          <p:cNvSpPr txBox="1"/>
          <p:nvPr/>
        </p:nvSpPr>
        <p:spPr>
          <a:xfrm>
            <a:off x="2843213" y="260350"/>
            <a:ext cx="2611437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bg1"/>
                </a:solidFill>
                <a:latin typeface="Tahoma" panose="020b0604030504040204" pitchFamily="34" charset="0"/>
              </a:rPr>
              <a:t>行　路　难 </a:t>
            </a:r>
          </a:p>
        </p:txBody>
      </p:sp>
      <p:sp>
        <p:nvSpPr>
          <p:cNvPr id="56323" name="Text Box 3"/>
          <p:cNvSpPr txBox="1"/>
          <p:nvPr/>
        </p:nvSpPr>
        <p:spPr>
          <a:xfrm>
            <a:off x="6443663" y="657860"/>
            <a:ext cx="197104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chemeClr val="bg1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李　白 </a:t>
            </a:r>
          </a:p>
        </p:txBody>
      </p:sp>
      <p:sp>
        <p:nvSpPr>
          <p:cNvPr id="56324" name="Text Box 4"/>
          <p:cNvSpPr txBox="1"/>
          <p:nvPr/>
        </p:nvSpPr>
        <p:spPr>
          <a:xfrm>
            <a:off x="1231900" y="1484313"/>
            <a:ext cx="6003925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Tahoma" panose="020b0604030504040204" pitchFamily="34" charset="0"/>
              </a:rPr>
              <a:t>金樽清酒斗十千，玉盘珍羞直万钱。 </a:t>
            </a:r>
          </a:p>
        </p:txBody>
      </p:sp>
      <p:sp>
        <p:nvSpPr>
          <p:cNvPr id="56325" name="Text Box 5"/>
          <p:cNvSpPr txBox="1"/>
          <p:nvPr/>
        </p:nvSpPr>
        <p:spPr>
          <a:xfrm>
            <a:off x="1231900" y="2376488"/>
            <a:ext cx="6003925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Tahoma" panose="020b0604030504040204" pitchFamily="34" charset="0"/>
              </a:rPr>
              <a:t>停杯投箸不能食，拔剑四顾心茫然。 </a:t>
            </a:r>
          </a:p>
        </p:txBody>
      </p:sp>
      <p:sp>
        <p:nvSpPr>
          <p:cNvPr id="56326" name="Text Box 6"/>
          <p:cNvSpPr txBox="1"/>
          <p:nvPr/>
        </p:nvSpPr>
        <p:spPr>
          <a:xfrm>
            <a:off x="1231900" y="3270250"/>
            <a:ext cx="6003925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Tahoma" panose="020b0604030504040204" pitchFamily="34" charset="0"/>
              </a:rPr>
              <a:t>欲渡黄河冰塞川，将登太行雪满山。 </a:t>
            </a:r>
          </a:p>
        </p:txBody>
      </p:sp>
      <p:sp>
        <p:nvSpPr>
          <p:cNvPr id="56327" name="Text Box 7"/>
          <p:cNvSpPr txBox="1"/>
          <p:nvPr/>
        </p:nvSpPr>
        <p:spPr>
          <a:xfrm>
            <a:off x="1231900" y="4162425"/>
            <a:ext cx="6003925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Tahoma" panose="020b0604030504040204" pitchFamily="34" charset="0"/>
              </a:rPr>
              <a:t>闲来垂钓碧溪上，忽复乘舟梦日边。 </a:t>
            </a:r>
          </a:p>
        </p:txBody>
      </p:sp>
      <p:sp>
        <p:nvSpPr>
          <p:cNvPr id="56328" name="Text Box 8"/>
          <p:cNvSpPr txBox="1"/>
          <p:nvPr/>
        </p:nvSpPr>
        <p:spPr>
          <a:xfrm>
            <a:off x="1231900" y="5056188"/>
            <a:ext cx="6003925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Tahoma" panose="020b0604030504040204" pitchFamily="34" charset="0"/>
              </a:rPr>
              <a:t>行路难，行路难！多歧路，今安在？ </a:t>
            </a:r>
          </a:p>
        </p:txBody>
      </p:sp>
      <p:sp>
        <p:nvSpPr>
          <p:cNvPr id="56329" name="Text Box 9"/>
          <p:cNvSpPr txBox="1"/>
          <p:nvPr/>
        </p:nvSpPr>
        <p:spPr>
          <a:xfrm>
            <a:off x="1231900" y="5949950"/>
            <a:ext cx="6003925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Tahoma" panose="020b0604030504040204" pitchFamily="34" charset="0"/>
              </a:rPr>
              <a:t>长风破浪会有时，直挂云帆济沧海。 </a:t>
            </a:r>
          </a:p>
        </p:txBody>
      </p:sp>
      <p:sp>
        <p:nvSpPr>
          <p:cNvPr id="56330" name="Text Box 10"/>
          <p:cNvSpPr txBox="1"/>
          <p:nvPr/>
        </p:nvSpPr>
        <p:spPr>
          <a:xfrm>
            <a:off x="1527175" y="1052513"/>
            <a:ext cx="719138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0">
                <a:solidFill>
                  <a:schemeClr val="bg1"/>
                </a:solidFill>
                <a:latin typeface="Tahoma" panose="020b0604030504040204" pitchFamily="34" charset="0"/>
              </a:rPr>
              <a:t>zūn</a:t>
            </a:r>
          </a:p>
        </p:txBody>
      </p:sp>
      <p:sp>
        <p:nvSpPr>
          <p:cNvPr id="56331" name="Text Box 11"/>
          <p:cNvSpPr txBox="1"/>
          <p:nvPr/>
        </p:nvSpPr>
        <p:spPr>
          <a:xfrm>
            <a:off x="2195513" y="1916113"/>
            <a:ext cx="739775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0">
                <a:solidFill>
                  <a:schemeClr val="bg1"/>
                </a:solidFill>
                <a:latin typeface="Tahoma" panose="020b0604030504040204" pitchFamily="34" charset="0"/>
              </a:rPr>
              <a:t>zh</a:t>
            </a:r>
            <a:r>
              <a:rPr lang="en-US" altLang="zh-CN" b="0">
                <a:solidFill>
                  <a:schemeClr val="bg1"/>
                </a:solidFill>
                <a:latin typeface="Arial" pitchFamily="34" charset="0"/>
              </a:rPr>
              <a:t>ù</a:t>
            </a:r>
          </a:p>
        </p:txBody>
      </p:sp>
      <p:sp>
        <p:nvSpPr>
          <p:cNvPr id="56332" name="Text Box 12"/>
          <p:cNvSpPr txBox="1"/>
          <p:nvPr/>
        </p:nvSpPr>
        <p:spPr>
          <a:xfrm>
            <a:off x="2967038" y="2886075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0">
                <a:solidFill>
                  <a:schemeClr val="bg1"/>
                </a:solidFill>
                <a:latin typeface="Tahoma" panose="020b0604030504040204" pitchFamily="34" charset="0"/>
              </a:rPr>
              <a:t>s</a:t>
            </a:r>
            <a:r>
              <a:rPr lang="en-US" altLang="zh-CN" b="0">
                <a:solidFill>
                  <a:schemeClr val="bg1"/>
                </a:solidFill>
                <a:latin typeface="Arial" pitchFamily="34" charset="0"/>
              </a:rPr>
              <a:t>è</a:t>
            </a:r>
          </a:p>
        </p:txBody>
      </p:sp>
      <p:sp>
        <p:nvSpPr>
          <p:cNvPr id="56333" name="Text Box 13"/>
          <p:cNvSpPr txBox="1"/>
          <p:nvPr/>
        </p:nvSpPr>
        <p:spPr>
          <a:xfrm>
            <a:off x="5076825" y="981075"/>
            <a:ext cx="1366838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solidFill>
                  <a:schemeClr val="bg1"/>
                </a:solidFill>
                <a:latin typeface="Times New Roman" panose="02020603050405020304" pitchFamily="18" charset="0"/>
              </a:rPr>
              <a:t>xīu</a:t>
            </a:r>
          </a:p>
        </p:txBody>
      </p:sp>
      <p:pic>
        <p:nvPicPr>
          <p:cNvPr id="59406" name="行路难-李白.mp3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=""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7812088" y="5516563"/>
            <a:ext cx="304800" cy="304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94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22" fill="hold"/>
                                        <p:tgtEl>
                                          <p:spTgt spid="5940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406"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940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7" name="Rectangle 3"/>
          <p:cNvSpPr>
            <a:spLocks noGrp="1"/>
          </p:cNvSpPr>
          <p:nvPr>
            <p:ph idx="1"/>
          </p:nvPr>
        </p:nvSpPr>
        <p:spPr>
          <a:xfrm>
            <a:off x="609600" y="1066800"/>
            <a:ext cx="7391400" cy="5029200"/>
          </a:xfrm>
        </p:spPr>
        <p:txBody>
          <a:bodyPr vert="horz" wrap="square" lIns="91440" tIns="45720" rIns="91440" bIns="45720" anchor="t"/>
          <a:lstStyle/>
          <a:p>
            <a:pPr algn="ctr" eaLnBrk="1" hangingPunct="1">
              <a:buNone/>
            </a:pPr>
            <a:r>
              <a:rPr lang="zh-CN" altLang="en-US" sz="4000" b="1">
                <a:solidFill>
                  <a:srgbClr val="E24130"/>
                </a:solidFill>
                <a:latin typeface="华文中宋" panose="02010600040101010101" charset="-122"/>
                <a:ea typeface="华文中宋" panose="02010600040101010101" charset="-122"/>
              </a:rPr>
              <a:t>行 路 难</a:t>
            </a:r>
          </a:p>
          <a:p>
            <a:pPr algn="ctr" eaLnBrk="1" hangingPunct="1">
              <a:buNone/>
            </a:pPr>
            <a:r>
              <a:rPr lang="zh-CN" altLang="en-US">
                <a:solidFill>
                  <a:srgbClr val="E24130"/>
                </a:solidFill>
                <a:latin typeface="华文中宋" panose="02010600040101010101" charset="-122"/>
                <a:ea typeface="华文中宋" panose="02010600040101010101" charset="-122"/>
              </a:rPr>
              <a:t>   </a:t>
            </a:r>
            <a:r>
              <a:rPr lang="zh-CN" altLang="en-US" b="1">
                <a:solidFill>
                  <a:srgbClr val="0000FF"/>
                </a:solidFill>
                <a:latin typeface="华文中宋" panose="02010600040101010101" charset="-122"/>
                <a:ea typeface="华文中宋" panose="02010600040101010101" charset="-122"/>
              </a:rPr>
              <a:t>金樽</a:t>
            </a: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清酒</a:t>
            </a:r>
            <a:r>
              <a:rPr lang="zh-CN" altLang="en-US" b="1">
                <a:solidFill>
                  <a:srgbClr val="0000FF"/>
                </a:solidFill>
                <a:latin typeface="华文中宋" panose="02010600040101010101" charset="-122"/>
                <a:ea typeface="华文中宋" panose="02010600040101010101" charset="-122"/>
              </a:rPr>
              <a:t>斗</a:t>
            </a: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十千，玉盘</a:t>
            </a:r>
            <a:r>
              <a:rPr lang="zh-CN" altLang="en-US" b="1">
                <a:solidFill>
                  <a:srgbClr val="0000FF"/>
                </a:solidFill>
                <a:latin typeface="华文中宋" panose="02010600040101010101" charset="-122"/>
                <a:ea typeface="华文中宋" panose="02010600040101010101" charset="-122"/>
              </a:rPr>
              <a:t>珍羞直</a:t>
            </a: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万钱。</a:t>
            </a:r>
          </a:p>
          <a:p>
            <a:pPr algn="ctr" eaLnBrk="1" hangingPunct="1">
              <a:buNone/>
            </a:pP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 停杯投</a:t>
            </a:r>
            <a:r>
              <a:rPr lang="zh-CN" altLang="en-US" b="1">
                <a:solidFill>
                  <a:srgbClr val="0000FF"/>
                </a:solidFill>
                <a:latin typeface="华文中宋" panose="02010600040101010101" charset="-122"/>
                <a:ea typeface="华文中宋" panose="02010600040101010101" charset="-122"/>
              </a:rPr>
              <a:t>箸</a:t>
            </a: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不能食，拔剑四顾心茫然。</a:t>
            </a:r>
          </a:p>
          <a:p>
            <a:pPr algn="ctr" eaLnBrk="1" hangingPunct="1">
              <a:buNone/>
            </a:pP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 欲渡黄河冰塞川，将登太行雪满山。</a:t>
            </a:r>
          </a:p>
          <a:p>
            <a:pPr algn="ctr" eaLnBrk="1" hangingPunct="1">
              <a:buNone/>
            </a:pP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 闲来</a:t>
            </a:r>
            <a:r>
              <a:rPr lang="zh-CN" altLang="en-US" b="1">
                <a:solidFill>
                  <a:srgbClr val="0000FF"/>
                </a:solidFill>
                <a:latin typeface="华文中宋" panose="02010600040101010101" charset="-122"/>
                <a:ea typeface="华文中宋" panose="02010600040101010101" charset="-122"/>
              </a:rPr>
              <a:t>垂钓碧溪上</a:t>
            </a: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，忽</a:t>
            </a:r>
            <a:r>
              <a:rPr lang="zh-CN" altLang="en-US" b="1">
                <a:solidFill>
                  <a:srgbClr val="0000FF"/>
                </a:solidFill>
                <a:latin typeface="华文中宋" panose="02010600040101010101" charset="-122"/>
                <a:ea typeface="华文中宋" panose="02010600040101010101" charset="-122"/>
              </a:rPr>
              <a:t>复乘舟梦日边</a:t>
            </a: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。 </a:t>
            </a:r>
          </a:p>
          <a:p>
            <a:pPr algn="ctr" eaLnBrk="1" hangingPunct="1">
              <a:buNone/>
            </a:pP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 行路难，行路难，多</a:t>
            </a:r>
            <a:r>
              <a:rPr lang="zh-CN" altLang="en-US" b="1">
                <a:solidFill>
                  <a:srgbClr val="0000FF"/>
                </a:solidFill>
                <a:latin typeface="华文中宋" panose="02010600040101010101" charset="-122"/>
                <a:ea typeface="华文中宋" panose="02010600040101010101" charset="-122"/>
              </a:rPr>
              <a:t>歧路</a:t>
            </a: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，今安在？  </a:t>
            </a:r>
          </a:p>
          <a:p>
            <a:pPr algn="ctr" eaLnBrk="1" hangingPunct="1">
              <a:buNone/>
            </a:pP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 </a:t>
            </a:r>
            <a:r>
              <a:rPr lang="zh-CN" altLang="en-US" b="1">
                <a:solidFill>
                  <a:srgbClr val="0000FF"/>
                </a:solidFill>
                <a:latin typeface="华文中宋" panose="02010600040101010101" charset="-122"/>
                <a:ea typeface="华文中宋" panose="02010600040101010101" charset="-122"/>
              </a:rPr>
              <a:t>长风破浪</a:t>
            </a: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会有时，直挂</a:t>
            </a:r>
            <a:r>
              <a:rPr lang="zh-CN" altLang="en-US" b="1">
                <a:solidFill>
                  <a:srgbClr val="E24130"/>
                </a:solidFill>
                <a:latin typeface="华文中宋" panose="02010600040101010101" charset="-122"/>
                <a:ea typeface="华文中宋" panose="02010600040101010101" charset="-122"/>
              </a:rPr>
              <a:t>云帆</a:t>
            </a:r>
            <a:r>
              <a:rPr lang="zh-CN" altLang="en-US" b="1">
                <a:solidFill>
                  <a:srgbClr val="0000FF"/>
                </a:solidFill>
                <a:latin typeface="华文中宋" panose="02010600040101010101" charset="-122"/>
                <a:ea typeface="华文中宋" panose="02010600040101010101" charset="-122"/>
              </a:rPr>
              <a:t>济沧海</a:t>
            </a:r>
            <a:r>
              <a:rPr lang="zh-CN" altLang="en-US" b="1">
                <a:latin typeface="华文中宋" panose="02010600040101010101" charset="-122"/>
                <a:ea typeface="华文中宋" panose="02010600040101010101" charset="-122"/>
              </a:rPr>
              <a:t>。</a:t>
            </a:r>
            <a:r>
              <a:rPr lang="zh-CN" altLang="en-US">
                <a:latin typeface="华文中宋" panose="02010600040101010101" charset="-122"/>
                <a:ea typeface="华文中宋" panose="02010600040101010101" charset="-122"/>
              </a:rPr>
              <a:t>  </a:t>
            </a:r>
          </a:p>
          <a:p>
            <a:pPr eaLnBrk="1" hangingPunct="1">
              <a:buNone/>
            </a:pPr>
            <a:endParaRPr lang="zh-CN" altLang="en-US"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60420" name="AutoShape 4"/>
          <p:cNvSpPr/>
          <p:nvPr/>
        </p:nvSpPr>
        <p:spPr>
          <a:xfrm>
            <a:off x="4724400" y="0"/>
            <a:ext cx="2667000" cy="1143000"/>
          </a:xfrm>
          <a:prstGeom prst="wedgeRectCallout">
            <a:avLst>
              <a:gd name="adj1" fmla="val -35894"/>
              <a:gd name="adj2" fmla="val 87639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乐府歌辞之一。原诗有三首，这是第一首。</a:t>
            </a:r>
          </a:p>
        </p:txBody>
      </p:sp>
      <p:sp>
        <p:nvSpPr>
          <p:cNvPr id="60421" name="AutoShape 5"/>
          <p:cNvSpPr/>
          <p:nvPr/>
        </p:nvSpPr>
        <p:spPr>
          <a:xfrm>
            <a:off x="7010400" y="457200"/>
            <a:ext cx="2133600" cy="914400"/>
          </a:xfrm>
          <a:prstGeom prst="wedgeRectCallout">
            <a:avLst>
              <a:gd name="adj1" fmla="val -96204"/>
              <a:gd name="adj2" fmla="val 128301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latin typeface="Arial" pitchFamily="34" charset="0"/>
              </a:rPr>
              <a:t>名贵的菜肴。羞同“馐”</a:t>
            </a:r>
          </a:p>
        </p:txBody>
      </p:sp>
      <p:sp>
        <p:nvSpPr>
          <p:cNvPr id="60422" name="AutoShape 6"/>
          <p:cNvSpPr/>
          <p:nvPr/>
        </p:nvSpPr>
        <p:spPr>
          <a:xfrm>
            <a:off x="3048000" y="228600"/>
            <a:ext cx="1676400" cy="914400"/>
          </a:xfrm>
          <a:prstGeom prst="wedgeRectCallout">
            <a:avLst>
              <a:gd name="adj1" fmla="val -118750"/>
              <a:gd name="adj2" fmla="val 132120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（</a:t>
            </a:r>
            <a:r>
              <a:rPr lang="en-US" altLang="zh-CN" sz="2400">
                <a:solidFill>
                  <a:schemeClr val="tx2"/>
                </a:solidFill>
                <a:latin typeface="Arial" pitchFamily="34" charset="0"/>
              </a:rPr>
              <a:t>zūn</a:t>
            </a:r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）金酒杯。</a:t>
            </a:r>
          </a:p>
        </p:txBody>
      </p:sp>
      <p:sp>
        <p:nvSpPr>
          <p:cNvPr id="60423" name="WordArt 7"/>
          <p:cNvSpPr>
            <a:spLocks noChangeArrowheads="1" noChangeShapeType="1"/>
          </p:cNvSpPr>
          <p:nvPr/>
        </p:nvSpPr>
        <p:spPr bwMode="auto">
          <a:xfrm>
            <a:off x="228600" y="304800"/>
            <a:ext cx="2105025" cy="457200"/>
          </a:xfrm>
          <a:prstGeom prst="rect">
            <a:avLst/>
          </a:prstGeom>
        </p:spPr>
        <p:txBody>
          <a:bodyPr wrap="none" numCol="1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600" b="1" i="0" u="none" strike="noStrike" kern="10" cap="none" spc="0" normalizeH="0" baseline="0" noProof="0" smtClean="0">
                <a:ln w="12700">
                  <a:solidFill>
                    <a:schemeClr val="accent2"/>
                  </a:solidFill>
                  <a:round/>
                </a:ln>
                <a:solidFill>
                  <a:schemeClr val="tx2"/>
                </a:solidFill>
                <a:effectLst>
                  <a:outerShdw dist="35921" dir="2700000" sy="50000" kx="2115830" algn="bl" rotWithShape="0">
                    <a:srgbClr val="C0C0C0">
                      <a:alpha val="76999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【</a:t>
            </a:r>
            <a:r>
              <a:rPr kumimoji="0" lang="zh-CN" altLang="en-US" sz="3600" b="1" i="0" u="none" strike="noStrike" kern="10" cap="none" spc="0" normalizeH="0" baseline="0" noProof="0" smtClean="0">
                <a:ln w="12700">
                  <a:solidFill>
                    <a:schemeClr val="accent2"/>
                  </a:solidFill>
                  <a:round/>
                </a:ln>
                <a:solidFill>
                  <a:schemeClr val="tx2"/>
                </a:solidFill>
                <a:effectLst>
                  <a:outerShdw dist="35921" dir="2700000" sy="50000" kx="2115830" algn="bl" rotWithShape="0">
                    <a:srgbClr val="C0C0C0">
                      <a:alpha val="76999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注释</a:t>
            </a:r>
            <a:r>
              <a:rPr kumimoji="0" lang="en-US" altLang="zh-CN" sz="3600" b="1" i="0" u="none" strike="noStrike" kern="10" cap="none" spc="0" normalizeH="0" baseline="0" noProof="0" smtClean="0">
                <a:ln w="12700">
                  <a:solidFill>
                    <a:schemeClr val="accent2"/>
                  </a:solidFill>
                  <a:round/>
                </a:ln>
                <a:solidFill>
                  <a:schemeClr val="tx2"/>
                </a:solidFill>
                <a:effectLst>
                  <a:outerShdw dist="35921" dir="2700000" sy="50000" kx="2115830" algn="bl" rotWithShape="0">
                    <a:srgbClr val="C0C0C0">
                      <a:alpha val="76999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】 </a:t>
            </a:r>
            <a:endParaRPr kumimoji="0" lang="zh-CN" altLang="en-US" sz="3600" b="1" i="0" u="none" strike="noStrike" kern="10" cap="none" spc="0" normalizeH="0" baseline="0" noProof="0" smtClean="0">
              <a:ln w="12700">
                <a:solidFill>
                  <a:schemeClr val="accent2"/>
                </a:solidFill>
                <a:round/>
              </a:ln>
              <a:solidFill>
                <a:schemeClr val="tx2"/>
              </a:solidFill>
              <a:effectLst>
                <a:outerShdw dist="35921" dir="2700000" sy="50000" kx="2115830" algn="bl" rotWithShape="0">
                  <a:srgbClr val="C0C0C0">
                    <a:alpha val="76999"/>
                  </a:srgbClr>
                </a:outerShdw>
              </a:effectLst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0424" name="AutoShape 8"/>
          <p:cNvSpPr/>
          <p:nvPr/>
        </p:nvSpPr>
        <p:spPr>
          <a:xfrm>
            <a:off x="6553200" y="2667000"/>
            <a:ext cx="2286000" cy="1143000"/>
          </a:xfrm>
          <a:prstGeom prst="wedgeRectCallout">
            <a:avLst>
              <a:gd name="adj1" fmla="val -203472"/>
              <a:gd name="adj2" fmla="val -84444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（</a:t>
            </a:r>
            <a:r>
              <a:rPr lang="en-US" altLang="zh-CN" sz="2400">
                <a:solidFill>
                  <a:schemeClr val="tx2"/>
                </a:solidFill>
                <a:latin typeface="Arial" pitchFamily="34" charset="0"/>
              </a:rPr>
              <a:t>dǒu</a:t>
            </a:r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）十千：一斗酒值十千钱</a:t>
            </a:r>
          </a:p>
        </p:txBody>
      </p:sp>
      <p:sp>
        <p:nvSpPr>
          <p:cNvPr id="60425" name="AutoShape 9"/>
          <p:cNvSpPr/>
          <p:nvPr/>
        </p:nvSpPr>
        <p:spPr>
          <a:xfrm>
            <a:off x="6781800" y="685800"/>
            <a:ext cx="1752600" cy="685800"/>
          </a:xfrm>
          <a:prstGeom prst="wedgeRectCallout">
            <a:avLst>
              <a:gd name="adj1" fmla="val -69023"/>
              <a:gd name="adj2" fmla="val 149769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latin typeface="Arial" pitchFamily="34" charset="0"/>
              </a:rPr>
              <a:t>直：同“值”</a:t>
            </a:r>
          </a:p>
        </p:txBody>
      </p:sp>
      <p:sp>
        <p:nvSpPr>
          <p:cNvPr id="60426" name="AutoShape 10"/>
          <p:cNvSpPr/>
          <p:nvPr/>
        </p:nvSpPr>
        <p:spPr>
          <a:xfrm>
            <a:off x="533400" y="914400"/>
            <a:ext cx="1600200" cy="1143000"/>
          </a:xfrm>
          <a:prstGeom prst="wedgeRectCallout">
            <a:avLst>
              <a:gd name="adj1" fmla="val 66171"/>
              <a:gd name="adj2" fmla="val 86389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solidFill>
                  <a:schemeClr val="tx2"/>
                </a:solidFill>
                <a:latin typeface="Arial" pitchFamily="34" charset="0"/>
              </a:rPr>
              <a:t>（</a:t>
            </a:r>
            <a:r>
              <a:rPr lang="en-US" altLang="zh-CN">
                <a:solidFill>
                  <a:schemeClr val="tx2"/>
                </a:solidFill>
                <a:latin typeface="Arial" pitchFamily="34" charset="0"/>
              </a:rPr>
              <a:t>zhù</a:t>
            </a:r>
            <a:r>
              <a:rPr lang="zh-CN" altLang="en-US">
                <a:solidFill>
                  <a:schemeClr val="tx2"/>
                </a:solidFill>
                <a:latin typeface="Arial" pitchFamily="34" charset="0"/>
              </a:rPr>
              <a:t>）筷子</a:t>
            </a:r>
          </a:p>
        </p:txBody>
      </p:sp>
      <p:sp>
        <p:nvSpPr>
          <p:cNvPr id="60427" name="AutoShape 11"/>
          <p:cNvSpPr/>
          <p:nvPr/>
        </p:nvSpPr>
        <p:spPr>
          <a:xfrm>
            <a:off x="685800" y="4648200"/>
            <a:ext cx="3505200" cy="1676400"/>
          </a:xfrm>
          <a:prstGeom prst="wedgeRectCallout">
            <a:avLst>
              <a:gd name="adj1" fmla="val -8153"/>
              <a:gd name="adj2" fmla="val -99431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据</a:t>
            </a:r>
            <a:r>
              <a:rPr lang="en-US" altLang="zh-CN" sz="2400">
                <a:solidFill>
                  <a:schemeClr val="tx2"/>
                </a:solidFill>
                <a:latin typeface="Arial" pitchFamily="34" charset="0"/>
              </a:rPr>
              <a:t>《</a:t>
            </a:r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史记</a:t>
            </a:r>
            <a:r>
              <a:rPr lang="en-US" altLang="zh-CN" sz="2400">
                <a:solidFill>
                  <a:schemeClr val="tx2"/>
                </a:solidFill>
                <a:latin typeface="Arial" pitchFamily="34" charset="0"/>
              </a:rPr>
              <a:t>--</a:t>
            </a:r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齐太公世家</a:t>
            </a:r>
            <a:r>
              <a:rPr lang="en-US" altLang="zh-CN" sz="2400">
                <a:solidFill>
                  <a:schemeClr val="tx2"/>
                </a:solidFill>
                <a:latin typeface="Arial" pitchFamily="34" charset="0"/>
              </a:rPr>
              <a:t>》</a:t>
            </a:r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载，吕尚（姜太公）曾在渭水边垂钓，后来遇到周文王，被重用</a:t>
            </a:r>
          </a:p>
        </p:txBody>
      </p:sp>
      <p:sp>
        <p:nvSpPr>
          <p:cNvPr id="60428" name="AutoShape 12"/>
          <p:cNvSpPr/>
          <p:nvPr/>
        </p:nvSpPr>
        <p:spPr>
          <a:xfrm>
            <a:off x="6400800" y="4724400"/>
            <a:ext cx="2057400" cy="1143000"/>
          </a:xfrm>
          <a:prstGeom prst="wedgeRectCallout">
            <a:avLst>
              <a:gd name="adj1" fmla="val -58718"/>
              <a:gd name="adj2" fmla="val -113472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latin typeface="Arial" pitchFamily="34" charset="0"/>
              </a:rPr>
              <a:t>传说伊尹见汤以前，梦乘舟过日月之边。</a:t>
            </a:r>
          </a:p>
        </p:txBody>
      </p:sp>
      <p:sp>
        <p:nvSpPr>
          <p:cNvPr id="60429" name="AutoShape 13"/>
          <p:cNvSpPr/>
          <p:nvPr/>
        </p:nvSpPr>
        <p:spPr>
          <a:xfrm>
            <a:off x="5029200" y="5257800"/>
            <a:ext cx="1066800" cy="533400"/>
          </a:xfrm>
          <a:prstGeom prst="wedgeRectCallout">
            <a:avLst>
              <a:gd name="adj1" fmla="val -34523"/>
              <a:gd name="adj2" fmla="val -191069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chemeClr val="tx2"/>
                </a:solidFill>
                <a:latin typeface="Arial" pitchFamily="34" charset="0"/>
              </a:rPr>
              <a:t>叉路</a:t>
            </a:r>
          </a:p>
        </p:txBody>
      </p:sp>
      <p:sp>
        <p:nvSpPr>
          <p:cNvPr id="60430" name="AutoShape 14"/>
          <p:cNvSpPr/>
          <p:nvPr/>
        </p:nvSpPr>
        <p:spPr>
          <a:xfrm>
            <a:off x="1981200" y="5638800"/>
            <a:ext cx="2514600" cy="990600"/>
          </a:xfrm>
          <a:prstGeom prst="wedgeRectCallout">
            <a:avLst>
              <a:gd name="adj1" fmla="val -28032"/>
              <a:gd name="adj2" fmla="val -94389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>
                <a:solidFill>
                  <a:schemeClr val="tx2"/>
                </a:solidFill>
                <a:latin typeface="Arial" pitchFamily="34" charset="0"/>
              </a:rPr>
              <a:t>比喻远大抱负得以实现</a:t>
            </a:r>
          </a:p>
        </p:txBody>
      </p:sp>
      <p:sp>
        <p:nvSpPr>
          <p:cNvPr id="60431" name="AutoShape 15"/>
          <p:cNvSpPr/>
          <p:nvPr/>
        </p:nvSpPr>
        <p:spPr>
          <a:xfrm>
            <a:off x="4572000" y="5486400"/>
            <a:ext cx="1752600" cy="914400"/>
          </a:xfrm>
          <a:prstGeom prst="wedgeRectCallout">
            <a:avLst>
              <a:gd name="adj1" fmla="val 10144"/>
              <a:gd name="adj2" fmla="val -84898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solidFill>
                  <a:schemeClr val="tx2"/>
                </a:solidFill>
                <a:latin typeface="Arial" pitchFamily="34" charset="0"/>
              </a:rPr>
              <a:t>像白云一样的船帆</a:t>
            </a:r>
          </a:p>
        </p:txBody>
      </p:sp>
      <p:sp>
        <p:nvSpPr>
          <p:cNvPr id="60432" name="AutoShape 16"/>
          <p:cNvSpPr/>
          <p:nvPr/>
        </p:nvSpPr>
        <p:spPr>
          <a:xfrm>
            <a:off x="7315200" y="3886200"/>
            <a:ext cx="1219200" cy="762000"/>
          </a:xfrm>
          <a:prstGeom prst="wedgeRectCallout">
            <a:avLst>
              <a:gd name="adj1" fmla="val -140236"/>
              <a:gd name="adj2" fmla="val 118125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solidFill>
                  <a:schemeClr val="tx2"/>
                </a:solidFill>
                <a:latin typeface="Arial" pitchFamily="34" charset="0"/>
              </a:rPr>
              <a:t>渡过</a:t>
            </a:r>
          </a:p>
        </p:txBody>
      </p:sp>
      <p:sp>
        <p:nvSpPr>
          <p:cNvPr id="60433" name="AutoShape 17"/>
          <p:cNvSpPr/>
          <p:nvPr/>
        </p:nvSpPr>
        <p:spPr>
          <a:xfrm>
            <a:off x="7315200" y="5486400"/>
            <a:ext cx="1143000" cy="685800"/>
          </a:xfrm>
          <a:prstGeom prst="wedgeRectCallout">
            <a:avLst>
              <a:gd name="adj1" fmla="val -117917"/>
              <a:gd name="adj2" fmla="val -105556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>
                <a:solidFill>
                  <a:schemeClr val="tx2"/>
                </a:solidFill>
                <a:latin typeface="Arial" pitchFamily="34" charset="0"/>
              </a:rPr>
              <a:t>大海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3810000" y="4038600"/>
            <a:ext cx="4800600" cy="2209800"/>
            <a:chExt cx="3024" cy="1392"/>
          </a:xfrm>
        </p:grpSpPr>
        <p:sp>
          <p:nvSpPr>
            <p:cNvPr id="57363" name="AutoShape 19"/>
            <p:cNvSpPr/>
            <p:nvPr/>
          </p:nvSpPr>
          <p:spPr>
            <a:xfrm rot="-5400000">
              <a:off x="264" y="-264"/>
              <a:ext cx="96" cy="624"/>
            </a:xfrm>
            <a:prstGeom prst="leftBracket">
              <a:avLst>
                <a:gd name="adj" fmla="val 325000"/>
              </a:avLst>
            </a:prstGeom>
            <a:noFill/>
            <a:ln w="5715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57364" name="AutoShape 20"/>
            <p:cNvSpPr/>
            <p:nvPr/>
          </p:nvSpPr>
          <p:spPr>
            <a:xfrm>
              <a:off x="576" y="432"/>
              <a:ext cx="2448" cy="960"/>
            </a:xfrm>
            <a:prstGeom prst="wedgeRectCallout">
              <a:avLst>
                <a:gd name="adj1" fmla="val -60782"/>
                <a:gd name="adj2" fmla="val -84167"/>
              </a:avLst>
            </a:prstGeom>
            <a:solidFill>
              <a:schemeClr val="bg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2800" b="1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3200">
                  <a:latin typeface="Arial" pitchFamily="34" charset="0"/>
                </a:rPr>
                <a:t>合用这两句典故，是比喻人生遇合无常，多出于偶然。 </a:t>
              </a:r>
            </a:p>
          </p:txBody>
        </p:sp>
      </p:grp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0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0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0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0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0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0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04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0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0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0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0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0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0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0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04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0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0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0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0" grpId="0"/>
      <p:bldP spid="60421" grpId="0"/>
      <p:bldP spid="60422" grpId="0"/>
      <p:bldP spid="60424" grpId="0"/>
      <p:bldP spid="60425" grpId="0"/>
      <p:bldP spid="60426" grpId="0"/>
      <p:bldP spid="60427" grpId="0"/>
      <p:bldP spid="60428" grpId="0"/>
      <p:bldP spid="60429" grpId="0"/>
      <p:bldP spid="60430" grpId="0"/>
      <p:bldP spid="60431" grpId="0"/>
      <p:bldP spid="60432" grpId="0"/>
      <p:bldP spid="604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>
    <p:plus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>
    <p:plus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Rectangle 2"/>
          <p:cNvSpPr>
            <a:spLocks noChangeArrowheads="1"/>
          </p:cNvSpPr>
          <p:nvPr/>
        </p:nvSpPr>
        <p:spPr bwMode="auto">
          <a:xfrm>
            <a:off x="107950" y="-23812"/>
            <a:ext cx="6048375" cy="5984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2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楷体_GB2312" pitchFamily="1" charset="-122"/>
                <a:ea typeface="楷体_GB2312" pitchFamily="1" charset="-122"/>
                <a:cs typeface="+mn-cs"/>
              </a:rPr>
              <a:t>金樽清酒斗十千，玉盘珍羞直万钱。</a:t>
            </a:r>
          </a:p>
          <a:p>
            <a:pPr marL="0" marR="0" lvl="0" indent="0" algn="l" defTabSz="914400" rtl="0" eaLnBrk="0" fontAlgn="base" latinLnBrk="0" hangingPunct="0">
              <a:lnSpc>
                <a:spcPct val="2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楷体_GB2312" pitchFamily="1" charset="-122"/>
                <a:ea typeface="楷体_GB2312" pitchFamily="1" charset="-122"/>
                <a:cs typeface="+mn-cs"/>
              </a:rPr>
              <a:t>停杯投箸不能食，拔剑四顾心茫然。</a:t>
            </a:r>
          </a:p>
          <a:p>
            <a:pPr marL="0" marR="0" lvl="0" indent="0" algn="l" defTabSz="914400" rtl="0" eaLnBrk="0" fontAlgn="base" latinLnBrk="0" hangingPunct="0">
              <a:lnSpc>
                <a:spcPct val="2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楷体_GB2312" pitchFamily="1" charset="-122"/>
                <a:ea typeface="楷体_GB2312" pitchFamily="1" charset="-122"/>
                <a:cs typeface="+mn-cs"/>
              </a:rPr>
              <a:t>欲渡黄河冰塞川，将登太行雪满山。</a:t>
            </a:r>
          </a:p>
          <a:p>
            <a:pPr marL="0" marR="0" lvl="0" indent="0" algn="l" defTabSz="914400" rtl="0" eaLnBrk="0" fontAlgn="base" latinLnBrk="0" hangingPunct="0">
              <a:lnSpc>
                <a:spcPct val="2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楷体_GB2312" pitchFamily="1" charset="-122"/>
                <a:ea typeface="楷体_GB2312" pitchFamily="1" charset="-122"/>
                <a:cs typeface="+mn-cs"/>
              </a:rPr>
              <a:t>闲来垂钓碧溪上，忽复乘舟梦日边。</a:t>
            </a:r>
          </a:p>
          <a:p>
            <a:pPr marL="0" marR="0" lvl="0" indent="0" algn="l" defTabSz="914400" rtl="0" eaLnBrk="0" fontAlgn="base" latinLnBrk="0" hangingPunct="0">
              <a:lnSpc>
                <a:spcPct val="2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楷体_GB2312" pitchFamily="1" charset="-122"/>
                <a:ea typeface="楷体_GB2312" pitchFamily="1" charset="-122"/>
                <a:cs typeface="+mn-cs"/>
              </a:rPr>
              <a:t>行路难！行路难！多歧路，今安在？</a:t>
            </a:r>
          </a:p>
          <a:p>
            <a:pPr marL="0" marR="0" lvl="0" indent="0" algn="l" defTabSz="914400" rtl="0" eaLnBrk="0" fontAlgn="base" latinLnBrk="0" hangingPunct="0">
              <a:lnSpc>
                <a:spcPct val="2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楷体_GB2312" pitchFamily="1" charset="-122"/>
                <a:ea typeface="楷体_GB2312" pitchFamily="1" charset="-122"/>
                <a:cs typeface="+mn-cs"/>
              </a:rPr>
              <a:t>长风破浪会有时，直挂云帆济沧海。</a:t>
            </a:r>
          </a:p>
        </p:txBody>
      </p:sp>
      <p:sp>
        <p:nvSpPr>
          <p:cNvPr id="61443" name="Text Box 3"/>
          <p:cNvSpPr txBox="1"/>
          <p:nvPr/>
        </p:nvSpPr>
        <p:spPr>
          <a:xfrm>
            <a:off x="107950" y="1027113"/>
            <a:ext cx="8280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0000CC"/>
                </a:solidFill>
                <a:latin typeface="Times New Roman" panose="02020603050405020304" pitchFamily="18" charset="0"/>
              </a:rPr>
              <a:t>金杯里的美酒一斗价值十千，玉盘里珍贵的菜肴也值一万钱。</a:t>
            </a:r>
          </a:p>
        </p:txBody>
      </p:sp>
      <p:sp>
        <p:nvSpPr>
          <p:cNvPr id="61444" name="Text Box 4"/>
          <p:cNvSpPr txBox="1"/>
          <p:nvPr/>
        </p:nvSpPr>
        <p:spPr>
          <a:xfrm>
            <a:off x="107950" y="1989138"/>
            <a:ext cx="8807450" cy="1004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我放下酒杯和筷子，不愿进餐；拔出剑来环顾四周，内心一片</a:t>
            </a:r>
          </a:p>
          <a:p>
            <a:pPr eaLnBrk="0" hangingPunct="0"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                                                                                                    茫然。</a:t>
            </a:r>
          </a:p>
        </p:txBody>
      </p:sp>
      <p:sp>
        <p:nvSpPr>
          <p:cNvPr id="61445" name="Text Box 5"/>
          <p:cNvSpPr txBox="1"/>
          <p:nvPr/>
        </p:nvSpPr>
        <p:spPr>
          <a:xfrm>
            <a:off x="107950" y="2967038"/>
            <a:ext cx="90360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0000CC"/>
                </a:solidFill>
                <a:latin typeface="Times New Roman" panose="02020603050405020304" pitchFamily="18" charset="0"/>
              </a:rPr>
              <a:t>想要渡过黄河，可是坚冰堵塞大川；想要登太行，大雪遍布高山。</a:t>
            </a:r>
          </a:p>
        </p:txBody>
      </p:sp>
      <p:sp>
        <p:nvSpPr>
          <p:cNvPr id="61446" name="Text Box 6"/>
          <p:cNvSpPr txBox="1"/>
          <p:nvPr/>
        </p:nvSpPr>
        <p:spPr>
          <a:xfrm>
            <a:off x="107950" y="3933825"/>
            <a:ext cx="8929688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想当年吕尚碧溪垂钓，得遇重才的文王；伊尹梦见自己乘船经过</a:t>
            </a:r>
          </a:p>
          <a:p>
            <a:pPr eaLnBrk="0" hangingPunct="0"/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                                                                              日月，受聘于商汤。</a:t>
            </a:r>
          </a:p>
        </p:txBody>
      </p:sp>
      <p:sp>
        <p:nvSpPr>
          <p:cNvPr id="61447" name="Text Box 7"/>
          <p:cNvSpPr txBox="1"/>
          <p:nvPr/>
        </p:nvSpPr>
        <p:spPr>
          <a:xfrm>
            <a:off x="107950" y="4941888"/>
            <a:ext cx="8929688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0000CC"/>
                </a:solidFill>
                <a:latin typeface="Times New Roman" panose="02020603050405020304" pitchFamily="18" charset="0"/>
              </a:rPr>
              <a:t>人生的道路多么艰难，多么艰难！岔路如此之多，今后的道路又           </a:t>
            </a:r>
          </a:p>
          <a:p>
            <a:pPr eaLnBrk="0" hangingPunct="0"/>
            <a:r>
              <a:rPr lang="zh-CN" altLang="en-US" sz="2400">
                <a:solidFill>
                  <a:srgbClr val="0000CC"/>
                </a:solidFill>
                <a:latin typeface="Times New Roman" panose="02020603050405020304" pitchFamily="18" charset="0"/>
              </a:rPr>
              <a:t>                                                                                                 在哪里？</a:t>
            </a:r>
            <a:r>
              <a:rPr lang="zh-CN" altLang="en-US" sz="2400">
                <a:solidFill>
                  <a:schemeClr val="accent2"/>
                </a:solidFill>
                <a:latin typeface="Times New Roman" panose="02020603050405020304" pitchFamily="18" charset="0"/>
              </a:rPr>
              <a:t>                                                                              </a:t>
            </a:r>
          </a:p>
        </p:txBody>
      </p:sp>
      <p:sp>
        <p:nvSpPr>
          <p:cNvPr id="61448" name="Text Box 8"/>
          <p:cNvSpPr txBox="1"/>
          <p:nvPr/>
        </p:nvSpPr>
        <p:spPr>
          <a:xfrm>
            <a:off x="107950" y="5876925"/>
            <a:ext cx="8929688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坚信乘风破浪的时机终会到，到那时，将扬起高高的船帆远渡碧海青天。</a:t>
            </a:r>
            <a:r>
              <a:rPr lang="zh-CN" altLang="en-US" sz="2400">
                <a:solidFill>
                  <a:schemeClr val="accent2"/>
                </a:solidFill>
                <a:latin typeface="Times New Roman" panose="02020603050405020304" pitchFamily="18" charset="0"/>
              </a:rPr>
              <a:t>                                                                              </a:t>
            </a:r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6661150" y="115888"/>
            <a:ext cx="2303463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kern="1200" cap="none" spc="0" normalizeH="0" baseline="0" noProof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初解诗意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/>
      <p:bldP spid="61444" grpId="0"/>
      <p:bldP spid="61445" grpId="0"/>
      <p:bldP spid="61446" grpId="0"/>
      <p:bldP spid="61447" grpId="0"/>
      <p:bldP spid="614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Text Box 2"/>
          <p:cNvSpPr txBox="1"/>
          <p:nvPr/>
        </p:nvSpPr>
        <p:spPr>
          <a:xfrm>
            <a:off x="5486400" y="1309688"/>
            <a:ext cx="2181225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楷体_GB2312" pitchFamily="1" charset="-122"/>
              </a:rPr>
              <a:t>——</a:t>
            </a:r>
            <a:r>
              <a:rPr lang="zh-CN" altLang="en-US">
                <a:solidFill>
                  <a:srgbClr val="FF0000"/>
                </a:solidFill>
                <a:latin typeface="楷体_GB2312" pitchFamily="1" charset="-122"/>
                <a:ea typeface="楷体_GB2312" pitchFamily="1" charset="-122"/>
              </a:rPr>
              <a:t>欢乐</a:t>
            </a:r>
          </a:p>
        </p:txBody>
      </p:sp>
      <p:sp>
        <p:nvSpPr>
          <p:cNvPr id="62467" name="Text Box 3"/>
          <p:cNvSpPr txBox="1"/>
          <p:nvPr/>
        </p:nvSpPr>
        <p:spPr>
          <a:xfrm>
            <a:off x="5715000" y="2209800"/>
            <a:ext cx="2528888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solidFill>
                  <a:srgbClr val="FF0000"/>
                </a:solidFill>
                <a:latin typeface="楷体_GB2312" pitchFamily="1" charset="-122"/>
                <a:ea typeface="楷体_GB2312" pitchFamily="1" charset="-122"/>
              </a:rPr>
              <a:t>内心苦闷抑郁</a:t>
            </a:r>
          </a:p>
        </p:txBody>
      </p:sp>
      <p:sp>
        <p:nvSpPr>
          <p:cNvPr id="62468" name="Text Box 4"/>
          <p:cNvSpPr txBox="1"/>
          <p:nvPr/>
        </p:nvSpPr>
        <p:spPr>
          <a:xfrm>
            <a:off x="5508625" y="3357563"/>
            <a:ext cx="2973388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楷体_GB2312" pitchFamily="1" charset="-122"/>
              </a:rPr>
              <a:t>——</a:t>
            </a:r>
            <a:r>
              <a:rPr lang="zh-CN" altLang="en-US">
                <a:solidFill>
                  <a:srgbClr val="FF0000"/>
                </a:solidFill>
                <a:latin typeface="楷体_GB2312" pitchFamily="1" charset="-122"/>
                <a:ea typeface="楷体_GB2312" pitchFamily="1" charset="-122"/>
              </a:rPr>
              <a:t>昂扬、明朗</a:t>
            </a:r>
          </a:p>
        </p:txBody>
      </p:sp>
      <p:sp>
        <p:nvSpPr>
          <p:cNvPr id="62469" name="AutoShape 5"/>
          <p:cNvSpPr/>
          <p:nvPr/>
        </p:nvSpPr>
        <p:spPr>
          <a:xfrm>
            <a:off x="5257800" y="1981200"/>
            <a:ext cx="381000" cy="990600"/>
          </a:xfrm>
          <a:prstGeom prst="rightBrace">
            <a:avLst>
              <a:gd name="adj1" fmla="val 21666"/>
              <a:gd name="adj2" fmla="val 50000"/>
            </a:avLst>
          </a:prstGeom>
          <a:noFill/>
          <a:ln w="5715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2470" name="Text Box 6"/>
          <p:cNvSpPr txBox="1"/>
          <p:nvPr/>
        </p:nvSpPr>
        <p:spPr>
          <a:xfrm>
            <a:off x="4191000" y="4005263"/>
            <a:ext cx="495300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楷体_GB2312" pitchFamily="1" charset="-122"/>
              </a:rPr>
              <a:t>——</a:t>
            </a:r>
            <a:r>
              <a:rPr lang="zh-CN" altLang="en-US">
                <a:solidFill>
                  <a:srgbClr val="FF0000"/>
                </a:solidFill>
                <a:latin typeface="楷体_GB2312" pitchFamily="1" charset="-122"/>
                <a:ea typeface="楷体_GB2312" pitchFamily="1" charset="-122"/>
              </a:rPr>
              <a:t>阴沉、低落，再度陷入苦闷彷徨之中</a:t>
            </a:r>
          </a:p>
        </p:txBody>
      </p:sp>
      <p:sp>
        <p:nvSpPr>
          <p:cNvPr id="62471" name="Text Box 7"/>
          <p:cNvSpPr txBox="1"/>
          <p:nvPr/>
        </p:nvSpPr>
        <p:spPr>
          <a:xfrm>
            <a:off x="3132138" y="5013325"/>
            <a:ext cx="6011862" cy="13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buClr>
                <a:srgbClr val="336600"/>
              </a:buClr>
              <a:buFont typeface="Wingdings" panose="05000000000000000000" pitchFamily="2" charset="2"/>
            </a:pP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楷体_GB2312" pitchFamily="1" charset="-122"/>
              </a:rPr>
              <a:t>——</a:t>
            </a:r>
            <a:r>
              <a:rPr lang="zh-CN" altLang="en-US">
                <a:solidFill>
                  <a:srgbClr val="FF0000"/>
                </a:solidFill>
                <a:latin typeface="楷体_GB2312" pitchFamily="1" charset="-122"/>
                <a:ea typeface="楷体_GB2312" pitchFamily="1" charset="-122"/>
              </a:rPr>
              <a:t>复又振起，表示了对美好前景的热忱希望和实现理想的坚定信念。重新唱出高昂乐观的调子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楷体_GB2312" pitchFamily="1" charset="-122"/>
              </a:rPr>
              <a:t>。</a:t>
            </a:r>
            <a:endParaRPr lang="zh-CN" altLang="en-US" b="0">
              <a:solidFill>
                <a:srgbClr val="FF0000"/>
              </a:solidFill>
              <a:latin typeface="Arial" pitchFamily="34" charset="0"/>
              <a:ea typeface="楷体_GB2312" pitchFamily="1" charset="-122"/>
            </a:endParaRPr>
          </a:p>
        </p:txBody>
      </p:sp>
      <p:sp>
        <p:nvSpPr>
          <p:cNvPr id="59400" name="Text Box 8"/>
          <p:cNvSpPr txBox="1"/>
          <p:nvPr/>
        </p:nvSpPr>
        <p:spPr>
          <a:xfrm>
            <a:off x="611188" y="5157788"/>
            <a:ext cx="4176712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长风破浪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、</a:t>
            </a:r>
          </a:p>
          <a:p>
            <a:pPr eaLnBrk="0" hangingPunct="0"/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济沧海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</a:p>
        </p:txBody>
      </p:sp>
      <p:sp>
        <p:nvSpPr>
          <p:cNvPr id="59401" name="Text Box 9"/>
          <p:cNvSpPr txBox="1"/>
          <p:nvPr/>
        </p:nvSpPr>
        <p:spPr>
          <a:xfrm>
            <a:off x="684213" y="4076700"/>
            <a:ext cx="3309937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  <a:ea typeface="楷体_GB2312" pitchFamily="1" charset="-122"/>
              </a:rPr>
              <a:t>“行路难</a:t>
            </a:r>
            <a:r>
              <a:rPr lang="en-US" altLang="zh-CN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……”</a:t>
            </a:r>
          </a:p>
        </p:txBody>
      </p:sp>
      <p:sp>
        <p:nvSpPr>
          <p:cNvPr id="59402" name="Text Box 10"/>
          <p:cNvSpPr txBox="1"/>
          <p:nvPr/>
        </p:nvSpPr>
        <p:spPr>
          <a:xfrm>
            <a:off x="250825" y="3357563"/>
            <a:ext cx="604837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</a:rPr>
              <a:t> 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垂溪碧钓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、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乘舟梦日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</a:rPr>
              <a:t> </a:t>
            </a:r>
          </a:p>
        </p:txBody>
      </p:sp>
      <p:sp>
        <p:nvSpPr>
          <p:cNvPr id="59403" name="Text Box 11"/>
          <p:cNvSpPr txBox="1"/>
          <p:nvPr/>
        </p:nvSpPr>
        <p:spPr>
          <a:xfrm>
            <a:off x="252413" y="1905000"/>
            <a:ext cx="6840537" cy="1358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  <a:buClr>
                <a:srgbClr val="336600"/>
              </a:buClr>
              <a:buFont typeface="Wingdings" panose="05000000000000000000" pitchFamily="2" charset="2"/>
            </a:pP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停杯投箸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、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拔剑四顾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</a:p>
          <a:p>
            <a:pPr eaLnBrk="0" hangingPunct="0">
              <a:lnSpc>
                <a:spcPct val="130000"/>
              </a:lnSpc>
              <a:buClr>
                <a:srgbClr val="336600"/>
              </a:buClr>
              <a:buFont typeface="Wingdings" panose="05000000000000000000" pitchFamily="2" charset="2"/>
            </a:pP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冰塞川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、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雪满山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</a:rPr>
              <a:t> </a:t>
            </a:r>
          </a:p>
        </p:txBody>
      </p:sp>
      <p:sp>
        <p:nvSpPr>
          <p:cNvPr id="59404" name="Text Box 12"/>
          <p:cNvSpPr txBox="1"/>
          <p:nvPr/>
        </p:nvSpPr>
        <p:spPr>
          <a:xfrm>
            <a:off x="396875" y="1325563"/>
            <a:ext cx="561657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金樽清洒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、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“</a:t>
            </a:r>
            <a:r>
              <a:rPr lang="zh-CN" altLang="en-US" sz="3200">
                <a:solidFill>
                  <a:srgbClr val="000000"/>
                </a:solidFill>
                <a:latin typeface="楷体_GB2312" pitchFamily="1" charset="-122"/>
                <a:ea typeface="楷体_GB2312" pitchFamily="1" charset="-122"/>
              </a:rPr>
              <a:t>玉盘珍羞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楷体_GB2312" pitchFamily="1" charset="-122"/>
              </a:rPr>
              <a:t>”</a:t>
            </a:r>
          </a:p>
        </p:txBody>
      </p:sp>
      <p:sp>
        <p:nvSpPr>
          <p:cNvPr id="59405" name="Text Box 13"/>
          <p:cNvSpPr txBox="1"/>
          <p:nvPr/>
        </p:nvSpPr>
        <p:spPr>
          <a:xfrm>
            <a:off x="827088" y="404813"/>
            <a:ext cx="7273925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4400">
                <a:solidFill>
                  <a:schemeClr val="accent2"/>
                </a:solidFill>
                <a:latin typeface="楷体_GB2312" pitchFamily="1" charset="-122"/>
                <a:ea typeface="楷体_GB2312" pitchFamily="1" charset="-122"/>
              </a:rPr>
              <a:t>诗人剧烈情感起伏的线索：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62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2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2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/>
      <p:bldP spid="62467" grpId="0"/>
      <p:bldP spid="62468" grpId="0"/>
      <p:bldP spid="62469" grpId="0"/>
      <p:bldP spid="62470" grpId="0"/>
      <p:bldP spid="6247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https://d.book118.com/428056015140006047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rbit">
  <a:themeElements>
    <a:clrScheme name="Orbit 1">
      <a:dk1>
        <a:srgbClr val="010199"/>
      </a:dk1>
      <a:lt1>
        <a:srgbClr val="FFFFFF"/>
      </a:lt1>
      <a:dk2>
        <a:srgbClr val="000000"/>
      </a:dk2>
      <a:lt2>
        <a:srgbClr val="B2B2B2"/>
      </a:lt2>
      <a:accent1>
        <a:srgbClr val="3399FF"/>
      </a:accent1>
      <a:accent2>
        <a:srgbClr val="666699"/>
      </a:accent2>
      <a:accent3>
        <a:srgbClr val="AAAAAA"/>
      </a:accent3>
      <a:accent4>
        <a:srgbClr val="DADADA"/>
      </a:accent4>
      <a:accent5>
        <a:srgbClr val="ADCAFF"/>
      </a:accent5>
      <a:accent6>
        <a:srgbClr val="5C5C8A"/>
      </a:accent6>
      <a:hlink>
        <a:srgbClr val="FFFFCC"/>
      </a:hlink>
      <a:folHlink>
        <a:srgbClr val="FFCC66"/>
      </a:folHlink>
    </a:clrScheme>
    <a:fontScheme name="Orbit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2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2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Orbit 1">
        <a:dk1>
          <a:srgbClr val="010199"/>
        </a:dk1>
        <a:lt1>
          <a:srgbClr val="FFFFFF"/>
        </a:lt1>
        <a:dk2>
          <a:srgbClr val="000000"/>
        </a:dk2>
        <a:lt2>
          <a:srgbClr val="B2B2B2"/>
        </a:lt2>
        <a:accent1>
          <a:srgbClr val="3399FF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5C5C8A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2">
        <a:dk1>
          <a:srgbClr val="008000"/>
        </a:dk1>
        <a:lt1>
          <a:srgbClr val="FFFFFF"/>
        </a:lt1>
        <a:dk2>
          <a:srgbClr val="003300"/>
        </a:dk2>
        <a:lt2>
          <a:srgbClr val="C0C0C0"/>
        </a:lt2>
        <a:accent1>
          <a:srgbClr val="99CC00"/>
        </a:accent1>
        <a:accent2>
          <a:srgbClr val="527C3A"/>
        </a:accent2>
        <a:accent3>
          <a:srgbClr val="AAADAA"/>
        </a:accent3>
        <a:accent4>
          <a:srgbClr val="DADADA"/>
        </a:accent4>
        <a:accent5>
          <a:srgbClr val="CAE2AA"/>
        </a:accent5>
        <a:accent6>
          <a:srgbClr val="497034"/>
        </a:accent6>
        <a:hlink>
          <a:srgbClr val="33CC33"/>
        </a:hlink>
        <a:folHlink>
          <a:srgbClr val="C1FF8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3">
        <a:dk1>
          <a:srgbClr val="000066"/>
        </a:dk1>
        <a:lt1>
          <a:srgbClr val="FFFFFF"/>
        </a:lt1>
        <a:dk2>
          <a:srgbClr val="000099"/>
        </a:dk2>
        <a:lt2>
          <a:srgbClr val="9FBFFF"/>
        </a:lt2>
        <a:accent1>
          <a:srgbClr val="0099CC"/>
        </a:accent1>
        <a:accent2>
          <a:srgbClr val="00CC66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00B95C"/>
        </a:accent6>
        <a:hlink>
          <a:srgbClr val="00FFFF"/>
        </a:hlink>
        <a:folHlink>
          <a:srgbClr val="CDE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4">
        <a:dk1>
          <a:srgbClr val="00ACA8"/>
        </a:dk1>
        <a:lt1>
          <a:srgbClr val="FFFFFF"/>
        </a:lt1>
        <a:dk2>
          <a:srgbClr val="006666"/>
        </a:dk2>
        <a:lt2>
          <a:srgbClr val="FFFF99"/>
        </a:lt2>
        <a:accent1>
          <a:srgbClr val="0099CC"/>
        </a:accent1>
        <a:accent2>
          <a:srgbClr val="6D6FC7"/>
        </a:accent2>
        <a:accent3>
          <a:srgbClr val="AAB8B8"/>
        </a:accent3>
        <a:accent4>
          <a:srgbClr val="DADADA"/>
        </a:accent4>
        <a:accent5>
          <a:srgbClr val="AACAE2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5">
        <a:dk1>
          <a:srgbClr val="BA0023"/>
        </a:dk1>
        <a:lt1>
          <a:srgbClr val="FFFFFF"/>
        </a:lt1>
        <a:dk2>
          <a:srgbClr val="800000"/>
        </a:dk2>
        <a:lt2>
          <a:srgbClr val="FFFF99"/>
        </a:lt2>
        <a:accent1>
          <a:srgbClr val="FF6600"/>
        </a:accent1>
        <a:accent2>
          <a:srgbClr val="C5543D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B24B36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6">
        <a:dk1>
          <a:srgbClr val="6D776E"/>
        </a:dk1>
        <a:lt1>
          <a:srgbClr val="FFFFFF"/>
        </a:lt1>
        <a:dk2>
          <a:srgbClr val="575863"/>
        </a:dk2>
        <a:lt2>
          <a:srgbClr val="DDDDDD"/>
        </a:lt2>
        <a:accent1>
          <a:srgbClr val="0099CC"/>
        </a:accent1>
        <a:accent2>
          <a:srgbClr val="939EA9"/>
        </a:accent2>
        <a:accent3>
          <a:srgbClr val="B4B4B7"/>
        </a:accent3>
        <a:accent4>
          <a:srgbClr val="DADADA"/>
        </a:accent4>
        <a:accent5>
          <a:srgbClr val="AACAE2"/>
        </a:accent5>
        <a:accent6>
          <a:srgbClr val="858F99"/>
        </a:accent6>
        <a:hlink>
          <a:srgbClr val="FFCC00"/>
        </a:hlink>
        <a:folHlink>
          <a:srgbClr val="BD894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7">
        <a:dk1>
          <a:srgbClr val="A28A84"/>
        </a:dk1>
        <a:lt1>
          <a:srgbClr val="FFFFFF"/>
        </a:lt1>
        <a:dk2>
          <a:srgbClr val="765E58"/>
        </a:dk2>
        <a:lt2>
          <a:srgbClr val="DDDDDD"/>
        </a:lt2>
        <a:accent1>
          <a:srgbClr val="CC6600"/>
        </a:accent1>
        <a:accent2>
          <a:srgbClr val="CC9900"/>
        </a:accent2>
        <a:accent3>
          <a:srgbClr val="BDB6B4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FFCC00"/>
        </a:hlink>
        <a:folHlink>
          <a:srgbClr val="FFFF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8">
        <a:dk1>
          <a:srgbClr val="000000"/>
        </a:dk1>
        <a:lt1>
          <a:srgbClr val="C5D9ED"/>
        </a:lt1>
        <a:dk2>
          <a:srgbClr val="000000"/>
        </a:dk2>
        <a:lt2>
          <a:srgbClr val="FFFFFF"/>
        </a:lt2>
        <a:accent1>
          <a:srgbClr val="F3F6FF"/>
        </a:accent1>
        <a:accent2>
          <a:srgbClr val="33CCCC"/>
        </a:accent2>
        <a:accent3>
          <a:srgbClr val="DFE9F4"/>
        </a:accent3>
        <a:accent4>
          <a:srgbClr val="000000"/>
        </a:accent4>
        <a:accent5>
          <a:srgbClr val="F8FAFF"/>
        </a:accent5>
        <a:accent6>
          <a:srgbClr val="2DB9B9"/>
        </a:accent6>
        <a:hlink>
          <a:srgbClr val="0000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rbit 9">
        <a:dk1>
          <a:srgbClr val="FFFFFF"/>
        </a:dk1>
        <a:lt1>
          <a:srgbClr val="FFFFFF"/>
        </a:lt1>
        <a:dk2>
          <a:srgbClr val="AAAAC6"/>
        </a:dk2>
        <a:lt2>
          <a:srgbClr val="FFFFCC"/>
        </a:lt2>
        <a:accent1>
          <a:srgbClr val="66667E"/>
        </a:accent1>
        <a:accent2>
          <a:srgbClr val="629157"/>
        </a:accent2>
        <a:accent3>
          <a:srgbClr val="D2D2DF"/>
        </a:accent3>
        <a:accent4>
          <a:srgbClr val="DADADA"/>
        </a:accent4>
        <a:accent5>
          <a:srgbClr val="B8B8C0"/>
        </a:accent5>
        <a:accent6>
          <a:srgbClr val="58834E"/>
        </a:accent6>
        <a:hlink>
          <a:srgbClr val="6600CC"/>
        </a:hlink>
        <a:folHlink>
          <a:srgbClr val="33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_2">
  <a:themeElements>
    <a:clrScheme name="默认设计模板_2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_2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2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2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_2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诗五首">
  <a:themeElements>
    <a:clrScheme name="诗五首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诗五首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2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2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诗五首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五首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五首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五首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五首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五首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诗五首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诗五首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诗五首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诗五首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诗五首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诗五首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诗情画意">
  <a:themeElements>
    <a:clrScheme name="诗情画意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765"/>
      </a:accent4>
      <a:accent5>
        <a:srgbClr val="F3FAFF"/>
      </a:accent5>
      <a:accent6>
        <a:srgbClr val="2D5CE7"/>
      </a:accent6>
      <a:hlink>
        <a:srgbClr val="DC5900"/>
      </a:hlink>
      <a:folHlink>
        <a:srgbClr val="7979A5"/>
      </a:folHlink>
    </a:clrScheme>
    <a:fontScheme name="诗情画意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2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38100" cap="flat" cmpd="sng" algn="ctr">
          <a:solidFill>
            <a:schemeClr val="tx2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宋体</vt:lpstr>
      <vt:lpstr>Times New Roman</vt:lpstr>
      <vt:lpstr>Wingdings</vt:lpstr>
      <vt:lpstr>华文行楷</vt:lpstr>
      <vt:lpstr>Tahoma</vt:lpstr>
      <vt:lpstr>楷体_GB2312</vt:lpstr>
      <vt:lpstr>隶书</vt:lpstr>
      <vt:lpstr>华文中宋</vt:lpstr>
      <vt:lpstr>Office Theme</vt:lpstr>
      <vt:lpstr>PowerPoint Presentation</vt:lpstr>
      <vt:lpstr>PowerPoint Presentation</vt:lpstr>
      <vt:lpstr>PowerPoint Presentation</vt:lpstr>
      <vt:lpstr>背景/题解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2024-09-29T10:00:52.230</cp:lastPrinted>
  <dcterms:created xsi:type="dcterms:W3CDTF">2024-09-29T02:00:52Z</dcterms:created>
  <dcterms:modified xsi:type="dcterms:W3CDTF">2024-09-29T02:00:54Z</dcterms:modified>
</cp:coreProperties>
</file>