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wav"/>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1" r:id="rId34"/>
  </p:sldIdLst>
  <p:sldSz cx="9144000" cy="685800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tags" Target="tags/tag1.xml" /><Relationship Id="rId36" Type="http://schemas.openxmlformats.org/officeDocument/2006/relationships/presProps" Target="presProps.xml" /><Relationship Id="rId37" Type="http://schemas.openxmlformats.org/officeDocument/2006/relationships/viewProps" Target="viewProps.xml" /><Relationship Id="rId38" Type="http://schemas.openxmlformats.org/officeDocument/2006/relationships/theme" Target="theme/theme1.xml" /><Relationship Id="rId39"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BF6C4B-09E8-4C2E-B69B-320247AECC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4EFAEB-3072-489F-A200-919D57F3A3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E02B3D-9D98-4E99-B2D7-4036707B9E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A976B4-D5BE-4104-B27A-8275FD8135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1671F6-3014-4881-8F37-E9528F0BDA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0D5FB8-01DC-46D9-B908-7C33157BCF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25B2B8-6845-49EF-A047-A0770C4967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C89E9D-1341-4F7A-A5D7-D760A8C8D5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442A03-7751-409F-8935-2CB961E9C9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4319C8-613E-40AB-BE16-13A6D687DB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198062-1CB7-4917-AA81-CBBF880732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stretch>
            <a:fillRect/>
          </a:stretch>
        </a:blipFill>
      </p:bgPr>
    </p:bg>
    <p:spTree>
      <p:nvGrpSpPr>
        <p:cNvPr id="1" name=""/>
        <p:cNvGrpSpPr/>
        <p:nvPr/>
      </p:nvGrpSpPr>
      <p:grpSpPr/>
      <p:sp>
        <p:nvSpPr>
          <p:cNvPr id="2050" name=""/>
          <p:cNvSpPr/>
          <p:nvPr>
            <p:ph type="ctrTitle"/>
          </p:nvPr>
        </p:nvSpPr>
        <p:spPr>
          <a:xfrm>
            <a:off x="685800" y="2130425"/>
            <a:ext cx="7772400" cy="1470025"/>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FontTx/>
              <a:buNone/>
              <a:defRPr kumimoji="0" lang="zh-CN" altLang="en-US" sz="4000" b="1" i="0" u="none" baseline="0">
                <a:solidFill>
                  <a:srgbClr val="A50021"/>
                </a:solidFill>
                <a:latin typeface="Calibri" pitchFamily="34" charset="0"/>
                <a:ea typeface="微软雅黑" pitchFamily="34" charset="-122"/>
                <a:sym typeface="Calibri" pitchFamily="34" charset="0"/>
              </a:defRPr>
            </a:lvl1pPr>
          </a:lstStyle>
          <a:p>
            <a:pPr lvl="0"/>
            <a:r>
              <a:t>单击此处编辑母版标题样式</a:t>
            </a:r>
          </a:p>
        </p:txBody>
      </p:sp>
      <p:sp>
        <p:nvSpPr>
          <p:cNvPr id="2051" name=""/>
          <p:cNvSpPr/>
          <p:nvPr>
            <p:ph type="subTitle" idx="1"/>
          </p:nvPr>
        </p:nvSpPr>
        <p:spPr>
          <a:xfrm>
            <a:off x="1371600" y="3789362"/>
            <a:ext cx="6400800" cy="1081088"/>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Tx/>
              <a:buFont typeface="Arial" pitchFamily="34" charset="0"/>
              <a:buNone/>
              <a:defRPr kumimoji="0" lang="zh-CN" altLang="en-US" sz="3000" b="0" i="0" u="none" baseline="0">
                <a:solidFill>
                  <a:srgbClr val="A50021"/>
                </a:solidFill>
                <a:latin typeface="Calibri" pitchFamily="34" charset="0"/>
                <a:ea typeface="微软雅黑" pitchFamily="34" charset="-122"/>
                <a:sym typeface="Calibri" pitchFamily="34" charset="0"/>
              </a:defRPr>
            </a:lvl1pPr>
            <a:lvl2pPr marL="742950" indent="-285750" algn="l" defTabSz="914400" rtl="0" eaLnBrk="1" fontAlgn="base" hangingPunct="1">
              <a:lnSpc>
                <a:spcPct val="100000"/>
              </a:lnSpc>
              <a:spcBef>
                <a:spcPct val="20000"/>
              </a:spcBef>
              <a:spcAft>
                <a:spcPct val="0"/>
              </a:spcAft>
              <a:buClrTx/>
              <a:buFont typeface="Arial" pitchFamily="34" charset="0"/>
              <a:buChar char="–"/>
              <a:defRPr kumimoji="0" lang="zh-CN" altLang="en-US" sz="2000" b="0" i="0" u="none" baseline="0">
                <a:solidFill>
                  <a:schemeClr val="tx1"/>
                </a:solidFill>
                <a:latin typeface="Calibri" pitchFamily="34" charset="0"/>
                <a:ea typeface="微软雅黑" pitchFamily="34" charset="-122"/>
                <a:sym typeface="Calibri" pitchFamily="34" charset="0"/>
              </a:defRPr>
            </a:lvl2pPr>
            <a:lvl3pPr marL="11430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800" b="0" i="0" u="none" baseline="0">
                <a:solidFill>
                  <a:schemeClr val="tx1"/>
                </a:solidFill>
                <a:latin typeface="Calibri" pitchFamily="34" charset="0"/>
                <a:ea typeface="微软雅黑" pitchFamily="34" charset="-122"/>
                <a:sym typeface="Calibri" pitchFamily="34" charset="0"/>
              </a:defRPr>
            </a:lvl3pPr>
            <a:lvl4pPr marL="16002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4pPr>
            <a:lvl5pPr marL="20574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5pPr>
          </a:lstStyle>
          <a:p>
            <a:pPr lvl="0"/>
            <a:r>
              <a:t>单击此处编辑母版副标题样式</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2.jpe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4"/>
          <a:stretch>
            <a:fillRect/>
          </a:stretch>
        </a:blipFill>
      </p:bgPr>
    </p:bg>
    <p:spTree>
      <p:nvGrpSpPr>
        <p:cNvPr id="1" name=""/>
        <p:cNvGrpSpPr/>
        <p:nvPr/>
      </p:nvGrpSpPr>
      <p:grpSpPr/>
      <p:sp>
        <p:nvSpPr>
          <p:cNvPr id="1026" name=""/>
          <p:cNvSpPr/>
          <p:nvPr>
            <p:ph type="title"/>
          </p:nvPr>
        </p:nvSpPr>
        <p:spPr>
          <a:xfrm>
            <a:off x="457200" y="187325"/>
            <a:ext cx="8229600" cy="1009650"/>
          </a:xfrm>
          <a:prstGeom prst="rect">
            <a:avLst/>
          </a:prstGeom>
          <a:solidFill>
            <a:schemeClr val="bg1">
              <a:alpha val="20000"/>
            </a:schemeClr>
          </a:solidFill>
          <a:ln>
            <a:noFill/>
            <a:miter lim="800000"/>
          </a:ln>
        </p:spPr>
        <p:txBody>
          <a:bodyPr anchor="ctr" anchorCtr="0"/>
          <a:lstStyle>
            <a:lvl1pPr marL="914400" indent="-914400" algn="l" defTabSz="914400" rtl="0" eaLnBrk="1" fontAlgn="base" hangingPunct="1">
              <a:lnSpc>
                <a:spcPct val="100000"/>
              </a:lnSpc>
              <a:spcBef>
                <a:spcPct val="0"/>
              </a:spcBef>
              <a:spcAft>
                <a:spcPct val="0"/>
              </a:spcAft>
              <a:buClrTx/>
              <a:buFontTx/>
              <a:buNone/>
              <a:defRPr kumimoji="0" lang="zh-CN" altLang="en-US" sz="3200" b="1" i="0" u="none" baseline="0">
                <a:solidFill>
                  <a:srgbClr val="A50021"/>
                </a:solidFill>
                <a:latin typeface="Calibri" pitchFamily="34" charset="0"/>
                <a:ea typeface="微软雅黑" pitchFamily="34" charset="-122"/>
                <a:sym typeface="Calibri" pitchFamily="34" charset="0"/>
              </a:defRPr>
            </a:lvl1pPr>
          </a:lstStyle>
          <a:p>
            <a:pPr lvl="0"/>
            <a:r>
              <a:t>单击此处编辑母版标题样式</a:t>
            </a:r>
          </a:p>
        </p:txBody>
      </p:sp>
      <p:sp>
        <p:nvSpPr>
          <p:cNvPr id="1027" name=""/>
          <p:cNvSpPr/>
          <p:nvPr>
            <p:ph type="body" idx="1"/>
          </p:nvPr>
        </p:nvSpPr>
        <p:spPr>
          <a:xfrm>
            <a:off x="457200" y="1412875"/>
            <a:ext cx="8229600" cy="4713288"/>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Font typeface="Arial" pitchFamily="34" charset="0"/>
              <a:buChar char="•"/>
              <a:defRPr kumimoji="0" lang="zh-CN" altLang="en-US" sz="2400" b="0" i="0" u="none" baseline="0">
                <a:solidFill>
                  <a:schemeClr val="tx1"/>
                </a:solidFill>
                <a:latin typeface="Calibri" pitchFamily="34" charset="0"/>
                <a:ea typeface="微软雅黑" pitchFamily="34" charset="-122"/>
                <a:sym typeface="Calibri" pitchFamily="34" charset="0"/>
              </a:defRPr>
            </a:lvl1pPr>
            <a:lvl2pPr marL="742950" indent="-285750" algn="l" defTabSz="914400" rtl="0" eaLnBrk="1" fontAlgn="base" hangingPunct="1">
              <a:lnSpc>
                <a:spcPct val="100000"/>
              </a:lnSpc>
              <a:spcBef>
                <a:spcPct val="20000"/>
              </a:spcBef>
              <a:spcAft>
                <a:spcPct val="0"/>
              </a:spcAft>
              <a:buClrTx/>
              <a:buFont typeface="Arial" pitchFamily="34" charset="0"/>
              <a:buChar char="–"/>
              <a:defRPr kumimoji="0" lang="zh-CN" altLang="en-US" sz="2000" b="0" i="0" u="none" baseline="0">
                <a:solidFill>
                  <a:schemeClr val="tx1"/>
                </a:solidFill>
                <a:latin typeface="Calibri" pitchFamily="34" charset="0"/>
                <a:ea typeface="微软雅黑" pitchFamily="34" charset="-122"/>
                <a:sym typeface="Calibri" pitchFamily="34" charset="0"/>
              </a:defRPr>
            </a:lvl2pPr>
            <a:lvl3pPr marL="11430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800" b="0" i="0" u="none" baseline="0">
                <a:solidFill>
                  <a:schemeClr val="tx1"/>
                </a:solidFill>
                <a:latin typeface="Calibri" pitchFamily="34" charset="0"/>
                <a:ea typeface="微软雅黑" pitchFamily="34" charset="-122"/>
                <a:sym typeface="Calibri" pitchFamily="34" charset="0"/>
              </a:defRPr>
            </a:lvl3pPr>
            <a:lvl4pPr marL="16002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4pPr>
            <a:lvl5pPr marL="20574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5pPr>
          </a:lstStyle>
          <a:p>
            <a:pPr lvl="0"/>
            <a:r>
              <a:t>单击此处编辑母版文本样式</a:t>
            </a:r>
          </a:p>
          <a:p>
            <a:pPr lvl="1"/>
            <a:r>
              <a:t>第二级</a:t>
            </a:r>
          </a:p>
          <a:p>
            <a:pPr lvl="2"/>
            <a:r>
              <a:t>第三级</a:t>
            </a:r>
          </a:p>
          <a:p>
            <a:pPr lvl="3"/>
            <a:r>
              <a:t>第四级</a:t>
            </a:r>
          </a:p>
          <a:p>
            <a:pPr lvl="4"/>
            <a:r>
              <a:t>第五级</a:t>
            </a: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Lst>
  <p:transition/>
  <p:timing/>
  <p:hf sldNum="0" hdr="0" dt="0"/>
  <p:txStyles>
    <p:titleStyle>
      <a:lvl1pPr marL="914400" indent="-914400" algn="l" defTabSz="914400" rtl="0" eaLnBrk="1" fontAlgn="base" hangingPunct="1">
        <a:lnSpc>
          <a:spcPct val="100000"/>
        </a:lnSpc>
        <a:spcBef>
          <a:spcPct val="0"/>
        </a:spcBef>
        <a:spcAft>
          <a:spcPct val="0"/>
        </a:spcAft>
        <a:buClrTx/>
        <a:buFontTx/>
        <a:buNone/>
        <a:defRPr kumimoji="0" sz="3200" b="1" i="0" u="none" baseline="0">
          <a:solidFill>
            <a:srgbClr val="A50021"/>
          </a:solidFill>
          <a:latin typeface="Calibri" pitchFamily="34" charset="0"/>
          <a:ea typeface="微软雅黑" pitchFamily="34" charset="-122"/>
          <a:sym typeface="Calibri" pitchFamily="34" charset="0"/>
        </a:defRPr>
      </a:lvl1pPr>
    </p:titleStyle>
    <p:bodyStyle>
      <a:lvl1pPr marL="342900" indent="-342900" algn="l" defTabSz="914400" rtl="0" eaLnBrk="1" fontAlgn="base" hangingPunct="1">
        <a:lnSpc>
          <a:spcPct val="100000"/>
        </a:lnSpc>
        <a:spcBef>
          <a:spcPct val="20000"/>
        </a:spcBef>
        <a:spcAft>
          <a:spcPct val="0"/>
        </a:spcAft>
        <a:buClrTx/>
        <a:buFont typeface="Arial" pitchFamily="34" charset="0"/>
        <a:buChar char="•"/>
        <a:defRPr kumimoji="0" sz="2400" b="0" i="0" u="none" baseline="0">
          <a:solidFill>
            <a:schemeClr val="tx1"/>
          </a:solidFill>
          <a:latin typeface="Calibri" pitchFamily="34" charset="0"/>
          <a:ea typeface="微软雅黑" pitchFamily="34" charset="-122"/>
          <a:sym typeface="Calibri" pitchFamily="34" charset="0"/>
        </a:defRPr>
      </a:lvl1pPr>
      <a:lvl2pPr marL="742950" indent="-285750" algn="l" defTabSz="914400" rtl="0" eaLnBrk="1" fontAlgn="base" hangingPunct="1">
        <a:lnSpc>
          <a:spcPct val="100000"/>
        </a:lnSpc>
        <a:spcBef>
          <a:spcPct val="20000"/>
        </a:spcBef>
        <a:spcAft>
          <a:spcPct val="0"/>
        </a:spcAft>
        <a:buClrTx/>
        <a:buFont typeface="Arial" pitchFamily="34" charset="0"/>
        <a:buChar char="–"/>
        <a:defRPr kumimoji="0" sz="2000" b="0" i="0" u="none" baseline="0">
          <a:solidFill>
            <a:schemeClr val="tx1"/>
          </a:solidFill>
          <a:latin typeface="Calibri" pitchFamily="34" charset="0"/>
          <a:ea typeface="微软雅黑" pitchFamily="34" charset="-122"/>
          <a:sym typeface="Calibri" pitchFamily="34" charset="0"/>
        </a:defRPr>
      </a:lvl2pPr>
      <a:lvl3pPr marL="1143000" indent="-228600" algn="l" defTabSz="914400" rtl="0" eaLnBrk="1" fontAlgn="base" hangingPunct="1">
        <a:lnSpc>
          <a:spcPct val="100000"/>
        </a:lnSpc>
        <a:spcBef>
          <a:spcPct val="20000"/>
        </a:spcBef>
        <a:spcAft>
          <a:spcPct val="0"/>
        </a:spcAft>
        <a:buClrTx/>
        <a:buFont typeface="Arial" pitchFamily="34" charset="0"/>
        <a:buChar char="•"/>
        <a:defRPr kumimoji="0" sz="1800" b="0" i="0" u="none" baseline="0">
          <a:solidFill>
            <a:schemeClr val="tx1"/>
          </a:solidFill>
          <a:latin typeface="Calibri" pitchFamily="34" charset="0"/>
          <a:ea typeface="微软雅黑" pitchFamily="34" charset="-122"/>
          <a:sym typeface="Calibri" pitchFamily="34" charset="0"/>
        </a:defRPr>
      </a:lvl3pPr>
      <a:lvl4pPr marL="1600200" indent="-228600" algn="l" defTabSz="914400" rtl="0" eaLnBrk="1" fontAlgn="base" hangingPunct="1">
        <a:lnSpc>
          <a:spcPct val="100000"/>
        </a:lnSpc>
        <a:spcBef>
          <a:spcPct val="20000"/>
        </a:spcBef>
        <a:spcAft>
          <a:spcPct val="0"/>
        </a:spcAft>
        <a:buClrTx/>
        <a:buFont typeface="Arial" pitchFamily="34" charset="0"/>
        <a:buChar char="–"/>
        <a:defRPr kumimoji="0" sz="1600" b="0" i="0" u="none" baseline="0">
          <a:solidFill>
            <a:schemeClr val="tx1"/>
          </a:solidFill>
          <a:latin typeface="Calibri" pitchFamily="34" charset="0"/>
          <a:ea typeface="微软雅黑" pitchFamily="34" charset="-122"/>
          <a:sym typeface="Calibri" pitchFamily="34" charset="0"/>
        </a:defRPr>
      </a:lvl4pPr>
      <a:lvl5pPr marL="2057400" indent="-228600" algn="l" defTabSz="914400" rtl="0" eaLnBrk="1" fontAlgn="base" hangingPunct="1">
        <a:lnSpc>
          <a:spcPct val="100000"/>
        </a:lnSpc>
        <a:spcBef>
          <a:spcPct val="20000"/>
        </a:spcBef>
        <a:spcAft>
          <a:spcPct val="0"/>
        </a:spcAft>
        <a:buClrTx/>
        <a:buFont typeface="Arial" pitchFamily="34" charset="0"/>
        <a:buChar char="»"/>
        <a:defRPr kumimoji="0" sz="1600" b="0" i="0" u="none" baseline="0">
          <a:solidFill>
            <a:schemeClr val="tx1"/>
          </a:solidFill>
          <a:latin typeface="Calibri" pitchFamily="34" charset="0"/>
          <a:ea typeface="微软雅黑" pitchFamily="34" charset="-122"/>
          <a:sym typeface="Calibri" pitchFamily="34" charset="0"/>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5.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audio" Target="../media/camera1.wav"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camera1.wav"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camera1.wav"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audio" Target="../media/camera1.wav"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camera1.wav"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7001311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102" name=""/>
          <p:cNvPicPr/>
          <p:nvPr/>
        </p:nvPicPr>
        <p:blipFill>
          <a:blip r:embed="rId2"/>
          <a:stretch>
            <a:fillRect/>
          </a:stretch>
        </p:blipFill>
        <p:spPr>
          <a:xfrm>
            <a:off x="0" y="0"/>
            <a:ext cx="9144000" cy="6858000"/>
          </a:xfrm>
          <a:prstGeom prst="rect">
            <a:avLst/>
          </a:prstGeom>
          <a:noFill/>
          <a:ln>
            <a:miter lim="800000"/>
          </a:ln>
        </p:spPr>
      </p:pic>
      <p:sp>
        <p:nvSpPr>
          <p:cNvPr id="4098" name=""/>
          <p:cNvSpPr/>
          <p:nvPr/>
        </p:nvSpPr>
        <p:spPr>
          <a:xfrm>
            <a:off x="0" y="304800"/>
            <a:ext cx="6172200" cy="1698625"/>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r">
              <a:lnSpc>
                <a:spcPct val="120000"/>
              </a:lnSpc>
            </a:pPr>
            <a:r>
              <a:rPr lang="zh-CN" altLang="en-US" sz="4400" b="1">
                <a:solidFill>
                  <a:srgbClr val="FFFF00"/>
                </a:solidFill>
                <a:latin typeface="黑体" pitchFamily="49" charset="-122"/>
                <a:ea typeface="黑体" pitchFamily="49" charset="-122"/>
              </a:rPr>
              <a:t>第九章 现代化、全球化</a:t>
            </a:r>
            <a:r>
              <a:rPr lang="zh-CN" altLang="en-US" sz="4400" b="1">
                <a:latin typeface="黑体" pitchFamily="49" charset="-122"/>
                <a:ea typeface="黑体" pitchFamily="49" charset="-122"/>
              </a:rPr>
              <a:t>       </a:t>
            </a:r>
            <a:r>
              <a:rPr lang="zh-CN" altLang="en-US" sz="4400" b="1">
                <a:solidFill>
                  <a:srgbClr val="0000FF"/>
                </a:solidFill>
                <a:latin typeface="黑体" pitchFamily="49" charset="-122"/>
                <a:ea typeface="黑体" pitchFamily="49" charset="-122"/>
              </a:rPr>
              <a:t>与</a:t>
            </a:r>
            <a:endParaRPr lang="zh-CN" altLang="en-US" sz="2800" b="1">
              <a:solidFill>
                <a:srgbClr val="0000FF"/>
              </a:solidFill>
              <a:latin typeface="黑体" pitchFamily="49" charset="-122"/>
              <a:ea typeface="黑体" pitchFamily="49" charset="-122"/>
            </a:endParaRPr>
          </a:p>
        </p:txBody>
      </p:sp>
      <p:sp>
        <p:nvSpPr>
          <p:cNvPr id="4103" name=""/>
          <p:cNvSpPr/>
          <p:nvPr/>
        </p:nvSpPr>
        <p:spPr>
          <a:xfrm>
            <a:off x="4800600" y="2209800"/>
            <a:ext cx="3860800" cy="823912"/>
          </a:xfrm>
          <a:prstGeom prst="rect">
            <a:avLst/>
          </a:prstGeom>
          <a:noFill/>
          <a:ln>
            <a:noFill/>
            <a:miter lim="800000"/>
          </a:ln>
        </p:spPr>
        <p:txBody>
          <a:bodyPr wrap="none" anchor="t" anchorCtr="0">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lang="zh-CN" altLang="en-US" sz="4800" b="1">
                <a:latin typeface="Tahoma" pitchFamily="34" charset="0"/>
                <a:ea typeface="黑体" pitchFamily="49" charset="-122"/>
              </a:rPr>
              <a:t>知识经济时代</a:t>
            </a:r>
            <a:endParaRPr lang="zh-CN" altLang="en-US" sz="4800" b="1">
              <a:latin typeface="Tahoma" pitchFamily="34" charset="0"/>
              <a:ea typeface="黑体" pitchFamily="49" charset="-122"/>
            </a:endParaRPr>
          </a:p>
        </p:txBody>
      </p:sp>
      <p:sp>
        <p:nvSpPr>
          <p:cNvPr id="4104" name="TextBox 4103"/>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
          <p:cNvSpPr/>
          <p:nvPr/>
        </p:nvSpPr>
        <p:spPr>
          <a:xfrm>
            <a:off x="304800" y="609600"/>
            <a:ext cx="8534400" cy="3962400"/>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lang="zh-CN" altLang="en-US" sz="3200" b="1">
                <a:latin typeface="隶书" pitchFamily="49" charset="-122"/>
                <a:ea typeface="隶书" pitchFamily="49" charset="-122"/>
              </a:rPr>
              <a:t>节  人类社会发展的现代化进程</a:t>
            </a:r>
            <a:endParaRPr lang="zh-CN" altLang="en-US" sz="3200" b="1">
              <a:latin typeface="隶书" pitchFamily="49" charset="-122"/>
              <a:ea typeface="隶书" pitchFamily="49" charset="-122"/>
            </a:endParaRPr>
          </a:p>
          <a:p>
            <a:pPr lvl="0">
              <a:spcBef>
                <a:spcPct val="20000"/>
              </a:spcBef>
              <a:spcAft>
                <a:spcPct val="20000"/>
              </a:spcAft>
            </a:pPr>
            <a:r>
              <a:rPr lang="zh-CN" altLang="en-US" sz="2800" b="1">
                <a:latin typeface="Tahoma" pitchFamily="34" charset="0"/>
              </a:rPr>
              <a:t>        </a:t>
            </a:r>
            <a:r>
              <a:rPr lang="zh-CN" altLang="en-US" sz="2800" b="1">
                <a:latin typeface="Tahoma" pitchFamily="34" charset="0"/>
                <a:ea typeface="黑体" pitchFamily="49" charset="-122"/>
              </a:rPr>
              <a:t>一、现代化的含义与标准</a:t>
            </a:r>
            <a:endParaRPr lang="zh-CN" altLang="en-US" sz="2800" b="1">
              <a:latin typeface="Tahoma" pitchFamily="34" charset="0"/>
              <a:ea typeface="黑体" pitchFamily="49" charset="-122"/>
            </a:endParaRPr>
          </a:p>
          <a:p>
            <a:pPr lvl="0">
              <a:spcBef>
                <a:spcPct val="20000"/>
              </a:spcBef>
              <a:spcAft>
                <a:spcPct val="20000"/>
              </a:spcAft>
            </a:pPr>
            <a:r>
              <a:rPr lang="zh-CN" altLang="en-US" sz="2800" b="1">
                <a:latin typeface="Tahoma" pitchFamily="34" charset="0"/>
                <a:ea typeface="黑体" pitchFamily="49" charset="-122"/>
              </a:rPr>
              <a:t>       </a:t>
            </a:r>
            <a:r>
              <a:rPr lang="en-US" altLang="zh-CN" sz="2800" b="1">
                <a:latin typeface="Tahoma" pitchFamily="34" charset="0"/>
                <a:ea typeface="黑体" pitchFamily="49" charset="-122"/>
              </a:rPr>
              <a:t>1.</a:t>
            </a:r>
            <a:r>
              <a:rPr lang="zh-CN" altLang="en-US" sz="2800" b="1">
                <a:latin typeface="Tahoma" pitchFamily="34" charset="0"/>
                <a:ea typeface="黑体" pitchFamily="49" charset="-122"/>
              </a:rPr>
              <a:t>什么是现代化</a:t>
            </a:r>
            <a:endParaRPr lang="zh-CN" altLang="en-US" sz="2800" b="1">
              <a:latin typeface="Tahoma" pitchFamily="34" charset="0"/>
              <a:ea typeface="黑体" pitchFamily="49" charset="-122"/>
            </a:endParaRPr>
          </a:p>
          <a:p>
            <a:pPr lvl="0">
              <a:spcBef>
                <a:spcPct val="20000"/>
              </a:spcBef>
              <a:spcAft>
                <a:spcPct val="20000"/>
              </a:spcAft>
              <a:buClr>
                <a:srgbClr val="FF3300"/>
              </a:buClr>
              <a:buFont typeface="Wingdings" pitchFamily="2" charset="2"/>
              <a:buChar char="p"/>
            </a:pPr>
            <a:r>
              <a:rPr lang="zh-CN" altLang="en-US" sz="2800" b="1">
                <a:latin typeface="Tahoma" pitchFamily="34" charset="0"/>
              </a:rPr>
              <a:t> </a:t>
            </a:r>
            <a:r>
              <a:rPr lang="zh-CN" altLang="en-US" sz="2600" b="1">
                <a:latin typeface="Tahoma" pitchFamily="34" charset="0"/>
              </a:rPr>
              <a:t>上世纪</a:t>
            </a:r>
            <a:r>
              <a:rPr lang="en-US" altLang="zh-CN" sz="2600" b="1">
                <a:latin typeface="Tahoma" pitchFamily="34" charset="0"/>
              </a:rPr>
              <a:t>60</a:t>
            </a:r>
            <a:r>
              <a:rPr lang="zh-CN" altLang="en-US" sz="2600" b="1">
                <a:latin typeface="Tahoma" pitchFamily="34" charset="0"/>
              </a:rPr>
              <a:t>年代，楼上楼下，</a:t>
            </a:r>
            <a:endParaRPr lang="zh-CN" altLang="en-US" sz="2600" b="1">
              <a:latin typeface="Tahoma" pitchFamily="34" charset="0"/>
            </a:endParaRPr>
          </a:p>
          <a:p>
            <a:pPr lvl="0">
              <a:spcBef>
                <a:spcPct val="20000"/>
              </a:spcBef>
              <a:spcAft>
                <a:spcPct val="20000"/>
              </a:spcAft>
              <a:buClr>
                <a:srgbClr val="FF3300"/>
              </a:buClr>
              <a:buFont typeface="Wingdings" pitchFamily="2" charset="2"/>
            </a:pPr>
            <a:r>
              <a:rPr lang="zh-CN" altLang="en-US" sz="2600" b="1">
                <a:latin typeface="Tahoma" pitchFamily="34" charset="0"/>
              </a:rPr>
              <a:t>    电灯电话。</a:t>
            </a:r>
            <a:endParaRPr lang="zh-CN" altLang="en-US" sz="2600" b="1">
              <a:latin typeface="Tahoma" pitchFamily="34" charset="0"/>
            </a:endParaRPr>
          </a:p>
          <a:p>
            <a:pPr lvl="0">
              <a:spcBef>
                <a:spcPct val="20000"/>
              </a:spcBef>
              <a:spcAft>
                <a:spcPct val="20000"/>
              </a:spcAft>
              <a:buClr>
                <a:srgbClr val="FF3300"/>
              </a:buClr>
              <a:buFont typeface="Wingdings" pitchFamily="2" charset="2"/>
              <a:buChar char="p"/>
            </a:pPr>
            <a:r>
              <a:rPr lang="zh-CN" altLang="en-US" sz="2600" b="1">
                <a:latin typeface="Tahoma" pitchFamily="34" charset="0"/>
              </a:rPr>
              <a:t>  对现代化的理解，有三个维度：</a:t>
            </a:r>
            <a:endParaRPr lang="zh-CN" altLang="en-US" sz="2600" b="1">
              <a:latin typeface="Tahoma" pitchFamily="34" charset="0"/>
            </a:endParaRPr>
          </a:p>
          <a:p>
            <a:pPr lvl="0">
              <a:spcBef>
                <a:spcPct val="20000"/>
              </a:spcBef>
              <a:spcAft>
                <a:spcPct val="20000"/>
              </a:spcAft>
              <a:buClr>
                <a:srgbClr val="FF3300"/>
              </a:buClr>
              <a:buFont typeface="Wingdings" pitchFamily="2" charset="2"/>
            </a:pPr>
            <a:r>
              <a:rPr lang="zh-CN" altLang="en-US" sz="2600" b="1">
                <a:latin typeface="Tahoma" pitchFamily="34" charset="0"/>
              </a:rPr>
              <a:t> </a:t>
            </a:r>
            <a:endParaRPr lang="zh-CN" altLang="en-US" sz="2400" b="1">
              <a:latin typeface="Tahoma" pitchFamily="34" charset="0"/>
            </a:endParaRPr>
          </a:p>
        </p:txBody>
      </p:sp>
      <p:pic>
        <p:nvPicPr>
          <p:cNvPr id="5126" name=""/>
          <p:cNvPicPr/>
          <p:nvPr/>
        </p:nvPicPr>
        <p:blipFill>
          <a:blip r:embed="rId2"/>
          <a:stretch>
            <a:fillRect/>
          </a:stretch>
        </p:blipFill>
        <p:spPr>
          <a:xfrm>
            <a:off x="5410200" y="1676400"/>
            <a:ext cx="3571875" cy="4762500"/>
          </a:xfrm>
          <a:prstGeom prst="rect">
            <a:avLst/>
          </a:prstGeom>
          <a:noFill/>
          <a:ln>
            <a:miter lim="800000"/>
          </a:ln>
        </p:spPr>
      </p:pic>
      <p:pic>
        <p:nvPicPr>
          <p:cNvPr id="5128" name=""/>
          <p:cNvPicPr/>
          <p:nvPr/>
        </p:nvPicPr>
        <p:blipFill>
          <a:blip r:embed="rId3"/>
          <a:stretch>
            <a:fillRect/>
          </a:stretch>
        </p:blipFill>
        <p:spPr>
          <a:xfrm>
            <a:off x="685800" y="4114800"/>
            <a:ext cx="4191000" cy="2632075"/>
          </a:xfrm>
          <a:prstGeom prst="rect">
            <a:avLst/>
          </a:prstGeom>
          <a:noFill/>
          <a:ln>
            <a:miter lim="800000"/>
          </a:ln>
        </p:spPr>
      </p:pic>
      <p:sp>
        <p:nvSpPr>
          <p:cNvPr id="5129" name="TextBox 5128"/>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250" name=""/>
          <p:cNvSpPr/>
          <p:nvPr/>
        </p:nvSpPr>
        <p:spPr>
          <a:xfrm>
            <a:off x="533400" y="1143000"/>
            <a:ext cx="8382000" cy="4927600"/>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buClr>
                <a:srgbClr val="FF3300"/>
              </a:buClr>
              <a:buFont typeface="Wingdings" pitchFamily="2" charset="2"/>
              <a:buChar char="p"/>
            </a:pPr>
            <a:r>
              <a:rPr lang="zh-CN" altLang="en-US" sz="2800" b="1">
                <a:latin typeface="Tahoma" pitchFamily="34" charset="0"/>
              </a:rPr>
              <a:t>，现代化的实质是</a:t>
            </a:r>
            <a:r>
              <a:rPr lang="zh-CN" altLang="en-US" sz="2800" b="1">
                <a:solidFill>
                  <a:srgbClr val="0000FF"/>
                </a:solidFill>
                <a:latin typeface="Tahoma" pitchFamily="34" charset="0"/>
              </a:rPr>
              <a:t>工业化</a:t>
            </a:r>
            <a:r>
              <a:rPr lang="zh-CN" altLang="en-US" sz="2800" b="1">
                <a:latin typeface="Tahoma" pitchFamily="34" charset="0"/>
              </a:rPr>
              <a:t>，是指经济落后国   家实现由</a:t>
            </a:r>
            <a:r>
              <a:rPr lang="zh-CN" altLang="en-US" sz="2800" b="1">
                <a:solidFill>
                  <a:srgbClr val="0000FF"/>
                </a:solidFill>
                <a:latin typeface="Tahoma" pitchFamily="34" charset="0"/>
              </a:rPr>
              <a:t>农业国向工业国转变的过程</a:t>
            </a:r>
            <a:r>
              <a:rPr lang="zh-CN" altLang="en-US" sz="2800" b="1">
                <a:latin typeface="Tahoma" pitchFamily="34" charset="0"/>
              </a:rPr>
              <a:t>；</a:t>
            </a:r>
            <a:endParaRPr lang="zh-CN" altLang="en-US" sz="2800" b="1">
              <a:latin typeface="Tahoma" pitchFamily="34" charset="0"/>
            </a:endParaRPr>
          </a:p>
          <a:p>
            <a:pPr lvl="0">
              <a:buClr>
                <a:srgbClr val="FF3300"/>
              </a:buClr>
              <a:buFont typeface="Wingdings" pitchFamily="2" charset="2"/>
              <a:buChar char="p"/>
            </a:pPr>
            <a:r>
              <a:rPr lang="zh-CN" altLang="en-US" sz="2800" b="1">
                <a:latin typeface="Tahoma" pitchFamily="34" charset="0"/>
              </a:rPr>
              <a:t> 主要内容为：机械化、电气化、自动化代  替手工化；（以科学技术为后盾）</a:t>
            </a:r>
            <a:endParaRPr lang="zh-CN" altLang="en-US" sz="2800" b="1">
              <a:latin typeface="Tahoma" pitchFamily="34" charset="0"/>
            </a:endParaRPr>
          </a:p>
          <a:p>
            <a:pPr lvl="0">
              <a:buClr>
                <a:srgbClr val="FF3300"/>
              </a:buClr>
              <a:buFont typeface="Wingdings" pitchFamily="2" charset="2"/>
            </a:pPr>
            <a:r>
              <a:rPr lang="zh-CN" altLang="en-US" sz="2800" b="1">
                <a:latin typeface="Tahoma" pitchFamily="34" charset="0"/>
              </a:rPr>
              <a:t>     工业产值超过农业，经济增长点主要在工业。</a:t>
            </a:r>
            <a:r>
              <a:rPr lang="en-US" altLang="zh-CN" b="1">
                <a:latin typeface="Tahoma" pitchFamily="34" charset="0"/>
              </a:rPr>
              <a:t>《</a:t>
            </a:r>
            <a:r>
              <a:rPr lang="zh-CN" altLang="en-US" b="1">
                <a:latin typeface="Tahoma" pitchFamily="34" charset="0"/>
              </a:rPr>
              <a:t>共产党宣言</a:t>
            </a:r>
            <a:r>
              <a:rPr lang="en-US" altLang="zh-CN" b="1">
                <a:latin typeface="Tahoma" pitchFamily="34" charset="0"/>
              </a:rPr>
              <a:t>》</a:t>
            </a:r>
            <a:r>
              <a:rPr lang="zh-CN" altLang="en-US" b="1">
                <a:latin typeface="Tahoma" pitchFamily="34" charset="0"/>
              </a:rPr>
              <a:t>章，原话是：“资产阶级在它的不到一百年的阶级统治中所创造的生产力，比过去一切世代创造的全部生产力还要多，还要大。”</a:t>
            </a:r>
            <a:endParaRPr lang="zh-CN" altLang="en-US" sz="2800" b="1">
              <a:latin typeface="Tahoma" pitchFamily="34" charset="0"/>
            </a:endParaRPr>
          </a:p>
          <a:p>
            <a:pPr lvl="0">
              <a:buClr>
                <a:srgbClr val="FF3300"/>
              </a:buClr>
              <a:buFont typeface="Wingdings" pitchFamily="2" charset="2"/>
              <a:buChar char="p"/>
            </a:pPr>
            <a:r>
              <a:rPr lang="zh-CN" altLang="en-US" sz="2800" b="1">
                <a:latin typeface="Tahoma" pitchFamily="34" charset="0"/>
              </a:rPr>
              <a:t>  从</a:t>
            </a:r>
            <a:r>
              <a:rPr lang="en-US" altLang="zh-CN" sz="2800" b="1">
                <a:latin typeface="Tahoma" pitchFamily="34" charset="0"/>
              </a:rPr>
              <a:t>18</a:t>
            </a:r>
            <a:r>
              <a:rPr lang="zh-CN" altLang="en-US" sz="2800" b="1">
                <a:latin typeface="Tahoma" pitchFamily="34" charset="0"/>
              </a:rPr>
              <a:t>世纪欧洲工业革命仅仅是次浪潮。</a:t>
            </a:r>
            <a:endParaRPr lang="zh-CN" altLang="en-US" sz="2800" b="1">
              <a:latin typeface="Tahoma" pitchFamily="34" charset="0"/>
            </a:endParaRPr>
          </a:p>
          <a:p>
            <a:pPr lvl="0">
              <a:buClr>
                <a:srgbClr val="FF3300"/>
              </a:buClr>
              <a:buFont typeface="Wingdings" pitchFamily="2" charset="2"/>
              <a:buChar char="p"/>
            </a:pPr>
            <a:endParaRPr lang="zh-CN" altLang="en-US" sz="2600" b="1">
              <a:latin typeface="Tahoma" pitchFamily="34" charset="0"/>
            </a:endParaRPr>
          </a:p>
          <a:p>
            <a:pPr lvl="0">
              <a:buClr>
                <a:srgbClr val="FF3300"/>
              </a:buClr>
              <a:buFont typeface="Wingdings" pitchFamily="2" charset="2"/>
              <a:buChar char="p"/>
            </a:pPr>
            <a:r>
              <a:rPr lang="zh-CN" altLang="en-US" sz="2600" b="1">
                <a:latin typeface="Tahoma" pitchFamily="34" charset="0"/>
              </a:rPr>
              <a:t>第二，现代化是指近代自然科学革命以来</a:t>
            </a:r>
            <a:r>
              <a:rPr lang="zh-CN" altLang="en-US" sz="2600" b="1">
                <a:solidFill>
                  <a:srgbClr val="0000FF"/>
                </a:solidFill>
                <a:latin typeface="Tahoma" pitchFamily="34" charset="0"/>
              </a:rPr>
              <a:t>人类社会急剧变动过程</a:t>
            </a:r>
            <a:r>
              <a:rPr lang="zh-CN" altLang="en-US" sz="2600" b="1">
                <a:latin typeface="Tahoma" pitchFamily="34" charset="0"/>
              </a:rPr>
              <a:t>的总称；</a:t>
            </a:r>
            <a:endParaRPr lang="zh-CN" altLang="en-US" sz="2600" b="1">
              <a:latin typeface="Tahoma" pitchFamily="34" charset="0"/>
            </a:endParaRPr>
          </a:p>
          <a:p>
            <a:pPr lvl="0">
              <a:lnSpc>
                <a:spcPct val="125000"/>
              </a:lnSpc>
              <a:buClr>
                <a:srgbClr val="FF3300"/>
              </a:buClr>
              <a:buFont typeface="Wingdings" pitchFamily="2" charset="2"/>
            </a:pPr>
            <a:r>
              <a:rPr lang="zh-CN" altLang="en-US" sz="2800" b="1">
                <a:latin typeface="Tahoma" pitchFamily="34" charset="0"/>
              </a:rPr>
              <a:t>包含经济发展、 社会制度、思想观念等方面 的变化</a:t>
            </a:r>
            <a:r>
              <a:rPr lang="zh-CN" altLang="en-US" sz="2400" b="1">
                <a:latin typeface="Tahoma" pitchFamily="34" charset="0"/>
              </a:rPr>
              <a:t>。</a:t>
            </a:r>
            <a:endParaRPr lang="zh-CN" altLang="en-US" sz="2400" b="1">
              <a:latin typeface="Tahoma" pitchFamily="34" charset="0"/>
            </a:endParaRPr>
          </a:p>
        </p:txBody>
      </p:sp>
      <p:sp>
        <p:nvSpPr>
          <p:cNvPr id="53251" name="TextBox 53250"/>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4" name=""/>
          <p:cNvSpPr/>
          <p:nvPr/>
        </p:nvSpPr>
        <p:spPr>
          <a:xfrm>
            <a:off x="990600" y="868362"/>
            <a:ext cx="7391400" cy="4138612"/>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lnSpc>
                <a:spcPct val="125000"/>
              </a:lnSpc>
            </a:pPr>
            <a:endParaRPr lang="zh-CN" altLang="en-US" sz="2600">
              <a:latin typeface="Tahoma" pitchFamily="34" charset="0"/>
            </a:endParaRPr>
          </a:p>
          <a:p>
            <a:pPr lvl="0">
              <a:lnSpc>
                <a:spcPct val="125000"/>
              </a:lnSpc>
              <a:spcBef>
                <a:spcPct val="20000"/>
              </a:spcBef>
              <a:spcAft>
                <a:spcPct val="20000"/>
              </a:spcAft>
              <a:buClr>
                <a:srgbClr val="FF3300"/>
              </a:buClr>
              <a:buFont typeface="Wingdings" pitchFamily="2" charset="2"/>
              <a:buChar char="p"/>
            </a:pPr>
            <a:r>
              <a:rPr lang="zh-CN" altLang="en-US" sz="2600">
                <a:latin typeface="Tahoma" pitchFamily="34" charset="0"/>
              </a:rPr>
              <a:t>     </a:t>
            </a:r>
            <a:r>
              <a:rPr lang="zh-CN" altLang="en-US" sz="2600" b="1">
                <a:latin typeface="Tahoma" pitchFamily="34" charset="0"/>
              </a:rPr>
              <a:t>第三，现代化是一种“</a:t>
            </a:r>
            <a:r>
              <a:rPr lang="zh-CN" altLang="en-US" sz="2600" b="1">
                <a:solidFill>
                  <a:srgbClr val="0000FF"/>
                </a:solidFill>
                <a:latin typeface="Tahoma" pitchFamily="34" charset="0"/>
                <a:ea typeface="黑体" pitchFamily="49" charset="-122"/>
              </a:rPr>
              <a:t>文明的进程</a:t>
            </a:r>
            <a:r>
              <a:rPr lang="zh-CN" altLang="en-US" sz="2600" b="1">
                <a:latin typeface="Tahoma" pitchFamily="34" charset="0"/>
              </a:rPr>
              <a:t>”，主要指人类的心理态度、价值观念、生活方式由传统向现代的改变过程。</a:t>
            </a:r>
            <a:r>
              <a:rPr lang="zh-CN" altLang="en-US" sz="2800" b="1">
                <a:latin typeface="Tahoma" pitchFamily="34" charset="0"/>
              </a:rPr>
              <a:t> </a:t>
            </a:r>
            <a:endParaRPr lang="zh-CN" altLang="en-US" sz="2800" b="1">
              <a:latin typeface="Tahoma" pitchFamily="34" charset="0"/>
            </a:endParaRPr>
          </a:p>
          <a:p>
            <a:pPr lvl="0">
              <a:lnSpc>
                <a:spcPct val="125000"/>
              </a:lnSpc>
              <a:spcBef>
                <a:spcPct val="20000"/>
              </a:spcBef>
              <a:spcAft>
                <a:spcPct val="20000"/>
              </a:spcAft>
              <a:buClr>
                <a:srgbClr val="FF3300"/>
              </a:buClr>
              <a:buFont typeface="Wingdings" pitchFamily="2" charset="2"/>
            </a:pPr>
            <a:r>
              <a:rPr lang="zh-CN" altLang="en-US" sz="2800" b="1">
                <a:latin typeface="Tahoma" pitchFamily="34" charset="0"/>
              </a:rPr>
              <a:t>       反映着人类对自然环境和社会环境的合理性控制的扩大，是一种</a:t>
            </a:r>
            <a:r>
              <a:rPr lang="zh-CN" altLang="en-US" sz="2800" b="1">
                <a:solidFill>
                  <a:srgbClr val="0000FF"/>
                </a:solidFill>
                <a:latin typeface="Tahoma" pitchFamily="34" charset="0"/>
                <a:ea typeface="黑体" pitchFamily="49" charset="-122"/>
              </a:rPr>
              <a:t>全面的理性化</a:t>
            </a:r>
            <a:r>
              <a:rPr lang="zh-CN" altLang="en-US" sz="2800" b="1">
                <a:latin typeface="Tahoma" pitchFamily="34" charset="0"/>
              </a:rPr>
              <a:t>发展过程。</a:t>
            </a:r>
            <a:endParaRPr lang="zh-CN" altLang="en-US" sz="2800" b="1">
              <a:latin typeface="Tahoma" pitchFamily="34" charset="0"/>
            </a:endParaRPr>
          </a:p>
          <a:p>
            <a:pPr lvl="0">
              <a:lnSpc>
                <a:spcPct val="125000"/>
              </a:lnSpc>
              <a:spcBef>
                <a:spcPct val="20000"/>
              </a:spcBef>
              <a:spcAft>
                <a:spcPct val="20000"/>
              </a:spcAft>
              <a:buClr>
                <a:srgbClr val="FF3300"/>
              </a:buClr>
              <a:buFont typeface="Wingdings" pitchFamily="2" charset="2"/>
            </a:pPr>
            <a:r>
              <a:rPr lang="zh-CN" altLang="en-US" sz="2800" b="1">
                <a:latin typeface="Tahoma" pitchFamily="34" charset="0"/>
              </a:rPr>
              <a:t>       实现由传统人向现代人的转变。</a:t>
            </a:r>
            <a:r>
              <a:rPr lang="zh-CN" altLang="en-US" sz="2800">
                <a:latin typeface="Tahoma" pitchFamily="34" charset="0"/>
              </a:rPr>
              <a:t> </a:t>
            </a:r>
            <a:endParaRPr lang="zh-CN" altLang="en-US">
              <a:latin typeface="Tahoma" pitchFamily="34" charset="0"/>
            </a:endParaRPr>
          </a:p>
        </p:txBody>
      </p:sp>
      <p:sp>
        <p:nvSpPr>
          <p:cNvPr id="54275" name="TextBox 54274"/>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298" name="Rectangle 2"/>
          <p:cNvSpPr>
            <a:spLocks noGrp="1" noChangeArrowheads="1"/>
          </p:cNvSpPr>
          <p:nvPr>
            <p:ph type="body" idx="4294967295"/>
          </p:nvPr>
        </p:nvSpPr>
        <p:spPr>
          <a:xfrm>
            <a:off x="457200" y="2741612"/>
            <a:ext cx="8229600" cy="4116388"/>
          </a:xfrm>
        </p:spPr>
        <p:txBody>
          <a:bodyPr vert="horz" wrap="square" lIns="91440" tIns="45720" rIns="91440" bIns="45720" numCol="1" anchor="t" anchorCtr="0" compatLnSpc="1">
            <a:prstTxWarp prst="textNoShape">
              <a:avLst/>
            </a:prstTxWarp>
          </a:bodyPr>
          <a:lstStyle>
            <a:lvl1pPr marL="342900" indent="-342900" algn="l" defTabSz="914400" rtl="0" eaLnBrk="1" fontAlgn="base" hangingPunct="1">
              <a:lnSpc>
                <a:spcPct val="100000"/>
              </a:lnSpc>
              <a:spcBef>
                <a:spcPct val="20000"/>
              </a:spcBef>
              <a:spcAft>
                <a:spcPct val="0"/>
              </a:spcAft>
              <a:buClrTx/>
              <a:buFont typeface="Arial" pitchFamily="34" charset="0"/>
              <a:buChar char="•"/>
              <a:defRPr kumimoji="0" lang="zh-CN" altLang="en-US" sz="2400" b="0" i="0" u="none" baseline="0">
                <a:solidFill>
                  <a:schemeClr val="tx1"/>
                </a:solidFill>
                <a:latin typeface="Calibri" pitchFamily="34" charset="0"/>
                <a:ea typeface="微软雅黑" pitchFamily="34" charset="-122"/>
                <a:sym typeface="Calibri" pitchFamily="34" charset="0"/>
              </a:defRPr>
            </a:lvl1pPr>
            <a:lvl2pPr marL="742950" indent="-285750" algn="l" defTabSz="914400" rtl="0" eaLnBrk="1" fontAlgn="base" hangingPunct="1">
              <a:lnSpc>
                <a:spcPct val="100000"/>
              </a:lnSpc>
              <a:spcBef>
                <a:spcPct val="20000"/>
              </a:spcBef>
              <a:spcAft>
                <a:spcPct val="0"/>
              </a:spcAft>
              <a:buClrTx/>
              <a:buFont typeface="Arial" pitchFamily="34" charset="0"/>
              <a:buChar char="–"/>
              <a:defRPr kumimoji="0" lang="zh-CN" altLang="en-US" sz="2000" b="0" i="0" u="none" baseline="0">
                <a:solidFill>
                  <a:schemeClr val="tx1"/>
                </a:solidFill>
                <a:latin typeface="Calibri" pitchFamily="34" charset="0"/>
                <a:ea typeface="微软雅黑" pitchFamily="34" charset="-122"/>
                <a:sym typeface="Calibri" pitchFamily="34" charset="0"/>
              </a:defRPr>
            </a:lvl2pPr>
            <a:lvl3pPr marL="11430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800" b="0" i="0" u="none" baseline="0">
                <a:solidFill>
                  <a:schemeClr val="tx1"/>
                </a:solidFill>
                <a:latin typeface="Calibri" pitchFamily="34" charset="0"/>
                <a:ea typeface="微软雅黑" pitchFamily="34" charset="-122"/>
                <a:sym typeface="Calibri" pitchFamily="34" charset="0"/>
              </a:defRPr>
            </a:lvl3pPr>
            <a:lvl4pPr marL="16002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4pPr>
            <a:lvl5pPr marL="20574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5pPr>
          </a:lstStyle>
          <a:p>
            <a:pPr marL="342900" marR="0" lvl="0" indent="-342900">
              <a:lnSpc>
                <a:spcPct val="90000"/>
              </a:lnSpc>
              <a:spcAft>
                <a:spcPct val="40000"/>
              </a:spcAft>
              <a:buNone/>
            </a:pPr>
            <a:r>
              <a:rPr lang="en-US" altLang="zh-CN" sz="3200" b="1">
                <a:effectLst>
                  <a:outerShdw blurRad="38100" dist="38100" dir="2700000" algn="tl">
                    <a:schemeClr val="bg2"/>
                  </a:outerShdw>
                </a:effectLst>
                <a:ea typeface="黑体" pitchFamily="49" charset="-122"/>
              </a:rPr>
              <a:t>    </a:t>
            </a:r>
            <a:r>
              <a:rPr lang="en-US" altLang="zh-CN" sz="2800" b="1">
                <a:effectLst>
                  <a:outerShdw blurRad="38100" dist="38100" dir="2700000" algn="tl">
                    <a:schemeClr val="bg2"/>
                  </a:outerShdw>
                </a:effectLst>
                <a:ea typeface="黑体" pitchFamily="49" charset="-122"/>
              </a:rPr>
              <a:t>2. </a:t>
            </a:r>
            <a:r>
              <a:rPr lang="zh-CN" altLang="en-US" sz="2800" b="1">
                <a:effectLst>
                  <a:outerShdw blurRad="38100" dist="38100" dir="2700000" algn="tl">
                    <a:schemeClr val="bg2"/>
                  </a:outerShdw>
                </a:effectLst>
                <a:ea typeface="黑体" pitchFamily="49" charset="-122"/>
              </a:rPr>
              <a:t>现代化的标准</a:t>
            </a:r>
            <a:r>
              <a:rPr lang="zh-CN" altLang="en-US" sz="3200" b="1">
                <a:effectLst>
                  <a:outerShdw blurRad="38100" dist="38100" dir="2700000" algn="tl">
                    <a:schemeClr val="bg2"/>
                  </a:outerShdw>
                </a:effectLst>
                <a:ea typeface="黑体" pitchFamily="49" charset="-122"/>
              </a:rPr>
              <a:t>				   		</a:t>
            </a:r>
            <a:r>
              <a:rPr lang="en-US" altLang="zh-CN" sz="2800">
                <a:solidFill>
                  <a:schemeClr val="folHlink"/>
                </a:solidFill>
                <a:effectLst>
                  <a:outerShdw blurRad="38100" dist="38100" dir="2700000" algn="tl">
                    <a:schemeClr val="bg2"/>
                  </a:outerShdw>
                </a:effectLst>
                <a:latin typeface="隶书" pitchFamily="49" charset="-122"/>
                <a:ea typeface="隶书" pitchFamily="49" charset="-122"/>
              </a:rPr>
              <a:t>1960</a:t>
            </a:r>
            <a:r>
              <a:rPr lang="zh-CN" altLang="en-US" sz="2800">
                <a:solidFill>
                  <a:schemeClr val="folHlink"/>
                </a:solidFill>
                <a:effectLst>
                  <a:outerShdw blurRad="38100" dist="38100" dir="2700000" algn="tl">
                    <a:schemeClr val="bg2"/>
                  </a:outerShdw>
                </a:effectLst>
                <a:latin typeface="隶书" pitchFamily="49" charset="-122"/>
                <a:ea typeface="隶书" pitchFamily="49" charset="-122"/>
              </a:rPr>
              <a:t>年，欧洲、美国和日本的学者在日本箱根（简称</a:t>
            </a:r>
            <a:r>
              <a:rPr lang="zh-CN" altLang="en-US" sz="2800">
                <a:solidFill>
                  <a:schemeClr val="folHlink"/>
                </a:solidFill>
                <a:effectLst>
                  <a:outerShdw blurRad="38100" dist="38100" dir="2700000" algn="tl">
                    <a:schemeClr val="bg2"/>
                  </a:outerShdw>
                </a:effectLst>
                <a:latin typeface="Arial" pitchFamily="34" charset="0"/>
                <a:ea typeface="隶书" pitchFamily="49" charset="-122"/>
              </a:rPr>
              <a:t>“</a:t>
            </a:r>
            <a:r>
              <a:rPr lang="zh-CN" altLang="en-US" sz="2800">
                <a:solidFill>
                  <a:schemeClr val="folHlink"/>
                </a:solidFill>
                <a:effectLst>
                  <a:outerShdw blurRad="38100" dist="38100" dir="2700000" algn="tl">
                    <a:schemeClr val="bg2"/>
                  </a:outerShdw>
                </a:effectLst>
                <a:latin typeface="隶书" pitchFamily="49" charset="-122"/>
                <a:ea typeface="隶书" pitchFamily="49" charset="-122"/>
              </a:rPr>
              <a:t>箱根会议</a:t>
            </a:r>
            <a:r>
              <a:rPr lang="zh-CN" altLang="en-US" sz="2800">
                <a:solidFill>
                  <a:schemeClr val="folHlink"/>
                </a:solidFill>
                <a:effectLst>
                  <a:outerShdw blurRad="38100" dist="38100" dir="2700000" algn="tl">
                    <a:schemeClr val="bg2"/>
                  </a:outerShdw>
                </a:effectLst>
                <a:latin typeface="Arial" pitchFamily="34" charset="0"/>
                <a:ea typeface="隶书" pitchFamily="49" charset="-122"/>
              </a:rPr>
              <a:t>”</a:t>
            </a:r>
            <a:r>
              <a:rPr lang="zh-CN" altLang="en-US" sz="2800">
                <a:solidFill>
                  <a:schemeClr val="folHlink"/>
                </a:solidFill>
                <a:effectLst>
                  <a:outerShdw blurRad="38100" dist="38100" dir="2700000" algn="tl">
                    <a:schemeClr val="bg2"/>
                  </a:outerShdw>
                </a:effectLst>
                <a:latin typeface="隶书" pitchFamily="49" charset="-122"/>
                <a:ea typeface="隶书" pitchFamily="49" charset="-122"/>
              </a:rPr>
              <a:t>）召开的</a:t>
            </a:r>
            <a:r>
              <a:rPr lang="zh-CN" altLang="en-US" sz="2800">
                <a:solidFill>
                  <a:schemeClr val="folHlink"/>
                </a:solidFill>
                <a:effectLst>
                  <a:outerShdw blurRad="38100" dist="38100" dir="2700000" algn="tl">
                    <a:schemeClr val="bg2"/>
                  </a:outerShdw>
                </a:effectLst>
                <a:latin typeface="Arial" pitchFamily="34" charset="0"/>
                <a:ea typeface="隶书" pitchFamily="49" charset="-122"/>
              </a:rPr>
              <a:t>“</a:t>
            </a:r>
            <a:r>
              <a:rPr lang="zh-CN" altLang="en-US" sz="2800">
                <a:solidFill>
                  <a:schemeClr val="folHlink"/>
                </a:solidFill>
                <a:effectLst>
                  <a:outerShdw blurRad="38100" dist="38100" dir="2700000" algn="tl">
                    <a:schemeClr val="bg2"/>
                  </a:outerShdw>
                </a:effectLst>
                <a:latin typeface="隶书" pitchFamily="49" charset="-122"/>
                <a:ea typeface="隶书" pitchFamily="49" charset="-122"/>
              </a:rPr>
              <a:t>现代化日本</a:t>
            </a:r>
            <a:r>
              <a:rPr lang="zh-CN" altLang="en-US" sz="2800">
                <a:solidFill>
                  <a:schemeClr val="folHlink"/>
                </a:solidFill>
                <a:effectLst>
                  <a:outerShdw blurRad="38100" dist="38100" dir="2700000" algn="tl">
                    <a:schemeClr val="bg2"/>
                  </a:outerShdw>
                </a:effectLst>
                <a:latin typeface="Arial" pitchFamily="34" charset="0"/>
                <a:ea typeface="隶书" pitchFamily="49" charset="-122"/>
              </a:rPr>
              <a:t>”</a:t>
            </a:r>
            <a:r>
              <a:rPr lang="zh-CN" altLang="en-US" sz="2800">
                <a:solidFill>
                  <a:schemeClr val="folHlink"/>
                </a:solidFill>
                <a:effectLst>
                  <a:outerShdw blurRad="38100" dist="38100" dir="2700000" algn="tl">
                    <a:schemeClr val="bg2"/>
                  </a:outerShdw>
                </a:effectLst>
                <a:latin typeface="隶书" pitchFamily="49" charset="-122"/>
                <a:ea typeface="隶书" pitchFamily="49" charset="-122"/>
              </a:rPr>
              <a:t>国际学术研讨会上次提出了现代化的</a:t>
            </a:r>
            <a:r>
              <a:rPr lang="en-US" altLang="zh-CN" sz="2800">
                <a:solidFill>
                  <a:schemeClr val="folHlink"/>
                </a:solidFill>
                <a:effectLst>
                  <a:outerShdw blurRad="38100" dist="38100" dir="2700000" algn="tl">
                    <a:schemeClr val="bg2"/>
                  </a:outerShdw>
                </a:effectLst>
                <a:latin typeface="隶书" pitchFamily="49" charset="-122"/>
                <a:ea typeface="隶书" pitchFamily="49" charset="-122"/>
              </a:rPr>
              <a:t>8</a:t>
            </a:r>
            <a:r>
              <a:rPr lang="zh-CN" altLang="en-US" sz="2800">
                <a:solidFill>
                  <a:schemeClr val="folHlink"/>
                </a:solidFill>
                <a:effectLst>
                  <a:outerShdw blurRad="38100" dist="38100" dir="2700000" algn="tl">
                    <a:schemeClr val="bg2"/>
                  </a:outerShdw>
                </a:effectLst>
                <a:latin typeface="隶书" pitchFamily="49" charset="-122"/>
                <a:ea typeface="隶书" pitchFamily="49" charset="-122"/>
              </a:rPr>
              <a:t>项指标</a:t>
            </a:r>
            <a:r>
              <a:rPr lang="zh-CN" altLang="en-US" sz="2800">
                <a:solidFill>
                  <a:schemeClr val="folHlink"/>
                </a:solidFill>
                <a:effectLst>
                  <a:outerShdw blurRad="38100" dist="38100" dir="2700000" algn="tl">
                    <a:schemeClr val="bg2"/>
                  </a:outerShdw>
                </a:effectLst>
                <a:latin typeface="楷体_GB2312" pitchFamily="49" charset="-122"/>
                <a:ea typeface="楷体_GB2312" pitchFamily="49" charset="-122"/>
              </a:rPr>
              <a:t>：</a:t>
            </a:r>
            <a:endParaRPr lang="zh-CN" altLang="en-US" sz="2800">
              <a:solidFill>
                <a:schemeClr val="folHlink"/>
              </a:solidFill>
              <a:effectLst>
                <a:outerShdw blurRad="38100" dist="38100" dir="2700000" algn="tl">
                  <a:schemeClr val="bg2"/>
                </a:outerShdw>
              </a:effectLst>
              <a:latin typeface="楷体_GB2312" pitchFamily="49" charset="-122"/>
              <a:ea typeface="楷体_GB2312" pitchFamily="49" charset="-122"/>
            </a:endParaRPr>
          </a:p>
          <a:p>
            <a:pPr marL="742950" marR="0" lvl="1" indent="-285750">
              <a:lnSpc>
                <a:spcPct val="90000"/>
              </a:lnSpc>
              <a:buNone/>
            </a:pPr>
            <a:r>
              <a:rPr lang="zh-CN" altLang="en-US" sz="2400" b="1">
                <a:solidFill>
                  <a:schemeClr val="hlink"/>
                </a:solidFill>
                <a:effectLst>
                  <a:outerShdw blurRad="38100" dist="38100" dir="2700000" algn="tl">
                    <a:schemeClr val="bg2"/>
                  </a:outerShdw>
                </a:effectLst>
                <a:latin typeface="楷体_GB2312" pitchFamily="49" charset="-122"/>
                <a:ea typeface="楷体_GB2312" pitchFamily="49" charset="-122"/>
              </a:rPr>
              <a:t>⑴人口比较高度集中于</a:t>
            </a:r>
            <a:r>
              <a:rPr lang="zh-CN" altLang="en-US" sz="2400" b="1">
                <a:solidFill>
                  <a:srgbClr val="FF3300"/>
                </a:solidFill>
                <a:effectLst>
                  <a:outerShdw blurRad="38100" dist="38100" dir="2700000" algn="tl">
                    <a:schemeClr val="bg2"/>
                  </a:outerShdw>
                </a:effectLst>
                <a:latin typeface="楷体_GB2312" pitchFamily="49" charset="-122"/>
                <a:ea typeface="楷体_GB2312" pitchFamily="49" charset="-122"/>
              </a:rPr>
              <a:t>城市</a:t>
            </a:r>
            <a:endParaRPr lang="zh-CN" altLang="en-US" sz="2400" b="1">
              <a:solidFill>
                <a:srgbClr val="FF3300"/>
              </a:solidFill>
              <a:effectLst>
                <a:outerShdw blurRad="38100" dist="38100" dir="2700000" algn="tl">
                  <a:schemeClr val="bg2"/>
                </a:outerShdw>
              </a:effectLst>
              <a:latin typeface="楷体_GB2312" pitchFamily="49" charset="-122"/>
              <a:ea typeface="楷体_GB2312" pitchFamily="49" charset="-122"/>
            </a:endParaRPr>
          </a:p>
          <a:p>
            <a:pPr marL="742950" marR="0" lvl="1" indent="-285750">
              <a:lnSpc>
                <a:spcPct val="90000"/>
              </a:lnSpc>
              <a:buNone/>
            </a:pPr>
            <a:r>
              <a:rPr lang="zh-CN" altLang="en-US" sz="2400" b="1">
                <a:solidFill>
                  <a:schemeClr val="hlink"/>
                </a:solidFill>
                <a:effectLst>
                  <a:outerShdw blurRad="38100" dist="38100" dir="2700000" algn="tl">
                    <a:schemeClr val="bg2"/>
                  </a:outerShdw>
                </a:effectLst>
                <a:latin typeface="楷体_GB2312" pitchFamily="49" charset="-122"/>
                <a:ea typeface="楷体_GB2312" pitchFamily="49" charset="-122"/>
              </a:rPr>
              <a:t>⑵使用</a:t>
            </a:r>
            <a:r>
              <a:rPr lang="zh-CN" altLang="en-US" sz="2400" b="1">
                <a:solidFill>
                  <a:srgbClr val="FF3300"/>
                </a:solidFill>
                <a:effectLst>
                  <a:outerShdw blurRad="38100" dist="38100" dir="2700000" algn="tl">
                    <a:schemeClr val="bg2"/>
                  </a:outerShdw>
                </a:effectLst>
                <a:latin typeface="楷体_GB2312" pitchFamily="49" charset="-122"/>
                <a:ea typeface="楷体_GB2312" pitchFamily="49" charset="-122"/>
              </a:rPr>
              <a:t>非生命能源</a:t>
            </a:r>
            <a:r>
              <a:rPr lang="zh-CN" altLang="en-US" sz="2400" b="1">
                <a:solidFill>
                  <a:schemeClr val="hlink"/>
                </a:solidFill>
                <a:effectLst>
                  <a:outerShdw blurRad="38100" dist="38100" dir="2700000" algn="tl">
                    <a:schemeClr val="bg2"/>
                  </a:outerShdw>
                </a:effectLst>
                <a:latin typeface="楷体_GB2312" pitchFamily="49" charset="-122"/>
                <a:ea typeface="楷体_GB2312" pitchFamily="49" charset="-122"/>
              </a:rPr>
              <a:t>的程度比较高，广泛的</a:t>
            </a:r>
            <a:r>
              <a:rPr lang="zh-CN" altLang="en-US" sz="2400" b="1">
                <a:solidFill>
                  <a:srgbClr val="FF3300"/>
                </a:solidFill>
                <a:effectLst>
                  <a:outerShdw blurRad="38100" dist="38100" dir="2700000" algn="tl">
                    <a:schemeClr val="bg2"/>
                  </a:outerShdw>
                </a:effectLst>
                <a:latin typeface="楷体_GB2312" pitchFamily="49" charset="-122"/>
                <a:ea typeface="楷体_GB2312" pitchFamily="49" charset="-122"/>
              </a:rPr>
              <a:t>商品流通和服务设施</a:t>
            </a:r>
            <a:r>
              <a:rPr lang="zh-CN" altLang="en-US" sz="2400" b="1">
                <a:solidFill>
                  <a:schemeClr val="hlink"/>
                </a:solidFill>
                <a:effectLst>
                  <a:outerShdw blurRad="38100" dist="38100" dir="2700000" algn="tl">
                    <a:schemeClr val="bg2"/>
                  </a:outerShdw>
                </a:effectLst>
                <a:latin typeface="楷体_GB2312" pitchFamily="49" charset="-122"/>
                <a:ea typeface="楷体_GB2312" pitchFamily="49" charset="-122"/>
              </a:rPr>
              <a:t>的增加</a:t>
            </a:r>
            <a:endParaRPr lang="zh-CN" altLang="en-US" sz="2400" b="1">
              <a:solidFill>
                <a:schemeClr val="hlink"/>
              </a:solidFill>
              <a:effectLst>
                <a:outerShdw blurRad="38100" dist="38100" dir="2700000" algn="tl">
                  <a:schemeClr val="bg2"/>
                </a:outerShdw>
              </a:effectLst>
              <a:latin typeface="楷体_GB2312" pitchFamily="49" charset="-122"/>
              <a:ea typeface="楷体_GB2312" pitchFamily="49" charset="-122"/>
            </a:endParaRPr>
          </a:p>
          <a:p>
            <a:pPr marL="742950" marR="0" lvl="1" indent="-285750">
              <a:lnSpc>
                <a:spcPct val="90000"/>
              </a:lnSpc>
              <a:buNone/>
            </a:pPr>
            <a:r>
              <a:rPr lang="zh-CN" altLang="en-US" sz="2400" b="1">
                <a:solidFill>
                  <a:schemeClr val="hlink"/>
                </a:solidFill>
                <a:effectLst>
                  <a:outerShdw blurRad="38100" dist="38100" dir="2700000" algn="tl">
                    <a:schemeClr val="bg2"/>
                  </a:outerShdw>
                </a:effectLst>
                <a:latin typeface="楷体_GB2312" pitchFamily="49" charset="-122"/>
                <a:ea typeface="楷体_GB2312" pitchFamily="49" charset="-122"/>
              </a:rPr>
              <a:t>⑶</a:t>
            </a:r>
            <a:r>
              <a:rPr lang="zh-CN" altLang="en-US" sz="2400" b="1">
                <a:solidFill>
                  <a:srgbClr val="FF3300"/>
                </a:solidFill>
                <a:effectLst>
                  <a:outerShdw blurRad="38100" dist="38100" dir="2700000" algn="tl">
                    <a:schemeClr val="bg2"/>
                  </a:outerShdw>
                </a:effectLst>
                <a:latin typeface="楷体_GB2312" pitchFamily="49" charset="-122"/>
                <a:ea typeface="楷体_GB2312" pitchFamily="49" charset="-122"/>
              </a:rPr>
              <a:t>社会成员</a:t>
            </a:r>
            <a:r>
              <a:rPr lang="zh-CN" altLang="en-US" sz="2400" b="1">
                <a:solidFill>
                  <a:schemeClr val="hlink"/>
                </a:solidFill>
                <a:effectLst>
                  <a:outerShdw blurRad="38100" dist="38100" dir="2700000" algn="tl">
                    <a:schemeClr val="bg2"/>
                  </a:outerShdw>
                </a:effectLst>
                <a:latin typeface="楷体_GB2312" pitchFamily="49" charset="-122"/>
                <a:ea typeface="楷体_GB2312" pitchFamily="49" charset="-122"/>
              </a:rPr>
              <a:t>在广大空间的相互作用，以及在经济和政治事务中的广泛参与</a:t>
            </a:r>
            <a:endParaRPr lang="zh-CN" altLang="en-US" sz="2400" b="1">
              <a:solidFill>
                <a:schemeClr val="hlink"/>
              </a:solidFill>
              <a:effectLst>
                <a:outerShdw blurRad="38100" dist="38100" dir="2700000" algn="tl">
                  <a:schemeClr val="bg2"/>
                </a:outerShdw>
              </a:effectLst>
              <a:latin typeface="楷体_GB2312" pitchFamily="49" charset="-122"/>
              <a:ea typeface="楷体_GB2312" pitchFamily="49" charset="-122"/>
            </a:endParaRPr>
          </a:p>
        </p:txBody>
      </p:sp>
      <p:pic>
        <p:nvPicPr>
          <p:cNvPr id="55300" name="" descr="Hakone Tenseien Hotel 箱根"/>
          <p:cNvPicPr/>
          <p:nvPr/>
        </p:nvPicPr>
        <p:blipFill>
          <a:blip r:embed="rId2"/>
          <a:stretch>
            <a:fillRect/>
          </a:stretch>
        </p:blipFill>
        <p:spPr>
          <a:xfrm>
            <a:off x="4419600" y="304800"/>
            <a:ext cx="3810000" cy="2867025"/>
          </a:xfrm>
          <a:prstGeom prst="rect">
            <a:avLst/>
          </a:prstGeom>
          <a:noFill/>
          <a:ln>
            <a:miter lim="800000"/>
          </a:ln>
        </p:spPr>
      </p:pic>
      <p:sp>
        <p:nvSpPr>
          <p:cNvPr id="55301" name="TextBox 55300"/>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现代化全球化与知识经济时代共63页，您现在浏览的是第5页!</a:t>
            </a:r>
          </a:p>
        </p:txBody>
      </p:sp>
    </p:spTree>
  </p:cSld>
  <p:clrMapOvr>
    <a:masterClrMapping/>
  </p:clrMapOvr>
  <p:transition spd="med">
    <p:cover dir="r"/>
    <p:sndAc>
      <p:stSnd>
        <p:snd r:embed="rId3" name="camera.wav"/>
      </p:stSnd>
    </p:sndAc>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346" name="Rectangle 2"/>
          <p:cNvSpPr>
            <a:spLocks noGrp="1" noChangeArrowheads="1"/>
          </p:cNvSpPr>
          <p:nvPr>
            <p:ph type="title" idx="4294967295"/>
          </p:nvPr>
        </p:nvSpPr>
        <p:spPr>
          <a:xfrm>
            <a:off x="457200" y="457200"/>
            <a:ext cx="8362950" cy="6178550"/>
          </a:xfrm>
        </p:spPr>
        <p:txBody>
          <a:bodyPr vert="horz" wrap="square" lIns="91440" tIns="45720" rIns="91440" bIns="45720" numCol="1" anchor="ctr" anchorCtr="1" compatLnSpc="1">
            <a:prstTxWarp prst="textNoShape">
              <a:avLst/>
            </a:prstTxWarp>
          </a:bodyPr>
          <a:lstStyle>
            <a:lvl1pPr marL="914400" indent="-914400" algn="l" defTabSz="914400" rtl="0" eaLnBrk="1" fontAlgn="base" hangingPunct="1">
              <a:lnSpc>
                <a:spcPct val="100000"/>
              </a:lnSpc>
              <a:spcBef>
                <a:spcPct val="0"/>
              </a:spcBef>
              <a:spcAft>
                <a:spcPct val="0"/>
              </a:spcAft>
              <a:buClrTx/>
              <a:buFontTx/>
              <a:buNone/>
              <a:defRPr kumimoji="0" lang="zh-CN" altLang="en-US" sz="3200" b="1" i="0" u="none" baseline="0">
                <a:solidFill>
                  <a:srgbClr val="A50021"/>
                </a:solidFill>
                <a:latin typeface="Calibri" pitchFamily="34" charset="0"/>
                <a:ea typeface="微软雅黑" pitchFamily="34" charset="-122"/>
                <a:sym typeface="Calibri" pitchFamily="34" charset="0"/>
              </a:defRPr>
            </a:lvl1pPr>
          </a:lstStyle>
          <a:p>
            <a:pPr marL="0" marR="0" lvl="0" indent="0"/>
            <a:r>
              <a:rPr lang="zh-CN" altLang="en-US" sz="1800">
                <a:solidFill>
                  <a:schemeClr val="folHlink"/>
                </a:solidFill>
                <a:effectLst>
                  <a:outerShdw blurRad="38100" dist="38100" dir="2700000" algn="tl">
                    <a:schemeClr val="bg2"/>
                  </a:outerShdw>
                </a:effectLst>
                <a:latin typeface="宋体" pitchFamily="2" charset="-122"/>
              </a:rPr>
              <a:t>        </a:t>
            </a:r>
            <a:r>
              <a:rPr lang="zh-CN" altLang="en-US" sz="2400">
                <a:solidFill>
                  <a:schemeClr val="folHlink"/>
                </a:solidFill>
                <a:effectLst>
                  <a:outerShdw blurRad="38100" dist="38100" dir="2700000" algn="tl">
                    <a:schemeClr val="bg2"/>
                  </a:outerShdw>
                </a:effectLst>
                <a:latin typeface="宋体" pitchFamily="2" charset="-122"/>
              </a:rPr>
              <a:t>美国著名现代化专家英格尔斯在</a:t>
            </a:r>
            <a:r>
              <a:rPr lang="en-US" altLang="zh-CN" sz="2400">
                <a:solidFill>
                  <a:schemeClr val="folHlink"/>
                </a:solidFill>
                <a:effectLst>
                  <a:outerShdw blurRad="38100" dist="38100" dir="2700000" algn="tl">
                    <a:schemeClr val="bg2"/>
                  </a:outerShdw>
                </a:effectLst>
                <a:latin typeface="宋体" pitchFamily="2" charset="-122"/>
              </a:rPr>
              <a:t>70</a:t>
            </a:r>
            <a:r>
              <a:rPr lang="zh-CN" altLang="en-US" sz="2400">
                <a:solidFill>
                  <a:schemeClr val="folHlink"/>
                </a:solidFill>
                <a:effectLst>
                  <a:outerShdw blurRad="38100" dist="38100" dir="2700000" algn="tl">
                    <a:schemeClr val="bg2"/>
                  </a:outerShdw>
                </a:effectLst>
                <a:latin typeface="宋体" pitchFamily="2" charset="-122"/>
              </a:rPr>
              <a:t>年代初提出了现代化社会的</a:t>
            </a:r>
            <a:r>
              <a:rPr lang="en-US" altLang="zh-CN" sz="2400">
                <a:solidFill>
                  <a:schemeClr val="folHlink"/>
                </a:solidFill>
                <a:effectLst>
                  <a:outerShdw blurRad="38100" dist="38100" dir="2700000" algn="tl">
                    <a:schemeClr val="bg2"/>
                  </a:outerShdw>
                </a:effectLst>
                <a:latin typeface="宋体" pitchFamily="2" charset="-122"/>
              </a:rPr>
              <a:t>10</a:t>
            </a:r>
            <a:r>
              <a:rPr lang="zh-CN" altLang="en-US" sz="2400">
                <a:solidFill>
                  <a:schemeClr val="folHlink"/>
                </a:solidFill>
                <a:effectLst>
                  <a:outerShdw blurRad="38100" dist="38100" dir="2700000" algn="tl">
                    <a:schemeClr val="bg2"/>
                  </a:outerShdw>
                </a:effectLst>
                <a:latin typeface="宋体" pitchFamily="2" charset="-122"/>
              </a:rPr>
              <a:t>项指标。这</a:t>
            </a:r>
            <a:r>
              <a:rPr lang="en-US" altLang="zh-CN" sz="2400">
                <a:solidFill>
                  <a:schemeClr val="folHlink"/>
                </a:solidFill>
                <a:effectLst>
                  <a:outerShdw blurRad="38100" dist="38100" dir="2700000" algn="tl">
                    <a:schemeClr val="bg2"/>
                  </a:outerShdw>
                </a:effectLst>
                <a:latin typeface="宋体" pitchFamily="2" charset="-122"/>
              </a:rPr>
              <a:t>10</a:t>
            </a:r>
            <a:r>
              <a:rPr lang="zh-CN" altLang="en-US" sz="2400">
                <a:solidFill>
                  <a:schemeClr val="folHlink"/>
                </a:solidFill>
                <a:effectLst>
                  <a:outerShdw blurRad="38100" dist="38100" dir="2700000" algn="tl">
                    <a:schemeClr val="bg2"/>
                  </a:outerShdw>
                </a:effectLst>
                <a:latin typeface="宋体" pitchFamily="2" charset="-122"/>
              </a:rPr>
              <a:t>项指标是：</a:t>
            </a:r>
            <a:br>
              <a:rPr lang="zh-CN" altLang="en-US" sz="2400">
                <a:solidFill>
                  <a:schemeClr val="folHlink"/>
                </a:solidFill>
                <a:effectLst>
                  <a:outerShdw blurRad="38100" dist="38100" dir="2700000" algn="tl">
                    <a:schemeClr val="bg2"/>
                  </a:outerShdw>
                </a:effectLst>
                <a:latin typeface="宋体" pitchFamily="2" charset="-122"/>
              </a:rPr>
            </a:br>
            <a:br>
              <a:rPr lang="zh-CN" altLang="en-US" sz="2400">
                <a:solidFill>
                  <a:schemeClr val="folHlink"/>
                </a:solidFill>
                <a:effectLst>
                  <a:outerShdw blurRad="38100" dist="38100" dir="2700000" algn="tl">
                    <a:schemeClr val="bg2"/>
                  </a:outerShdw>
                </a:effectLst>
                <a:latin typeface="宋体" pitchFamily="2" charset="-122"/>
              </a:rPr>
            </a:br>
            <a:r>
              <a:rPr lang="zh-CN" altLang="en-US" sz="2400">
                <a:solidFill>
                  <a:schemeClr val="hlink"/>
                </a:solidFill>
                <a:effectLst>
                  <a:outerShdw blurRad="38100" dist="38100" dir="2700000" algn="tl">
                    <a:schemeClr val="bg2"/>
                  </a:outerShdw>
                </a:effectLst>
                <a:latin typeface="楷体_GB2312" pitchFamily="49" charset="-122"/>
                <a:ea typeface="楷体_GB2312" pitchFamily="49" charset="-122"/>
              </a:rPr>
              <a:t>⑴人均国民生产总值</a:t>
            </a:r>
            <a:r>
              <a:rPr lang="en-US" altLang="zh-CN" sz="2400">
                <a:solidFill>
                  <a:srgbClr val="FF3300"/>
                </a:solidFill>
                <a:effectLst>
                  <a:outerShdw blurRad="38100" dist="38100" dir="2700000" algn="tl">
                    <a:schemeClr val="bg2"/>
                  </a:outerShdw>
                </a:effectLst>
                <a:latin typeface="楷体_GB2312" pitchFamily="49" charset="-122"/>
                <a:ea typeface="楷体_GB2312" pitchFamily="49" charset="-122"/>
              </a:rPr>
              <a:t>3000</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美元以上</a:t>
            </a:r>
            <a:br>
              <a:rPr lang="zh-CN" altLang="en-US" sz="2400">
                <a:solidFill>
                  <a:schemeClr val="hlink"/>
                </a:solidFill>
                <a:effectLst>
                  <a:outerShdw blurRad="38100" dist="38100" dir="2700000" algn="tl">
                    <a:schemeClr val="bg2"/>
                  </a:outerShdw>
                </a:effectLst>
                <a:latin typeface="楷体_GB2312" pitchFamily="49" charset="-122"/>
                <a:ea typeface="楷体_GB2312" pitchFamily="49" charset="-122"/>
              </a:rPr>
            </a:br>
            <a:r>
              <a:rPr lang="zh-CN" altLang="en-US" sz="2400">
                <a:solidFill>
                  <a:schemeClr val="hlink"/>
                </a:solidFill>
                <a:effectLst>
                  <a:outerShdw blurRad="38100" dist="38100" dir="2700000" algn="tl">
                    <a:schemeClr val="bg2"/>
                  </a:outerShdw>
                </a:effectLst>
                <a:latin typeface="楷体_GB2312" pitchFamily="49" charset="-122"/>
                <a:ea typeface="楷体_GB2312" pitchFamily="49" charset="-122"/>
              </a:rPr>
              <a:t>⑵</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农业产值</a:t>
            </a:r>
            <a:r>
              <a:rPr lang="zh-CN" altLang="en-US" sz="2400">
                <a:solidFill>
                  <a:schemeClr val="hlink"/>
                </a:solidFill>
                <a:effectLst>
                  <a:outerShdw blurRad="38100" dist="38100" dir="2700000" algn="tl">
                    <a:schemeClr val="bg2"/>
                  </a:outerShdw>
                </a:effectLst>
                <a:latin typeface="楷体_GB2312" pitchFamily="49" charset="-122"/>
                <a:ea typeface="楷体_GB2312" pitchFamily="49" charset="-122"/>
              </a:rPr>
              <a:t>在国民生产总值中所占比重</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不超过</a:t>
            </a:r>
            <a:r>
              <a:rPr lang="en-US" altLang="zh-CN" sz="2400">
                <a:solidFill>
                  <a:srgbClr val="FF3300"/>
                </a:solidFill>
                <a:effectLst>
                  <a:outerShdw blurRad="38100" dist="38100" dir="2700000" algn="tl">
                    <a:schemeClr val="bg2"/>
                  </a:outerShdw>
                </a:effectLst>
                <a:latin typeface="楷体_GB2312" pitchFamily="49" charset="-122"/>
                <a:ea typeface="楷体_GB2312" pitchFamily="49" charset="-122"/>
              </a:rPr>
              <a:t>12%-15%</a:t>
            </a:r>
            <a:r>
              <a:rPr lang="en-US" altLang="zh-CN" sz="2400">
                <a:solidFill>
                  <a:schemeClr val="hlink"/>
                </a:solidFill>
                <a:effectLst>
                  <a:outerShdw blurRad="38100" dist="38100" dir="2700000" algn="tl">
                    <a:schemeClr val="bg2"/>
                  </a:outerShdw>
                </a:effectLst>
                <a:latin typeface="楷体_GB2312" pitchFamily="49" charset="-122"/>
                <a:ea typeface="楷体_GB2312" pitchFamily="49" charset="-122"/>
              </a:rPr>
              <a:t>                               ⑶</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服务业产值</a:t>
            </a:r>
            <a:r>
              <a:rPr lang="zh-CN" altLang="en-US" sz="2400">
                <a:solidFill>
                  <a:schemeClr val="hlink"/>
                </a:solidFill>
                <a:effectLst>
                  <a:outerShdw blurRad="38100" dist="38100" dir="2700000" algn="tl">
                    <a:schemeClr val="bg2"/>
                  </a:outerShdw>
                </a:effectLst>
                <a:latin typeface="楷体_GB2312" pitchFamily="49" charset="-122"/>
                <a:ea typeface="楷体_GB2312" pitchFamily="49" charset="-122"/>
              </a:rPr>
              <a:t>在国民生产总值中所占的比重</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超过</a:t>
            </a:r>
            <a:r>
              <a:rPr lang="en-US" altLang="zh-CN" sz="2400">
                <a:solidFill>
                  <a:srgbClr val="FF3300"/>
                </a:solidFill>
                <a:effectLst>
                  <a:outerShdw blurRad="38100" dist="38100" dir="2700000" algn="tl">
                    <a:schemeClr val="bg2"/>
                  </a:outerShdw>
                </a:effectLst>
                <a:latin typeface="楷体_GB2312" pitchFamily="49" charset="-122"/>
                <a:ea typeface="楷体_GB2312" pitchFamily="49" charset="-122"/>
              </a:rPr>
              <a:t>45%</a:t>
            </a:r>
            <a:br>
              <a:rPr lang="en-US" altLang="zh-CN" sz="2400">
                <a:solidFill>
                  <a:schemeClr val="hlink"/>
                </a:solidFill>
                <a:effectLst>
                  <a:outerShdw blurRad="38100" dist="38100" dir="2700000" algn="tl">
                    <a:schemeClr val="bg2"/>
                  </a:outerShdw>
                </a:effectLst>
                <a:latin typeface="楷体_GB2312" pitchFamily="49" charset="-122"/>
                <a:ea typeface="楷体_GB2312" pitchFamily="49" charset="-122"/>
              </a:rPr>
            </a:br>
            <a:r>
              <a:rPr lang="en-US" altLang="zh-CN" sz="2400">
                <a:solidFill>
                  <a:schemeClr val="hlink"/>
                </a:solidFill>
                <a:effectLst>
                  <a:outerShdw blurRad="38100" dist="38100" dir="2700000" algn="tl">
                    <a:schemeClr val="bg2"/>
                  </a:outerShdw>
                </a:effectLst>
                <a:latin typeface="楷体_GB2312" pitchFamily="49" charset="-122"/>
                <a:ea typeface="楷体_GB2312" pitchFamily="49" charset="-122"/>
              </a:rPr>
              <a:t>⑷</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非农业就业人口</a:t>
            </a:r>
            <a:r>
              <a:rPr lang="zh-CN" altLang="en-US" sz="2400">
                <a:solidFill>
                  <a:schemeClr val="hlink"/>
                </a:solidFill>
                <a:effectLst>
                  <a:outerShdw blurRad="38100" dist="38100" dir="2700000" algn="tl">
                    <a:schemeClr val="bg2"/>
                  </a:outerShdw>
                </a:effectLst>
                <a:latin typeface="楷体_GB2312" pitchFamily="49" charset="-122"/>
                <a:ea typeface="楷体_GB2312" pitchFamily="49" charset="-122"/>
              </a:rPr>
              <a:t>在总就业人口中所占比例</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超过</a:t>
            </a:r>
            <a:r>
              <a:rPr lang="en-US" altLang="zh-CN" sz="2400">
                <a:solidFill>
                  <a:srgbClr val="FF3300"/>
                </a:solidFill>
                <a:effectLst>
                  <a:outerShdw blurRad="38100" dist="38100" dir="2700000" algn="tl">
                    <a:schemeClr val="bg2"/>
                  </a:outerShdw>
                </a:effectLst>
                <a:latin typeface="楷体_GB2312" pitchFamily="49" charset="-122"/>
                <a:ea typeface="楷体_GB2312" pitchFamily="49" charset="-122"/>
              </a:rPr>
              <a:t>70%</a:t>
            </a:r>
            <a:br>
              <a:rPr lang="en-US" altLang="zh-CN" sz="2400">
                <a:solidFill>
                  <a:schemeClr val="hlink"/>
                </a:solidFill>
                <a:effectLst>
                  <a:outerShdw blurRad="38100" dist="38100" dir="2700000" algn="tl">
                    <a:schemeClr val="bg2"/>
                  </a:outerShdw>
                </a:effectLst>
                <a:latin typeface="楷体_GB2312" pitchFamily="49" charset="-122"/>
                <a:ea typeface="楷体_GB2312" pitchFamily="49" charset="-122"/>
              </a:rPr>
            </a:br>
            <a:r>
              <a:rPr lang="en-US" altLang="zh-CN" sz="2400">
                <a:solidFill>
                  <a:schemeClr val="hlink"/>
                </a:solidFill>
                <a:effectLst>
                  <a:outerShdw blurRad="38100" dist="38100" dir="2700000" algn="tl">
                    <a:schemeClr val="bg2"/>
                  </a:outerShdw>
                </a:effectLst>
                <a:latin typeface="楷体_GB2312" pitchFamily="49" charset="-122"/>
                <a:ea typeface="楷体_GB2312" pitchFamily="49" charset="-122"/>
              </a:rPr>
              <a:t>⑸</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有文化的人口</a:t>
            </a:r>
            <a:r>
              <a:rPr lang="zh-CN" altLang="en-US" sz="2400">
                <a:solidFill>
                  <a:schemeClr val="hlink"/>
                </a:solidFill>
                <a:effectLst>
                  <a:outerShdw blurRad="38100" dist="38100" dir="2700000" algn="tl">
                    <a:schemeClr val="bg2"/>
                  </a:outerShdw>
                </a:effectLst>
                <a:latin typeface="楷体_GB2312" pitchFamily="49" charset="-122"/>
                <a:ea typeface="楷体_GB2312" pitchFamily="49" charset="-122"/>
              </a:rPr>
              <a:t>在总人口中所占比例</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超过</a:t>
            </a:r>
            <a:r>
              <a:rPr lang="en-US" altLang="zh-CN" sz="2400">
                <a:solidFill>
                  <a:srgbClr val="FF3300"/>
                </a:solidFill>
                <a:effectLst>
                  <a:outerShdw blurRad="38100" dist="38100" dir="2700000" algn="tl">
                    <a:schemeClr val="bg2"/>
                  </a:outerShdw>
                </a:effectLst>
                <a:latin typeface="楷体_GB2312" pitchFamily="49" charset="-122"/>
                <a:ea typeface="楷体_GB2312" pitchFamily="49" charset="-122"/>
              </a:rPr>
              <a:t>80%</a:t>
            </a:r>
            <a:br>
              <a:rPr lang="en-US" altLang="zh-CN" sz="2400">
                <a:solidFill>
                  <a:srgbClr val="FF3300"/>
                </a:solidFill>
                <a:effectLst>
                  <a:outerShdw blurRad="38100" dist="38100" dir="2700000" algn="tl">
                    <a:schemeClr val="bg2"/>
                  </a:outerShdw>
                </a:effectLst>
                <a:latin typeface="楷体_GB2312" pitchFamily="49" charset="-122"/>
                <a:ea typeface="楷体_GB2312" pitchFamily="49" charset="-122"/>
              </a:rPr>
            </a:br>
            <a:r>
              <a:rPr lang="en-US" altLang="zh-CN" sz="2400">
                <a:solidFill>
                  <a:schemeClr val="hlink"/>
                </a:solidFill>
                <a:effectLst>
                  <a:outerShdw blurRad="38100" dist="38100" dir="2700000" algn="tl">
                    <a:schemeClr val="bg2"/>
                  </a:outerShdw>
                </a:effectLst>
                <a:latin typeface="楷体_GB2312" pitchFamily="49" charset="-122"/>
                <a:ea typeface="楷体_GB2312" pitchFamily="49" charset="-122"/>
              </a:rPr>
              <a:t>⑹</a:t>
            </a:r>
            <a:r>
              <a:rPr lang="zh-CN" altLang="en-US" sz="2400">
                <a:solidFill>
                  <a:schemeClr val="hlink"/>
                </a:solidFill>
                <a:effectLst>
                  <a:outerShdw blurRad="38100" dist="38100" dir="2700000" algn="tl">
                    <a:schemeClr val="bg2"/>
                  </a:outerShdw>
                </a:effectLst>
                <a:latin typeface="楷体_GB2312" pitchFamily="49" charset="-122"/>
                <a:ea typeface="楷体_GB2312" pitchFamily="49" charset="-122"/>
              </a:rPr>
              <a:t>青年适龄年龄组中</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上大学的人数比例超过</a:t>
            </a:r>
            <a:r>
              <a:rPr lang="en-US" altLang="zh-CN" sz="2400">
                <a:solidFill>
                  <a:srgbClr val="FF3300"/>
                </a:solidFill>
                <a:effectLst>
                  <a:outerShdw blurRad="38100" dist="38100" dir="2700000" algn="tl">
                    <a:schemeClr val="bg2"/>
                  </a:outerShdw>
                </a:effectLst>
                <a:latin typeface="楷体_GB2312" pitchFamily="49" charset="-122"/>
                <a:ea typeface="楷体_GB2312" pitchFamily="49" charset="-122"/>
              </a:rPr>
              <a:t>10%-15%</a:t>
            </a:r>
            <a:br>
              <a:rPr lang="en-US" altLang="zh-CN" sz="2400">
                <a:solidFill>
                  <a:schemeClr val="hlink"/>
                </a:solidFill>
                <a:effectLst>
                  <a:outerShdw blurRad="38100" dist="38100" dir="2700000" algn="tl">
                    <a:schemeClr val="bg2"/>
                  </a:outerShdw>
                </a:effectLst>
                <a:latin typeface="楷体_GB2312" pitchFamily="49" charset="-122"/>
                <a:ea typeface="楷体_GB2312" pitchFamily="49" charset="-122"/>
              </a:rPr>
            </a:br>
            <a:r>
              <a:rPr lang="en-US" altLang="zh-CN" sz="2400">
                <a:solidFill>
                  <a:schemeClr val="hlink"/>
                </a:solidFill>
                <a:effectLst>
                  <a:outerShdw blurRad="38100" dist="38100" dir="2700000" algn="tl">
                    <a:schemeClr val="bg2"/>
                  </a:outerShdw>
                </a:effectLst>
                <a:latin typeface="楷体_GB2312" pitchFamily="49" charset="-122"/>
                <a:ea typeface="楷体_GB2312" pitchFamily="49" charset="-122"/>
              </a:rPr>
              <a:t>⑺</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城市人口</a:t>
            </a:r>
            <a:r>
              <a:rPr lang="zh-CN" altLang="en-US" sz="2400">
                <a:solidFill>
                  <a:schemeClr val="hlink"/>
                </a:solidFill>
                <a:effectLst>
                  <a:outerShdw blurRad="38100" dist="38100" dir="2700000" algn="tl">
                    <a:schemeClr val="bg2"/>
                  </a:outerShdw>
                </a:effectLst>
                <a:latin typeface="楷体_GB2312" pitchFamily="49" charset="-122"/>
                <a:ea typeface="楷体_GB2312" pitchFamily="49" charset="-122"/>
              </a:rPr>
              <a:t>占总人口比例</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超过</a:t>
            </a:r>
            <a:r>
              <a:rPr lang="en-US" altLang="zh-CN" sz="2400">
                <a:solidFill>
                  <a:srgbClr val="FF3300"/>
                </a:solidFill>
                <a:effectLst>
                  <a:outerShdw blurRad="38100" dist="38100" dir="2700000" algn="tl">
                    <a:schemeClr val="bg2"/>
                  </a:outerShdw>
                </a:effectLst>
                <a:latin typeface="楷体_GB2312" pitchFamily="49" charset="-122"/>
                <a:ea typeface="楷体_GB2312" pitchFamily="49" charset="-122"/>
              </a:rPr>
              <a:t>50%</a:t>
            </a:r>
            <a:r>
              <a:rPr lang="en-US" altLang="zh-CN" sz="2400">
                <a:solidFill>
                  <a:schemeClr val="hlink"/>
                </a:solidFill>
                <a:effectLst>
                  <a:outerShdw blurRad="38100" dist="38100" dir="2700000" algn="tl">
                    <a:schemeClr val="bg2"/>
                  </a:outerShdw>
                </a:effectLst>
                <a:latin typeface="楷体_GB2312" pitchFamily="49" charset="-122"/>
                <a:ea typeface="楷体_GB2312" pitchFamily="49" charset="-122"/>
              </a:rPr>
              <a:t> </a:t>
            </a:r>
            <a:br>
              <a:rPr lang="en-US" altLang="zh-CN" sz="2400">
                <a:solidFill>
                  <a:schemeClr val="hlink"/>
                </a:solidFill>
                <a:effectLst>
                  <a:outerShdw blurRad="38100" dist="38100" dir="2700000" algn="tl">
                    <a:schemeClr val="bg2"/>
                  </a:outerShdw>
                </a:effectLst>
                <a:latin typeface="楷体_GB2312" pitchFamily="49" charset="-122"/>
                <a:ea typeface="楷体_GB2312" pitchFamily="49" charset="-122"/>
              </a:rPr>
            </a:br>
            <a:r>
              <a:rPr lang="en-US" altLang="zh-CN" sz="2400">
                <a:solidFill>
                  <a:schemeClr val="hlink"/>
                </a:solidFill>
                <a:effectLst>
                  <a:outerShdw blurRad="38100" dist="38100" dir="2700000" algn="tl">
                    <a:schemeClr val="bg2"/>
                  </a:outerShdw>
                </a:effectLst>
                <a:latin typeface="楷体_GB2312" pitchFamily="49" charset="-122"/>
                <a:ea typeface="楷体_GB2312" pitchFamily="49" charset="-122"/>
              </a:rPr>
              <a:t>⑻</a:t>
            </a:r>
            <a:r>
              <a:rPr lang="zh-CN" altLang="en-US" sz="2400">
                <a:solidFill>
                  <a:schemeClr val="hlink"/>
                </a:solidFill>
                <a:effectLst>
                  <a:outerShdw blurRad="38100" dist="38100" dir="2700000" algn="tl">
                    <a:schemeClr val="bg2"/>
                  </a:outerShdw>
                </a:effectLst>
                <a:latin typeface="楷体_GB2312" pitchFamily="49" charset="-122"/>
                <a:ea typeface="楷体_GB2312" pitchFamily="49" charset="-122"/>
              </a:rPr>
              <a:t>平均</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每名医生负担的人口为</a:t>
            </a:r>
            <a:r>
              <a:rPr lang="en-US" altLang="zh-CN" sz="2400">
                <a:solidFill>
                  <a:srgbClr val="FF3300"/>
                </a:solidFill>
                <a:effectLst>
                  <a:outerShdw blurRad="38100" dist="38100" dir="2700000" algn="tl">
                    <a:schemeClr val="bg2"/>
                  </a:outerShdw>
                </a:effectLst>
                <a:latin typeface="楷体_GB2312" pitchFamily="49" charset="-122"/>
                <a:ea typeface="楷体_GB2312" pitchFamily="49" charset="-122"/>
              </a:rPr>
              <a:t>1000 </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人以下</a:t>
            </a:r>
            <a:br>
              <a:rPr lang="zh-CN" altLang="en-US" sz="2400">
                <a:solidFill>
                  <a:schemeClr val="hlink"/>
                </a:solidFill>
                <a:effectLst>
                  <a:outerShdw blurRad="38100" dist="38100" dir="2700000" algn="tl">
                    <a:schemeClr val="bg2"/>
                  </a:outerShdw>
                </a:effectLst>
                <a:latin typeface="楷体_GB2312" pitchFamily="49" charset="-122"/>
                <a:ea typeface="楷体_GB2312" pitchFamily="49" charset="-122"/>
              </a:rPr>
            </a:br>
            <a:r>
              <a:rPr lang="zh-CN" altLang="en-US" sz="2400">
                <a:solidFill>
                  <a:schemeClr val="hlink"/>
                </a:solidFill>
                <a:effectLst>
                  <a:outerShdw blurRad="38100" dist="38100" dir="2700000" algn="tl">
                    <a:schemeClr val="bg2"/>
                  </a:outerShdw>
                </a:effectLst>
                <a:latin typeface="楷体_GB2312" pitchFamily="49" charset="-122"/>
                <a:ea typeface="楷体_GB2312" pitchFamily="49" charset="-122"/>
              </a:rPr>
              <a:t>⑼平均预期</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寿命在</a:t>
            </a:r>
            <a:r>
              <a:rPr lang="en-US" altLang="zh-CN" sz="2400">
                <a:solidFill>
                  <a:srgbClr val="FF3300"/>
                </a:solidFill>
                <a:effectLst>
                  <a:outerShdw blurRad="38100" dist="38100" dir="2700000" algn="tl">
                    <a:schemeClr val="bg2"/>
                  </a:outerShdw>
                </a:effectLst>
                <a:latin typeface="楷体_GB2312" pitchFamily="49" charset="-122"/>
                <a:ea typeface="楷体_GB2312" pitchFamily="49" charset="-122"/>
              </a:rPr>
              <a:t>70</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岁以上</a:t>
            </a:r>
            <a:b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br>
            <a:r>
              <a:rPr lang="zh-CN" altLang="en-US" sz="2400">
                <a:solidFill>
                  <a:schemeClr val="hlink"/>
                </a:solidFill>
                <a:effectLst>
                  <a:outerShdw blurRad="38100" dist="38100" dir="2700000" algn="tl">
                    <a:schemeClr val="bg2"/>
                  </a:outerShdw>
                </a:effectLst>
                <a:latin typeface="楷体_GB2312" pitchFamily="49" charset="-122"/>
                <a:ea typeface="楷体_GB2312" pitchFamily="49" charset="-122"/>
              </a:rPr>
              <a:t>⑽</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人口自然增长率为</a:t>
            </a:r>
            <a:r>
              <a:rPr lang="en-US" altLang="zh-CN" sz="2400">
                <a:solidFill>
                  <a:srgbClr val="FF3300"/>
                </a:solidFill>
                <a:effectLst>
                  <a:outerShdw blurRad="38100" dist="38100" dir="2700000" algn="tl">
                    <a:schemeClr val="bg2"/>
                  </a:outerShdw>
                </a:effectLst>
                <a:latin typeface="楷体_GB2312" pitchFamily="49" charset="-122"/>
                <a:ea typeface="楷体_GB2312" pitchFamily="49" charset="-122"/>
              </a:rPr>
              <a:t>1</a:t>
            </a:r>
            <a:r>
              <a:rPr lang="en-US" altLang="en-US" sz="2400">
                <a:solidFill>
                  <a:srgbClr val="FF3300"/>
                </a:solidFill>
                <a:effectLst>
                  <a:outerShdw blurRad="38100" dist="38100" dir="2700000" algn="tl">
                    <a:schemeClr val="bg2"/>
                  </a:outerShdw>
                </a:effectLst>
                <a:latin typeface="Arial" pitchFamily="34" charset="0"/>
                <a:ea typeface="楷体_GB2312" pitchFamily="49" charset="-122"/>
              </a:rPr>
              <a:t>‰</a:t>
            </a:r>
            <a:r>
              <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rPr>
              <a:t>以下</a:t>
            </a:r>
            <a:endParaRPr lang="zh-CN" altLang="en-US" sz="2400">
              <a:solidFill>
                <a:srgbClr val="FF3300"/>
              </a:solidFill>
              <a:effectLst>
                <a:outerShdw blurRad="38100" dist="38100" dir="2700000" algn="tl">
                  <a:schemeClr val="bg2"/>
                </a:outerShdw>
              </a:effectLst>
              <a:latin typeface="楷体_GB2312" pitchFamily="49" charset="-122"/>
              <a:ea typeface="楷体_GB2312" pitchFamily="49" charset="-122"/>
            </a:endParaRPr>
          </a:p>
        </p:txBody>
      </p:sp>
      <p:sp>
        <p:nvSpPr>
          <p:cNvPr id="57347" name="TextBox 57346"/>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现代化全球化与知识经济时代共63页，您现在浏览的是第6页!</a:t>
            </a:r>
          </a:p>
        </p:txBody>
      </p:sp>
    </p:spTree>
  </p:cSld>
  <p:clrMapOvr>
    <a:masterClrMapping/>
  </p:clrMapOvr>
  <p:transition spd="med">
    <p:cover dir="u"/>
    <p:sndAc>
      <p:stSnd>
        <p:snd r:embed="rId2" name="camera.wav"/>
      </p:stSnd>
    </p:sndAc>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394" name="Rectangle 2"/>
          <p:cNvSpPr>
            <a:spLocks noGrp="1" noChangeArrowheads="1"/>
          </p:cNvSpPr>
          <p:nvPr>
            <p:ph type="body" idx="4294967295"/>
          </p:nvPr>
        </p:nvSpPr>
        <p:spPr>
          <a:xfrm>
            <a:off x="323850" y="1412875"/>
            <a:ext cx="8229600" cy="3744912"/>
          </a:xfrm>
        </p:spPr>
        <p:txBody>
          <a:bodyPr vert="horz" wrap="square" lIns="91440" tIns="45720" rIns="91440" bIns="45720" numCol="1" anchor="t" anchorCtr="0" compatLnSpc="1">
            <a:prstTxWarp prst="textNoShape">
              <a:avLst/>
            </a:prstTxWarp>
          </a:bodyPr>
          <a:lstStyle>
            <a:lvl1pPr marL="342900" indent="-342900" algn="l" defTabSz="914400" rtl="0" eaLnBrk="1" fontAlgn="base" hangingPunct="1">
              <a:lnSpc>
                <a:spcPct val="100000"/>
              </a:lnSpc>
              <a:spcBef>
                <a:spcPct val="20000"/>
              </a:spcBef>
              <a:spcAft>
                <a:spcPct val="0"/>
              </a:spcAft>
              <a:buClrTx/>
              <a:buFont typeface="Arial" pitchFamily="34" charset="0"/>
              <a:buChar char="•"/>
              <a:defRPr kumimoji="0" lang="zh-CN" altLang="en-US" sz="2400" b="0" i="0" u="none" baseline="0">
                <a:solidFill>
                  <a:schemeClr val="tx1"/>
                </a:solidFill>
                <a:latin typeface="Calibri" pitchFamily="34" charset="0"/>
                <a:ea typeface="微软雅黑" pitchFamily="34" charset="-122"/>
                <a:sym typeface="Calibri" pitchFamily="34" charset="0"/>
              </a:defRPr>
            </a:lvl1pPr>
            <a:lvl2pPr marL="742950" indent="-285750" algn="l" defTabSz="914400" rtl="0" eaLnBrk="1" fontAlgn="base" hangingPunct="1">
              <a:lnSpc>
                <a:spcPct val="100000"/>
              </a:lnSpc>
              <a:spcBef>
                <a:spcPct val="20000"/>
              </a:spcBef>
              <a:spcAft>
                <a:spcPct val="0"/>
              </a:spcAft>
              <a:buClrTx/>
              <a:buFont typeface="Arial" pitchFamily="34" charset="0"/>
              <a:buChar char="–"/>
              <a:defRPr kumimoji="0" lang="zh-CN" altLang="en-US" sz="2000" b="0" i="0" u="none" baseline="0">
                <a:solidFill>
                  <a:schemeClr val="tx1"/>
                </a:solidFill>
                <a:latin typeface="Calibri" pitchFamily="34" charset="0"/>
                <a:ea typeface="微软雅黑" pitchFamily="34" charset="-122"/>
                <a:sym typeface="Calibri" pitchFamily="34" charset="0"/>
              </a:defRPr>
            </a:lvl2pPr>
            <a:lvl3pPr marL="11430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800" b="0" i="0" u="none" baseline="0">
                <a:solidFill>
                  <a:schemeClr val="tx1"/>
                </a:solidFill>
                <a:latin typeface="Calibri" pitchFamily="34" charset="0"/>
                <a:ea typeface="微软雅黑" pitchFamily="34" charset="-122"/>
                <a:sym typeface="Calibri" pitchFamily="34" charset="0"/>
              </a:defRPr>
            </a:lvl3pPr>
            <a:lvl4pPr marL="16002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4pPr>
            <a:lvl5pPr marL="20574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5pPr>
          </a:lstStyle>
          <a:p>
            <a:pPr lvl="0" algn="just"/>
            <a:endParaRPr lang="zh-CN" altLang="en-US" sz="2800" b="1">
              <a:solidFill>
                <a:schemeClr val="hlink"/>
              </a:solidFill>
              <a:effectLst>
                <a:outerShdw blurRad="38100" dist="38100" dir="2700000" algn="tl">
                  <a:schemeClr val="bg2"/>
                </a:outerShdw>
              </a:effectLst>
              <a:latin typeface="楷体_GB2312" pitchFamily="49" charset="-122"/>
              <a:ea typeface="楷体_GB2312" pitchFamily="49" charset="-122"/>
            </a:endParaRPr>
          </a:p>
          <a:p>
            <a:pPr lvl="0" algn="just"/>
            <a:endParaRPr lang="zh-CN" altLang="en-US" sz="2800" b="1">
              <a:solidFill>
                <a:schemeClr val="hlink"/>
              </a:solidFill>
              <a:effectLst>
                <a:outerShdw blurRad="38100" dist="38100" dir="2700000" algn="tl">
                  <a:schemeClr val="bg2"/>
                </a:outerShdw>
              </a:effectLst>
              <a:latin typeface="楷体_GB2312" pitchFamily="49" charset="-122"/>
              <a:ea typeface="楷体_GB2312" pitchFamily="49" charset="-122"/>
            </a:endParaRPr>
          </a:p>
          <a:p>
            <a:pPr lvl="0" algn="just"/>
            <a:r>
              <a:rPr lang="zh-CN" altLang="en-US" sz="2800" b="1">
                <a:solidFill>
                  <a:schemeClr val="hlink"/>
                </a:solidFill>
                <a:effectLst>
                  <a:outerShdw blurRad="38100" dist="38100" dir="2700000" algn="tl">
                    <a:schemeClr val="bg2"/>
                  </a:outerShdw>
                </a:effectLst>
                <a:latin typeface="楷体_GB2312" pitchFamily="49" charset="-122"/>
                <a:ea typeface="楷体_GB2312" pitchFamily="49" charset="-122"/>
              </a:rPr>
              <a:t>据测算，次现代化人均国民生产总值</a:t>
            </a:r>
            <a:r>
              <a:rPr lang="en-US" altLang="zh-CN" sz="2800" b="1">
                <a:solidFill>
                  <a:schemeClr val="hlink"/>
                </a:solidFill>
                <a:effectLst>
                  <a:outerShdw blurRad="38100" dist="38100" dir="2700000" algn="tl">
                    <a:schemeClr val="bg2"/>
                  </a:outerShdw>
                </a:effectLst>
                <a:latin typeface="楷体_GB2312" pitchFamily="49" charset="-122"/>
                <a:ea typeface="楷体_GB2312" pitchFamily="49" charset="-122"/>
              </a:rPr>
              <a:t>(GNP)1998</a:t>
            </a:r>
            <a:r>
              <a:rPr lang="zh-CN" altLang="en-US" sz="2800" b="1">
                <a:solidFill>
                  <a:schemeClr val="hlink"/>
                </a:solidFill>
                <a:effectLst>
                  <a:outerShdw blurRad="38100" dist="38100" dir="2700000" algn="tl">
                    <a:schemeClr val="bg2"/>
                  </a:outerShdw>
                </a:effectLst>
                <a:latin typeface="楷体_GB2312" pitchFamily="49" charset="-122"/>
                <a:ea typeface="楷体_GB2312" pitchFamily="49" charset="-122"/>
              </a:rPr>
              <a:t>年为</a:t>
            </a:r>
            <a:r>
              <a:rPr lang="en-US" altLang="zh-CN" sz="2800" b="1">
                <a:solidFill>
                  <a:schemeClr val="hlink"/>
                </a:solidFill>
                <a:effectLst>
                  <a:outerShdw blurRad="38100" dist="38100" dir="2700000" algn="tl">
                    <a:schemeClr val="bg2"/>
                  </a:outerShdw>
                </a:effectLst>
                <a:latin typeface="楷体_GB2312" pitchFamily="49" charset="-122"/>
                <a:ea typeface="楷体_GB2312" pitchFamily="49" charset="-122"/>
              </a:rPr>
              <a:t>6126</a:t>
            </a:r>
            <a:r>
              <a:rPr lang="zh-CN" altLang="en-US" sz="2800" b="1">
                <a:solidFill>
                  <a:schemeClr val="hlink"/>
                </a:solidFill>
                <a:effectLst>
                  <a:outerShdw blurRad="38100" dist="38100" dir="2700000" algn="tl">
                    <a:schemeClr val="bg2"/>
                  </a:outerShdw>
                </a:effectLst>
                <a:latin typeface="楷体_GB2312" pitchFamily="49" charset="-122"/>
                <a:ea typeface="楷体_GB2312" pitchFamily="49" charset="-122"/>
              </a:rPr>
              <a:t>美元。第二次现代化人均国民生产总值到</a:t>
            </a:r>
            <a:r>
              <a:rPr lang="en-US" altLang="zh-CN" sz="2800" b="1">
                <a:solidFill>
                  <a:schemeClr val="hlink"/>
                </a:solidFill>
                <a:effectLst>
                  <a:outerShdw blurRad="38100" dist="38100" dir="2700000" algn="tl">
                    <a:schemeClr val="bg2"/>
                  </a:outerShdw>
                </a:effectLst>
                <a:latin typeface="楷体_GB2312" pitchFamily="49" charset="-122"/>
                <a:ea typeface="楷体_GB2312" pitchFamily="49" charset="-122"/>
              </a:rPr>
              <a:t>2050</a:t>
            </a:r>
            <a:r>
              <a:rPr lang="zh-CN" altLang="en-US" sz="2800" b="1">
                <a:solidFill>
                  <a:schemeClr val="hlink"/>
                </a:solidFill>
                <a:effectLst>
                  <a:outerShdw blurRad="38100" dist="38100" dir="2700000" algn="tl">
                    <a:schemeClr val="bg2"/>
                  </a:outerShdw>
                </a:effectLst>
                <a:latin typeface="楷体_GB2312" pitchFamily="49" charset="-122"/>
                <a:ea typeface="楷体_GB2312" pitchFamily="49" charset="-122"/>
              </a:rPr>
              <a:t>年应超过</a:t>
            </a:r>
            <a:r>
              <a:rPr lang="en-US" altLang="zh-CN" sz="2800" b="1">
                <a:solidFill>
                  <a:schemeClr val="hlink"/>
                </a:solidFill>
                <a:effectLst>
                  <a:outerShdw blurRad="38100" dist="38100" dir="2700000" algn="tl">
                    <a:schemeClr val="bg2"/>
                  </a:outerShdw>
                </a:effectLst>
                <a:latin typeface="楷体_GB2312" pitchFamily="49" charset="-122"/>
                <a:ea typeface="楷体_GB2312" pitchFamily="49" charset="-122"/>
              </a:rPr>
              <a:t>25510</a:t>
            </a:r>
            <a:r>
              <a:rPr lang="zh-CN" altLang="en-US" sz="2800" b="1">
                <a:solidFill>
                  <a:schemeClr val="hlink"/>
                </a:solidFill>
                <a:effectLst>
                  <a:outerShdw blurRad="38100" dist="38100" dir="2700000" algn="tl">
                    <a:schemeClr val="bg2"/>
                  </a:outerShdw>
                </a:effectLst>
                <a:latin typeface="楷体_GB2312" pitchFamily="49" charset="-122"/>
                <a:ea typeface="楷体_GB2312" pitchFamily="49" charset="-122"/>
              </a:rPr>
              <a:t>美元。</a:t>
            </a:r>
            <a:endParaRPr lang="zh-CN" altLang="en-US" sz="2800" b="1">
              <a:solidFill>
                <a:schemeClr val="folHlink"/>
              </a:solidFill>
              <a:effectLst>
                <a:outerShdw blurRad="38100" dist="38100" dir="2700000" algn="tl">
                  <a:schemeClr val="bg2"/>
                </a:outerShdw>
              </a:effectLst>
              <a:latin typeface="楷体_GB2312" pitchFamily="49" charset="-122"/>
              <a:ea typeface="楷体_GB2312" pitchFamily="49" charset="-122"/>
            </a:endParaRPr>
          </a:p>
        </p:txBody>
      </p:sp>
      <p:sp>
        <p:nvSpPr>
          <p:cNvPr id="59395" name="TextBox 59394"/>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现代化全球化与知识经济时代共63页，您现在浏览的是第7页!</a:t>
            </a:r>
          </a:p>
        </p:txBody>
      </p:sp>
    </p:spTree>
  </p:cSld>
  <p:clrMapOvr>
    <a:masterClrMapping/>
  </p:clrMapOvr>
  <p:transition spd="med">
    <p:cover dir="u"/>
    <p:sndAc>
      <p:stSnd>
        <p:snd r:embed="rId2" name="camera.wav"/>
      </p:stSnd>
    </p:sndAc>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
          <p:cNvSpPr/>
          <p:nvPr/>
        </p:nvSpPr>
        <p:spPr>
          <a:xfrm>
            <a:off x="1219200" y="1066800"/>
            <a:ext cx="6781800" cy="5092700"/>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lang="zh-CN" altLang="en-US" sz="2800">
                <a:latin typeface="Tahoma" pitchFamily="34" charset="0"/>
              </a:rPr>
              <a:t>      </a:t>
            </a:r>
            <a:r>
              <a:rPr lang="zh-CN" altLang="en-US" sz="2800">
                <a:latin typeface="Tahoma" pitchFamily="34" charset="0"/>
                <a:ea typeface="黑体" pitchFamily="49" charset="-122"/>
              </a:rPr>
              <a:t>人类社会三次大的现代化浪潮：</a:t>
            </a:r>
            <a:endParaRPr lang="zh-CN" altLang="en-US" sz="2800">
              <a:latin typeface="Tahoma" pitchFamily="34" charset="0"/>
              <a:ea typeface="黑体" pitchFamily="49" charset="-122"/>
            </a:endParaRPr>
          </a:p>
          <a:p>
            <a:pPr lvl="0">
              <a:lnSpc>
                <a:spcPct val="130000"/>
              </a:lnSpc>
            </a:pPr>
            <a:r>
              <a:rPr lang="zh-CN" altLang="en-US" sz="2800">
                <a:latin typeface="Tahoma" pitchFamily="34" charset="0"/>
              </a:rPr>
              <a:t>       </a:t>
            </a:r>
            <a:r>
              <a:rPr lang="en-US" altLang="zh-CN" sz="2800" b="1">
                <a:solidFill>
                  <a:srgbClr val="0000FF"/>
                </a:solidFill>
                <a:latin typeface="Tahoma" pitchFamily="34" charset="0"/>
              </a:rPr>
              <a:t>1.</a:t>
            </a:r>
            <a:r>
              <a:rPr lang="zh-CN" altLang="en-US" sz="2800" b="1">
                <a:solidFill>
                  <a:srgbClr val="0000FF"/>
                </a:solidFill>
                <a:latin typeface="Tahoma" pitchFamily="34" charset="0"/>
              </a:rPr>
              <a:t>次现代化浪潮</a:t>
            </a:r>
            <a:endParaRPr lang="zh-CN" altLang="en-US" sz="2800" b="1">
              <a:solidFill>
                <a:srgbClr val="0000FF"/>
              </a:solidFill>
              <a:latin typeface="Tahoma" pitchFamily="34" charset="0"/>
            </a:endParaRPr>
          </a:p>
          <a:p>
            <a:pPr lvl="0">
              <a:lnSpc>
                <a:spcPct val="130000"/>
              </a:lnSpc>
            </a:pPr>
            <a:r>
              <a:rPr lang="zh-CN" altLang="en-US" sz="2800">
                <a:latin typeface="Tahoma" pitchFamily="34" charset="0"/>
              </a:rPr>
              <a:t>      </a:t>
            </a:r>
            <a:r>
              <a:rPr lang="zh-CN" altLang="en-US" sz="2800" b="1">
                <a:latin typeface="Tahoma" pitchFamily="34" charset="0"/>
              </a:rPr>
              <a:t>时间从</a:t>
            </a:r>
            <a:r>
              <a:rPr lang="en-US" altLang="zh-CN" sz="2800" b="1">
                <a:latin typeface="Tahoma" pitchFamily="34" charset="0"/>
              </a:rPr>
              <a:t>18</a:t>
            </a:r>
            <a:r>
              <a:rPr lang="zh-CN" altLang="en-US" sz="2800" b="1">
                <a:latin typeface="Tahoma" pitchFamily="34" charset="0"/>
              </a:rPr>
              <a:t>世纪后期到</a:t>
            </a:r>
            <a:r>
              <a:rPr lang="en-US" altLang="zh-CN" sz="2800" b="1">
                <a:latin typeface="Tahoma" pitchFamily="34" charset="0"/>
              </a:rPr>
              <a:t>19</a:t>
            </a:r>
            <a:r>
              <a:rPr lang="zh-CN" altLang="en-US" sz="2800" b="1">
                <a:latin typeface="Tahoma" pitchFamily="34" charset="0"/>
              </a:rPr>
              <a:t>世纪中叶，是一次从</a:t>
            </a:r>
            <a:r>
              <a:rPr lang="zh-CN" altLang="en-US" sz="2800" b="1">
                <a:solidFill>
                  <a:srgbClr val="0000FF"/>
                </a:solidFill>
                <a:latin typeface="Tahoma" pitchFamily="34" charset="0"/>
              </a:rPr>
              <a:t>英国开始</a:t>
            </a:r>
            <a:r>
              <a:rPr lang="zh-CN" altLang="en-US" sz="2800" b="1">
                <a:latin typeface="Tahoma" pitchFamily="34" charset="0"/>
              </a:rPr>
              <a:t>然后向西欧扩散的工业化进程。</a:t>
            </a:r>
            <a:endParaRPr lang="zh-CN" altLang="en-US" sz="2800" b="1">
              <a:latin typeface="Tahoma" pitchFamily="34" charset="0"/>
            </a:endParaRPr>
          </a:p>
          <a:p>
            <a:pPr lvl="0">
              <a:lnSpc>
                <a:spcPct val="130000"/>
              </a:lnSpc>
            </a:pPr>
            <a:r>
              <a:rPr lang="zh-CN" altLang="en-US" sz="2800" b="1">
                <a:latin typeface="Tahoma" pitchFamily="34" charset="0"/>
              </a:rPr>
              <a:t>      特征：非生物性能源和机器大生产。</a:t>
            </a:r>
            <a:endParaRPr lang="en-US" altLang="zh-CN" sz="2800" b="1">
              <a:latin typeface="Tahoma" pitchFamily="34" charset="0"/>
            </a:endParaRPr>
          </a:p>
          <a:p>
            <a:pPr lvl="0">
              <a:lnSpc>
                <a:spcPct val="130000"/>
              </a:lnSpc>
            </a:pPr>
            <a:r>
              <a:rPr lang="zh-CN" altLang="en-US" sz="2800" b="1">
                <a:latin typeface="Tahoma" pitchFamily="34" charset="0"/>
              </a:rPr>
              <a:t>      产生的双重动因：一方面，它与次工业革命密切相关；另一方面，政治革命也有力地推动了世界工业化的进程。</a:t>
            </a:r>
            <a:r>
              <a:rPr lang="zh-CN" altLang="en-US" sz="2800">
                <a:latin typeface="Tahoma" pitchFamily="34" charset="0"/>
              </a:rPr>
              <a:t> </a:t>
            </a:r>
            <a:endParaRPr lang="zh-CN" altLang="en-US">
              <a:latin typeface="Tahoma" pitchFamily="34" charset="0"/>
            </a:endParaRPr>
          </a:p>
        </p:txBody>
      </p:sp>
      <p:sp>
        <p:nvSpPr>
          <p:cNvPr id="9219" name="TextBox 9218"/>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
          <p:cNvSpPr/>
          <p:nvPr/>
        </p:nvSpPr>
        <p:spPr>
          <a:xfrm>
            <a:off x="609600" y="1295400"/>
            <a:ext cx="8001000" cy="5062538"/>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20000"/>
              </a:lnSpc>
              <a:spcBef>
                <a:spcPct val="50000"/>
              </a:spcBef>
            </a:pPr>
            <a:r>
              <a:rPr lang="zh-CN" altLang="en-US" sz="2800">
                <a:latin typeface="Tahoma" pitchFamily="34" charset="0"/>
              </a:rPr>
              <a:t>       </a:t>
            </a:r>
            <a:r>
              <a:rPr lang="en-US" altLang="zh-CN" sz="2800" b="1">
                <a:latin typeface="黑体" pitchFamily="49" charset="-122"/>
                <a:ea typeface="黑体" pitchFamily="49" charset="-122"/>
              </a:rPr>
              <a:t>2.</a:t>
            </a:r>
            <a:r>
              <a:rPr lang="zh-CN" altLang="en-US" sz="2800" b="1">
                <a:latin typeface="黑体" pitchFamily="49" charset="-122"/>
                <a:ea typeface="黑体" pitchFamily="49" charset="-122"/>
              </a:rPr>
              <a:t>第二次现代化浪潮</a:t>
            </a:r>
            <a:r>
              <a:rPr lang="zh-CN" altLang="en-US" sz="2800" b="1">
                <a:latin typeface="Tahoma" pitchFamily="34" charset="0"/>
              </a:rPr>
              <a:t>   </a:t>
            </a:r>
            <a:endParaRPr lang="zh-CN" altLang="en-US" sz="2800" b="1">
              <a:latin typeface="Tahoma" pitchFamily="34" charset="0"/>
            </a:endParaRPr>
          </a:p>
          <a:p>
            <a:pPr lvl="0">
              <a:lnSpc>
                <a:spcPct val="120000"/>
              </a:lnSpc>
              <a:spcBef>
                <a:spcPct val="50000"/>
              </a:spcBef>
            </a:pPr>
            <a:r>
              <a:rPr lang="zh-CN" altLang="en-US" sz="2800" b="1">
                <a:latin typeface="Tahoma" pitchFamily="34" charset="0"/>
              </a:rPr>
              <a:t>      </a:t>
            </a:r>
            <a:r>
              <a:rPr lang="zh-CN" altLang="en-US" sz="2600" b="1">
                <a:latin typeface="Tahoma" pitchFamily="34" charset="0"/>
              </a:rPr>
              <a:t>时间从</a:t>
            </a:r>
            <a:r>
              <a:rPr lang="en-US" altLang="zh-CN" sz="2600" b="1">
                <a:latin typeface="Tahoma" pitchFamily="34" charset="0"/>
              </a:rPr>
              <a:t>19</a:t>
            </a:r>
            <a:r>
              <a:rPr lang="zh-CN" altLang="en-US" sz="2600" b="1">
                <a:latin typeface="Tahoma" pitchFamily="34" charset="0"/>
              </a:rPr>
              <a:t>世纪下半叶至</a:t>
            </a:r>
            <a:r>
              <a:rPr lang="en-US" altLang="zh-CN" sz="2600" b="1">
                <a:latin typeface="Tahoma" pitchFamily="34" charset="0"/>
              </a:rPr>
              <a:t>20</a:t>
            </a:r>
            <a:r>
              <a:rPr lang="zh-CN" altLang="en-US" sz="2600" b="1">
                <a:latin typeface="Tahoma" pitchFamily="34" charset="0"/>
              </a:rPr>
              <a:t>世纪初，现代化在欧洲核心地区取得巨大成就后，继续向周围地区扩散，并从欧洲传播到世界各地。</a:t>
            </a:r>
            <a:endParaRPr lang="zh-CN" altLang="en-US" sz="2600" b="1">
              <a:latin typeface="Tahoma" pitchFamily="34" charset="0"/>
            </a:endParaRPr>
          </a:p>
          <a:p>
            <a:pPr lvl="0">
              <a:lnSpc>
                <a:spcPct val="120000"/>
              </a:lnSpc>
              <a:spcBef>
                <a:spcPct val="50000"/>
              </a:spcBef>
            </a:pPr>
            <a:r>
              <a:rPr lang="zh-CN" altLang="en-US" sz="2600" b="1">
                <a:latin typeface="Tahoma" pitchFamily="34" charset="0"/>
              </a:rPr>
              <a:t>      </a:t>
            </a:r>
            <a:r>
              <a:rPr lang="zh-CN" altLang="en-US" sz="2600" b="1">
                <a:solidFill>
                  <a:srgbClr val="0000FF"/>
                </a:solidFill>
                <a:latin typeface="Tahoma" pitchFamily="34" charset="0"/>
              </a:rPr>
              <a:t>特征</a:t>
            </a:r>
            <a:r>
              <a:rPr lang="zh-CN" altLang="en-US" sz="2600" b="1">
                <a:latin typeface="Tahoma" pitchFamily="34" charset="0"/>
              </a:rPr>
              <a:t>：“西化”和“欧化”，西方的海外扩张</a:t>
            </a:r>
            <a:endParaRPr lang="zh-CN" altLang="en-US" sz="2600" b="1">
              <a:latin typeface="Tahoma" pitchFamily="34" charset="0"/>
            </a:endParaRPr>
          </a:p>
          <a:p>
            <a:pPr lvl="0">
              <a:lnSpc>
                <a:spcPct val="120000"/>
              </a:lnSpc>
              <a:spcBef>
                <a:spcPct val="50000"/>
              </a:spcBef>
            </a:pPr>
            <a:r>
              <a:rPr lang="zh-CN" altLang="en-US" sz="2600" b="1">
                <a:latin typeface="Tahoma" pitchFamily="34" charset="0"/>
              </a:rPr>
              <a:t>      </a:t>
            </a:r>
            <a:r>
              <a:rPr lang="zh-CN" altLang="en-US" sz="2600" b="1">
                <a:solidFill>
                  <a:srgbClr val="0000FF"/>
                </a:solidFill>
                <a:latin typeface="Tahoma" pitchFamily="34" charset="0"/>
              </a:rPr>
              <a:t>物质技术基础：</a:t>
            </a:r>
            <a:r>
              <a:rPr lang="zh-CN" altLang="en-US" sz="2600" b="1">
                <a:latin typeface="Tahoma" pitchFamily="34" charset="0"/>
              </a:rPr>
              <a:t>是电动机和内燃机的发明和使用，技术水平远远超出了蒸汽机的发明和使用，因而，它所带来的社会生产力的增长速度也大大超过了次现代化浪潮。全球工业产值增加了</a:t>
            </a:r>
            <a:r>
              <a:rPr lang="en-US" altLang="zh-CN" sz="2600" b="1">
                <a:latin typeface="Tahoma" pitchFamily="34" charset="0"/>
              </a:rPr>
              <a:t>30-40</a:t>
            </a:r>
            <a:r>
              <a:rPr lang="zh-CN" altLang="en-US" sz="2600" b="1">
                <a:latin typeface="Tahoma" pitchFamily="34" charset="0"/>
              </a:rPr>
              <a:t>倍。</a:t>
            </a:r>
            <a:endParaRPr lang="zh-CN" altLang="en-US" sz="2600" b="1">
              <a:latin typeface="Tahoma" pitchFamily="34" charset="0"/>
            </a:endParaRPr>
          </a:p>
        </p:txBody>
      </p:sp>
      <p:sp>
        <p:nvSpPr>
          <p:cNvPr id="11267" name="TextBox 11266"/>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
          <p:cNvSpPr/>
          <p:nvPr/>
        </p:nvSpPr>
        <p:spPr>
          <a:xfrm>
            <a:off x="1066800" y="1371600"/>
            <a:ext cx="6934200" cy="4892675"/>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25000"/>
              </a:lnSpc>
            </a:pPr>
            <a:r>
              <a:rPr lang="zh-CN" altLang="en-US" sz="2800">
                <a:latin typeface="Tahoma" pitchFamily="34" charset="0"/>
              </a:rPr>
              <a:t>      </a:t>
            </a:r>
            <a:r>
              <a:rPr lang="zh-CN" altLang="en-US" sz="2800">
                <a:latin typeface="Tahoma" pitchFamily="34" charset="0"/>
                <a:ea typeface="黑体" pitchFamily="49" charset="-122"/>
              </a:rPr>
              <a:t>现代化的两大类型</a:t>
            </a:r>
            <a:r>
              <a:rPr lang="zh-CN" altLang="en-US" sz="2800">
                <a:latin typeface="Tahoma" pitchFamily="34" charset="0"/>
              </a:rPr>
              <a:t>：</a:t>
            </a:r>
            <a:endParaRPr lang="zh-CN" altLang="en-US" sz="2800">
              <a:latin typeface="Tahoma" pitchFamily="34" charset="0"/>
            </a:endParaRPr>
          </a:p>
          <a:p>
            <a:pPr lvl="0">
              <a:lnSpc>
                <a:spcPct val="125000"/>
              </a:lnSpc>
            </a:pPr>
            <a:r>
              <a:rPr lang="zh-CN" altLang="en-US" sz="2800">
                <a:latin typeface="Tahoma" pitchFamily="34" charset="0"/>
              </a:rPr>
              <a:t>      </a:t>
            </a:r>
            <a:r>
              <a:rPr lang="zh-CN" altLang="en-US" sz="2800" b="1">
                <a:solidFill>
                  <a:srgbClr val="0000FF"/>
                </a:solidFill>
                <a:latin typeface="Tahoma" pitchFamily="34" charset="0"/>
              </a:rPr>
              <a:t>内源的现代化</a:t>
            </a:r>
            <a:r>
              <a:rPr lang="zh-CN" altLang="en-US" sz="2800">
                <a:latin typeface="Tahoma" pitchFamily="34" charset="0"/>
              </a:rPr>
              <a:t>主要是由于自身社会发展出现的创新因素，导致了自发的、自下而上的、渐进性的社会变革，使社会发展进入现代化。</a:t>
            </a:r>
            <a:endParaRPr lang="zh-CN" altLang="en-US" sz="2800">
              <a:latin typeface="Tahoma" pitchFamily="34" charset="0"/>
            </a:endParaRPr>
          </a:p>
          <a:p>
            <a:pPr lvl="0">
              <a:lnSpc>
                <a:spcPct val="125000"/>
              </a:lnSpc>
            </a:pPr>
            <a:r>
              <a:rPr lang="zh-CN" altLang="en-US" sz="2800" b="1">
                <a:latin typeface="Tahoma" pitchFamily="34" charset="0"/>
              </a:rPr>
              <a:t>      </a:t>
            </a:r>
            <a:r>
              <a:rPr lang="zh-CN" altLang="en-US" sz="2800" b="1">
                <a:solidFill>
                  <a:srgbClr val="0000FF"/>
                </a:solidFill>
                <a:latin typeface="Tahoma" pitchFamily="34" charset="0"/>
              </a:rPr>
              <a:t>外源的现代化</a:t>
            </a:r>
            <a:r>
              <a:rPr lang="zh-CN" altLang="en-US" sz="2800">
                <a:latin typeface="Tahoma" pitchFamily="34" charset="0"/>
              </a:rPr>
              <a:t>指由于受外部的冲击而导致各种社会矛盾尖锐化，从而引起内部的思想和政治变革并进而推动经济变革，促使其社会发展走向现代化。</a:t>
            </a:r>
            <a:endParaRPr lang="zh-CN" altLang="en-US" sz="2800">
              <a:latin typeface="Tahoma" pitchFamily="34" charset="0"/>
            </a:endParaRPr>
          </a:p>
        </p:txBody>
      </p:sp>
      <p:sp>
        <p:nvSpPr>
          <p:cNvPr id="13315" name="TextBox 13314"/>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
          <p:cNvSpPr/>
          <p:nvPr/>
        </p:nvSpPr>
        <p:spPr>
          <a:xfrm>
            <a:off x="1447800" y="1143000"/>
            <a:ext cx="6934200" cy="5092700"/>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lang="zh-CN" altLang="en-US" sz="2800" b="1">
                <a:latin typeface="Tahoma" pitchFamily="34" charset="0"/>
              </a:rPr>
              <a:t>       </a:t>
            </a:r>
            <a:r>
              <a:rPr lang="zh-CN" altLang="en-US" sz="2800" b="1">
                <a:latin typeface="Tahoma" pitchFamily="34" charset="0"/>
                <a:ea typeface="黑体" pitchFamily="49" charset="-122"/>
              </a:rPr>
              <a:t>三、我国现代化问题的提出及实践</a:t>
            </a:r>
            <a:endParaRPr lang="zh-CN" altLang="en-US" sz="2800">
              <a:latin typeface="Tahoma" pitchFamily="34" charset="0"/>
              <a:ea typeface="黑体" pitchFamily="49" charset="-122"/>
            </a:endParaRPr>
          </a:p>
          <a:p>
            <a:pPr lvl="0">
              <a:lnSpc>
                <a:spcPct val="130000"/>
              </a:lnSpc>
            </a:pPr>
            <a:r>
              <a:rPr lang="zh-CN" altLang="en-US" sz="2800">
                <a:latin typeface="Tahoma" pitchFamily="34" charset="0"/>
              </a:rPr>
              <a:t>      </a:t>
            </a:r>
            <a:r>
              <a:rPr lang="zh-CN" altLang="en-US" sz="2800" b="1">
                <a:latin typeface="Tahoma" pitchFamily="34" charset="0"/>
              </a:rPr>
              <a:t>今日旅行家关于中国耕作、勤劳和人口稠密的报告认为，与</a:t>
            </a:r>
            <a:r>
              <a:rPr lang="en-US" altLang="zh-CN" sz="2800" b="1">
                <a:latin typeface="Tahoma" pitchFamily="34" charset="0"/>
              </a:rPr>
              <a:t>500</a:t>
            </a:r>
            <a:r>
              <a:rPr lang="zh-CN" altLang="en-US" sz="2800" b="1">
                <a:latin typeface="Tahoma" pitchFamily="34" charset="0"/>
              </a:rPr>
              <a:t>年前马可波罗的记述几乎没有差异。</a:t>
            </a:r>
            <a:endParaRPr lang="zh-CN" altLang="en-US" sz="2800" b="1">
              <a:latin typeface="Tahoma" pitchFamily="34" charset="0"/>
            </a:endParaRPr>
          </a:p>
          <a:p>
            <a:pPr lvl="0">
              <a:lnSpc>
                <a:spcPct val="130000"/>
              </a:lnSpc>
            </a:pPr>
            <a:r>
              <a:rPr lang="zh-CN" altLang="en-US" sz="2800" b="1">
                <a:latin typeface="Tahoma" pitchFamily="34" charset="0"/>
              </a:rPr>
              <a:t>      中国的现代化是一种典型的</a:t>
            </a:r>
            <a:r>
              <a:rPr lang="zh-CN" altLang="en-US" sz="2800" b="1">
                <a:solidFill>
                  <a:srgbClr val="0000FF"/>
                </a:solidFill>
                <a:latin typeface="Tahoma" pitchFamily="34" charset="0"/>
              </a:rPr>
              <a:t>外源式</a:t>
            </a:r>
            <a:r>
              <a:rPr lang="zh-CN" altLang="en-US" sz="2800" b="1">
                <a:latin typeface="Tahoma" pitchFamily="34" charset="0"/>
              </a:rPr>
              <a:t>的、</a:t>
            </a:r>
            <a:r>
              <a:rPr lang="zh-CN" altLang="en-US" sz="2800" b="1">
                <a:solidFill>
                  <a:srgbClr val="0000FF"/>
                </a:solidFill>
                <a:latin typeface="Tahoma" pitchFamily="34" charset="0"/>
              </a:rPr>
              <a:t>防御性</a:t>
            </a:r>
            <a:r>
              <a:rPr lang="zh-CN" altLang="en-US" sz="2800" b="1">
                <a:latin typeface="Tahoma" pitchFamily="34" charset="0"/>
              </a:rPr>
              <a:t>的现代化，可大致分为三个阶段：</a:t>
            </a:r>
            <a:endParaRPr lang="zh-CN" altLang="en-US" sz="2800" b="1">
              <a:latin typeface="Tahoma" pitchFamily="34" charset="0"/>
            </a:endParaRPr>
          </a:p>
          <a:p>
            <a:pPr lvl="0">
              <a:lnSpc>
                <a:spcPct val="130000"/>
              </a:lnSpc>
            </a:pPr>
            <a:r>
              <a:rPr lang="zh-CN" altLang="en-US" sz="2800" b="1">
                <a:latin typeface="Tahoma" pitchFamily="34" charset="0"/>
              </a:rPr>
              <a:t>      阶段，从</a:t>
            </a:r>
            <a:r>
              <a:rPr lang="en-US" altLang="zh-CN" sz="2800" b="1">
                <a:latin typeface="Tahoma" pitchFamily="34" charset="0"/>
              </a:rPr>
              <a:t>1860</a:t>
            </a:r>
            <a:r>
              <a:rPr lang="zh-CN" altLang="en-US" sz="2800" b="1">
                <a:latin typeface="Tahoma" pitchFamily="34" charset="0"/>
              </a:rPr>
              <a:t>－</a:t>
            </a:r>
            <a:r>
              <a:rPr lang="en-US" altLang="zh-CN" sz="2800" b="1">
                <a:latin typeface="Tahoma" pitchFamily="34" charset="0"/>
              </a:rPr>
              <a:t>1911</a:t>
            </a:r>
            <a:r>
              <a:rPr lang="zh-CN" altLang="en-US" sz="2800" b="1">
                <a:latin typeface="Tahoma" pitchFamily="34" charset="0"/>
              </a:rPr>
              <a:t>年，即清王朝最后</a:t>
            </a:r>
            <a:r>
              <a:rPr lang="en-US" altLang="zh-CN" sz="2800" b="1">
                <a:latin typeface="Tahoma" pitchFamily="34" charset="0"/>
              </a:rPr>
              <a:t>50</a:t>
            </a:r>
            <a:r>
              <a:rPr lang="zh-CN" altLang="en-US" sz="2800" b="1">
                <a:latin typeface="Tahoma" pitchFamily="34" charset="0"/>
              </a:rPr>
              <a:t>年中统治者为挽救其衰亡命运所作的现代化努力。</a:t>
            </a:r>
            <a:r>
              <a:rPr lang="zh-CN" altLang="en-US" sz="2800">
                <a:latin typeface="Tahoma" pitchFamily="34" charset="0"/>
              </a:rPr>
              <a:t> </a:t>
            </a:r>
            <a:endParaRPr lang="zh-CN" altLang="en-US">
              <a:latin typeface="Tahoma" pitchFamily="34" charset="0"/>
            </a:endParaRPr>
          </a:p>
        </p:txBody>
      </p:sp>
      <p:sp>
        <p:nvSpPr>
          <p:cNvPr id="15363" name="TextBox 15362"/>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43" name=""/>
          <p:cNvSpPr/>
          <p:nvPr>
            <p:ph type="body" idx="4294967295"/>
          </p:nvPr>
        </p:nvSpPr>
        <p:spPr>
          <a:xfrm>
            <a:off x="609600" y="4506912"/>
            <a:ext cx="8229600" cy="23510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Font typeface="Arial" pitchFamily="34" charset="0"/>
              <a:buChar char="•"/>
              <a:defRPr kumimoji="0" lang="zh-CN" altLang="en-US" sz="2400" b="0" i="0" u="none" baseline="0">
                <a:solidFill>
                  <a:schemeClr val="tx1"/>
                </a:solidFill>
                <a:latin typeface="Calibri" pitchFamily="34" charset="0"/>
                <a:ea typeface="微软雅黑" pitchFamily="34" charset="-122"/>
                <a:sym typeface="Calibri" pitchFamily="34" charset="0"/>
              </a:defRPr>
            </a:lvl1pPr>
            <a:lvl2pPr marL="742950" indent="-285750" algn="l" defTabSz="914400" rtl="0" eaLnBrk="1" fontAlgn="base" hangingPunct="1">
              <a:lnSpc>
                <a:spcPct val="100000"/>
              </a:lnSpc>
              <a:spcBef>
                <a:spcPct val="20000"/>
              </a:spcBef>
              <a:spcAft>
                <a:spcPct val="0"/>
              </a:spcAft>
              <a:buClrTx/>
              <a:buFont typeface="Arial" pitchFamily="34" charset="0"/>
              <a:buChar char="–"/>
              <a:defRPr kumimoji="0" lang="zh-CN" altLang="en-US" sz="2000" b="0" i="0" u="none" baseline="0">
                <a:solidFill>
                  <a:schemeClr val="tx1"/>
                </a:solidFill>
                <a:latin typeface="Calibri" pitchFamily="34" charset="0"/>
                <a:ea typeface="微软雅黑" pitchFamily="34" charset="-122"/>
                <a:sym typeface="Calibri" pitchFamily="34" charset="0"/>
              </a:defRPr>
            </a:lvl2pPr>
            <a:lvl3pPr marL="11430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800" b="0" i="0" u="none" baseline="0">
                <a:solidFill>
                  <a:schemeClr val="tx1"/>
                </a:solidFill>
                <a:latin typeface="Calibri" pitchFamily="34" charset="0"/>
                <a:ea typeface="微软雅黑" pitchFamily="34" charset="-122"/>
                <a:sym typeface="Calibri" pitchFamily="34" charset="0"/>
              </a:defRPr>
            </a:lvl3pPr>
            <a:lvl4pPr marL="16002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4pPr>
            <a:lvl5pPr marL="20574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5pPr>
          </a:lstStyle>
          <a:p>
            <a:pPr lvl="0">
              <a:lnSpc>
                <a:spcPct val="90000"/>
              </a:lnSpc>
            </a:pPr>
            <a:r>
              <a:rPr lang="zh-CN" altLang="en-US" b="1">
                <a:solidFill>
                  <a:srgbClr val="0000FF"/>
                </a:solidFill>
                <a:ea typeface="黑体" pitchFamily="49" charset="-122"/>
              </a:rPr>
              <a:t>洋务运动</a:t>
            </a:r>
            <a:r>
              <a:rPr lang="zh-CN" altLang="en-US"/>
              <a:t>，又称自强运动，是指</a:t>
            </a:r>
            <a:r>
              <a:rPr lang="en-US" altLang="zh-CN"/>
              <a:t>1861</a:t>
            </a:r>
            <a:r>
              <a:rPr lang="zh-CN" altLang="en-US"/>
              <a:t>年</a:t>
            </a:r>
            <a:r>
              <a:rPr lang="en-US" altLang="zh-CN"/>
              <a:t>(</a:t>
            </a:r>
            <a:r>
              <a:rPr lang="zh-CN" altLang="en-US"/>
              <a:t>咸丰十年底开始</a:t>
            </a:r>
            <a:r>
              <a:rPr lang="en-US" altLang="zh-CN"/>
              <a:t>)</a:t>
            </a:r>
            <a:r>
              <a:rPr lang="zh-CN" altLang="en-US"/>
              <a:t>至</a:t>
            </a:r>
            <a:r>
              <a:rPr lang="en-US" altLang="zh-CN"/>
              <a:t>1894</a:t>
            </a:r>
            <a:r>
              <a:rPr lang="zh-CN" altLang="en-US"/>
              <a:t>年，清朝政府内的洋务派在全国各地掀起的“</a:t>
            </a:r>
            <a:r>
              <a:rPr lang="zh-CN" altLang="en-US" b="1">
                <a:solidFill>
                  <a:srgbClr val="0000FF"/>
                </a:solidFill>
              </a:rPr>
              <a:t>师夷之长技以自强</a:t>
            </a:r>
            <a:r>
              <a:rPr lang="zh-CN" altLang="en-US"/>
              <a:t>”的改良运动。</a:t>
            </a:r>
            <a:endParaRPr lang="zh-CN" altLang="en-US"/>
          </a:p>
          <a:p>
            <a:pPr lvl="0">
              <a:lnSpc>
                <a:spcPct val="90000"/>
              </a:lnSpc>
            </a:pPr>
            <a:r>
              <a:rPr lang="zh-CN" altLang="en-US"/>
              <a:t>主持和提倡办洋务的洋务派，在朝廷里是总理各国事务衙门的大臣奕祈和文祥等人，在地方上是曾国藩、李鸿章、左宗棠、张之洞等人。</a:t>
            </a:r>
            <a:endParaRPr lang="zh-CN" altLang="en-US"/>
          </a:p>
        </p:txBody>
      </p:sp>
      <p:pic>
        <p:nvPicPr>
          <p:cNvPr id="61445" name=""/>
          <p:cNvPicPr/>
          <p:nvPr/>
        </p:nvPicPr>
        <p:blipFill>
          <a:blip r:embed="rId2"/>
          <a:stretch>
            <a:fillRect/>
          </a:stretch>
        </p:blipFill>
        <p:spPr>
          <a:xfrm>
            <a:off x="0" y="0"/>
            <a:ext cx="5943600" cy="4387850"/>
          </a:xfrm>
          <a:prstGeom prst="rect">
            <a:avLst/>
          </a:prstGeom>
          <a:noFill/>
          <a:ln>
            <a:miter lim="800000"/>
          </a:ln>
        </p:spPr>
      </p:pic>
      <p:pic>
        <p:nvPicPr>
          <p:cNvPr id="61447" name=""/>
          <p:cNvPicPr/>
          <p:nvPr/>
        </p:nvPicPr>
        <p:blipFill>
          <a:blip r:embed="rId3"/>
          <a:stretch>
            <a:fillRect/>
          </a:stretch>
        </p:blipFill>
        <p:spPr>
          <a:xfrm>
            <a:off x="6477000" y="1219200"/>
            <a:ext cx="1919288" cy="2686050"/>
          </a:xfrm>
          <a:prstGeom prst="rect">
            <a:avLst/>
          </a:prstGeom>
          <a:noFill/>
          <a:ln>
            <a:miter lim="800000"/>
          </a:ln>
        </p:spPr>
      </p:pic>
      <p:sp>
        <p:nvSpPr>
          <p:cNvPr id="61448" name="TextBox 61447"/>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3491" name=""/>
          <p:cNvSpPr/>
          <p:nvPr>
            <p:ph type="body" idx="4294967295"/>
          </p:nvPr>
        </p:nvSpPr>
        <p:spPr>
          <a:xfrm>
            <a:off x="0" y="4419600"/>
            <a:ext cx="6096000" cy="2667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Font typeface="Arial" pitchFamily="34" charset="0"/>
              <a:buChar char="•"/>
              <a:defRPr kumimoji="0" lang="zh-CN" altLang="en-US" sz="2400" b="0" i="0" u="none" baseline="0">
                <a:solidFill>
                  <a:schemeClr val="tx1"/>
                </a:solidFill>
                <a:latin typeface="Calibri" pitchFamily="34" charset="0"/>
                <a:ea typeface="微软雅黑" pitchFamily="34" charset="-122"/>
                <a:sym typeface="Calibri" pitchFamily="34" charset="0"/>
              </a:defRPr>
            </a:lvl1pPr>
            <a:lvl2pPr marL="742950" indent="-285750" algn="l" defTabSz="914400" rtl="0" eaLnBrk="1" fontAlgn="base" hangingPunct="1">
              <a:lnSpc>
                <a:spcPct val="100000"/>
              </a:lnSpc>
              <a:spcBef>
                <a:spcPct val="20000"/>
              </a:spcBef>
              <a:spcAft>
                <a:spcPct val="0"/>
              </a:spcAft>
              <a:buClrTx/>
              <a:buFont typeface="Arial" pitchFamily="34" charset="0"/>
              <a:buChar char="–"/>
              <a:defRPr kumimoji="0" lang="zh-CN" altLang="en-US" sz="2000" b="0" i="0" u="none" baseline="0">
                <a:solidFill>
                  <a:schemeClr val="tx1"/>
                </a:solidFill>
                <a:latin typeface="Calibri" pitchFamily="34" charset="0"/>
                <a:ea typeface="微软雅黑" pitchFamily="34" charset="-122"/>
                <a:sym typeface="Calibri" pitchFamily="34" charset="0"/>
              </a:defRPr>
            </a:lvl2pPr>
            <a:lvl3pPr marL="11430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800" b="0" i="0" u="none" baseline="0">
                <a:solidFill>
                  <a:schemeClr val="tx1"/>
                </a:solidFill>
                <a:latin typeface="Calibri" pitchFamily="34" charset="0"/>
                <a:ea typeface="微软雅黑" pitchFamily="34" charset="-122"/>
                <a:sym typeface="Calibri" pitchFamily="34" charset="0"/>
              </a:defRPr>
            </a:lvl3pPr>
            <a:lvl4pPr marL="16002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4pPr>
            <a:lvl5pPr marL="20574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5pPr>
          </a:lstStyle>
          <a:p>
            <a:pPr lvl="0">
              <a:lnSpc>
                <a:spcPct val="80000"/>
              </a:lnSpc>
              <a:buNone/>
            </a:pPr>
            <a:r>
              <a:rPr lang="zh-CN" altLang="en-US" sz="1600"/>
              <a:t>     </a:t>
            </a:r>
            <a:r>
              <a:rPr lang="zh-CN" altLang="en-US" sz="2600">
                <a:solidFill>
                  <a:srgbClr val="0000FF"/>
                </a:solidFill>
                <a:ea typeface="黑体" pitchFamily="49" charset="-122"/>
              </a:rPr>
              <a:t>维新运动</a:t>
            </a:r>
            <a:r>
              <a:rPr lang="zh-CN" altLang="en-US" sz="2200"/>
              <a:t>是清朝光绪二十四年间（公元</a:t>
            </a:r>
            <a:r>
              <a:rPr lang="en-US" altLang="zh-CN" sz="2200"/>
              <a:t>1898</a:t>
            </a:r>
            <a:r>
              <a:rPr lang="zh-CN" altLang="en-US" sz="2200"/>
              <a:t>年</a:t>
            </a:r>
            <a:r>
              <a:rPr lang="en-US" altLang="zh-CN" sz="2200"/>
              <a:t>6</a:t>
            </a:r>
            <a:r>
              <a:rPr lang="zh-CN" altLang="en-US" sz="2200"/>
              <a:t>月</a:t>
            </a:r>
            <a:r>
              <a:rPr lang="en-US" altLang="zh-CN" sz="2200"/>
              <a:t>11</a:t>
            </a:r>
            <a:r>
              <a:rPr lang="zh-CN" altLang="en-US" sz="2200"/>
              <a:t>日</a:t>
            </a:r>
            <a:r>
              <a:rPr lang="en-US" altLang="zh-CN" sz="2200"/>
              <a:t>—9</a:t>
            </a:r>
            <a:r>
              <a:rPr lang="zh-CN" altLang="en-US" sz="2200"/>
              <a:t>月</a:t>
            </a:r>
            <a:r>
              <a:rPr lang="en-US" altLang="zh-CN" sz="2200"/>
              <a:t>21</a:t>
            </a:r>
            <a:r>
              <a:rPr lang="zh-CN" altLang="en-US" sz="2200"/>
              <a:t>日）的一项政治改革运动。这次变法主张由光绪皇帝亲自领导，进行政治体制的变革，希望中国走上君主立宪的现代化道路。因此变法被相对保守势力反对，最后演变成为政变，维新派人物被杀，慈禧太后因此获得实权。</a:t>
            </a:r>
            <a:endParaRPr lang="zh-CN" altLang="en-US" sz="2200"/>
          </a:p>
        </p:txBody>
      </p:sp>
      <p:pic>
        <p:nvPicPr>
          <p:cNvPr id="63493" name=""/>
          <p:cNvPicPr/>
          <p:nvPr/>
        </p:nvPicPr>
        <p:blipFill>
          <a:blip r:embed="rId2"/>
          <a:stretch>
            <a:fillRect/>
          </a:stretch>
        </p:blipFill>
        <p:spPr>
          <a:xfrm>
            <a:off x="152400" y="0"/>
            <a:ext cx="3810000" cy="3762375"/>
          </a:xfrm>
          <a:prstGeom prst="rect">
            <a:avLst/>
          </a:prstGeom>
          <a:noFill/>
          <a:ln>
            <a:miter lim="800000"/>
          </a:ln>
        </p:spPr>
      </p:pic>
      <p:sp>
        <p:nvSpPr>
          <p:cNvPr id="63494" name=""/>
          <p:cNvSpPr/>
          <p:nvPr/>
        </p:nvSpPr>
        <p:spPr>
          <a:xfrm>
            <a:off x="152400" y="3810000"/>
            <a:ext cx="5089525" cy="366712"/>
          </a:xfrm>
          <a:prstGeom prst="rect">
            <a:avLst/>
          </a:prstGeom>
          <a:noFill/>
          <a:ln>
            <a:noFill/>
            <a:miter lim="800000"/>
          </a:ln>
        </p:spPr>
        <p:txBody>
          <a:bodyPr wrap="none" anchor="ctr" anchorCtr="0">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lang="zh-CN" altLang="en-US" b="1">
                <a:latin typeface="Tahoma" pitchFamily="34" charset="0"/>
              </a:rPr>
              <a:t>谭嗣同、康广仁、林旭、杨深秀、杨锐、刘光第</a:t>
            </a:r>
            <a:r>
              <a:rPr lang="zh-CN" altLang="en-US">
                <a:latin typeface="Tahoma" pitchFamily="34" charset="0"/>
              </a:rPr>
              <a:t> </a:t>
            </a:r>
            <a:endParaRPr lang="zh-CN" altLang="en-US">
              <a:latin typeface="Tahoma" pitchFamily="34" charset="0"/>
            </a:endParaRPr>
          </a:p>
        </p:txBody>
      </p:sp>
      <p:pic>
        <p:nvPicPr>
          <p:cNvPr id="63496" name=""/>
          <p:cNvPicPr/>
          <p:nvPr/>
        </p:nvPicPr>
        <p:blipFill>
          <a:blip r:embed="rId3"/>
          <a:stretch>
            <a:fillRect/>
          </a:stretch>
        </p:blipFill>
        <p:spPr>
          <a:xfrm>
            <a:off x="4267200" y="228600"/>
            <a:ext cx="1892300" cy="2971800"/>
          </a:xfrm>
          <a:prstGeom prst="rect">
            <a:avLst/>
          </a:prstGeom>
          <a:noFill/>
          <a:ln>
            <a:miter lim="800000"/>
          </a:ln>
        </p:spPr>
      </p:pic>
      <p:pic>
        <p:nvPicPr>
          <p:cNvPr id="63498" name=""/>
          <p:cNvPicPr/>
          <p:nvPr/>
        </p:nvPicPr>
        <p:blipFill>
          <a:blip r:embed="rId4"/>
          <a:stretch>
            <a:fillRect/>
          </a:stretch>
        </p:blipFill>
        <p:spPr>
          <a:xfrm>
            <a:off x="6781800" y="3581400"/>
            <a:ext cx="1885950" cy="2571750"/>
          </a:xfrm>
          <a:prstGeom prst="rect">
            <a:avLst/>
          </a:prstGeom>
          <a:noFill/>
          <a:ln>
            <a:miter lim="800000"/>
          </a:ln>
        </p:spPr>
      </p:pic>
      <p:pic>
        <p:nvPicPr>
          <p:cNvPr id="63500" name=""/>
          <p:cNvPicPr/>
          <p:nvPr/>
        </p:nvPicPr>
        <p:blipFill>
          <a:blip r:embed="rId5"/>
          <a:stretch>
            <a:fillRect/>
          </a:stretch>
        </p:blipFill>
        <p:spPr>
          <a:xfrm>
            <a:off x="6553200" y="228600"/>
            <a:ext cx="2224088" cy="2857500"/>
          </a:xfrm>
          <a:prstGeom prst="rect">
            <a:avLst/>
          </a:prstGeom>
          <a:noFill/>
          <a:ln>
            <a:miter lim="800000"/>
          </a:ln>
        </p:spPr>
      </p:pic>
      <p:sp>
        <p:nvSpPr>
          <p:cNvPr id="63501" name="TextBox 63500"/>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
          <p:cNvSpPr/>
          <p:nvPr/>
        </p:nvSpPr>
        <p:spPr>
          <a:xfrm>
            <a:off x="1143000" y="838200"/>
            <a:ext cx="6858000" cy="5106988"/>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25000"/>
              </a:lnSpc>
              <a:spcBef>
                <a:spcPct val="50000"/>
              </a:spcBef>
            </a:pPr>
            <a:r>
              <a:rPr lang="zh-CN" altLang="en-US" sz="2800">
                <a:latin typeface="Tahoma" pitchFamily="34" charset="0"/>
              </a:rPr>
              <a:t>      第二阶段，从</a:t>
            </a:r>
            <a:r>
              <a:rPr lang="en-US" altLang="zh-CN" sz="2800">
                <a:latin typeface="Tahoma" pitchFamily="34" charset="0"/>
              </a:rPr>
              <a:t>1912</a:t>
            </a:r>
            <a:r>
              <a:rPr lang="zh-CN" altLang="en-US" sz="2800">
                <a:latin typeface="Tahoma" pitchFamily="34" charset="0"/>
              </a:rPr>
              <a:t>－</a:t>
            </a:r>
            <a:r>
              <a:rPr lang="en-US" altLang="zh-CN" sz="2800">
                <a:latin typeface="Tahoma" pitchFamily="34" charset="0"/>
              </a:rPr>
              <a:t>1949</a:t>
            </a:r>
            <a:r>
              <a:rPr lang="zh-CN" altLang="en-US" sz="2800">
                <a:latin typeface="Tahoma" pitchFamily="34" charset="0"/>
              </a:rPr>
              <a:t>年，即中国进入共和时代后，按照西方资本主义模式实现现代化的努力。</a:t>
            </a:r>
            <a:endParaRPr lang="zh-CN" altLang="en-US" sz="2800">
              <a:latin typeface="Tahoma" pitchFamily="34" charset="0"/>
            </a:endParaRPr>
          </a:p>
          <a:p>
            <a:pPr lvl="0">
              <a:lnSpc>
                <a:spcPct val="125000"/>
              </a:lnSpc>
              <a:spcBef>
                <a:spcPct val="50000"/>
              </a:spcBef>
            </a:pPr>
            <a:r>
              <a:rPr lang="zh-CN" altLang="en-US" sz="2800">
                <a:latin typeface="Tahoma" pitchFamily="34" charset="0"/>
              </a:rPr>
              <a:t>      辛亥革命之后，中国社会变革日益加速，推动中国社会向现代化的方向缓慢地转变。之后，中国人走上了一条寻求中国现代化道路的艰苦过程，直至中华人民共和国建立，才开辟了一条在民族独立基础上的新的现代化道路。</a:t>
            </a:r>
            <a:endParaRPr lang="zh-CN" altLang="en-US" sz="2800">
              <a:latin typeface="Tahoma" pitchFamily="34" charset="0"/>
            </a:endParaRPr>
          </a:p>
        </p:txBody>
      </p:sp>
      <p:sp>
        <p:nvSpPr>
          <p:cNvPr id="17411" name="TextBox 17410"/>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538" name="Rectangle 2"/>
          <p:cNvSpPr>
            <a:spLocks noGrp="1" noChangeArrowheads="1"/>
          </p:cNvSpPr>
          <p:nvPr>
            <p:ph type="title" idx="4294967295"/>
          </p:nvPr>
        </p:nvSpPr>
        <p:spPr>
          <a:xfrm>
            <a:off x="381000" y="2971800"/>
            <a:ext cx="8229600" cy="688975"/>
          </a:xfrm>
        </p:spPr>
        <p:txBody>
          <a:bodyPr vert="horz" wrap="square" lIns="91440" tIns="45720" rIns="91440" bIns="45720" numCol="1" anchor="ctr" anchorCtr="1" compatLnSpc="1">
            <a:prstTxWarp prst="textNoShape">
              <a:avLst/>
            </a:prstTxWarp>
          </a:bodyPr>
          <a:lstStyle>
            <a:lvl1pPr marL="914400" indent="-914400" algn="l" defTabSz="914400" rtl="0" eaLnBrk="1" fontAlgn="base" hangingPunct="1">
              <a:lnSpc>
                <a:spcPct val="100000"/>
              </a:lnSpc>
              <a:spcBef>
                <a:spcPct val="0"/>
              </a:spcBef>
              <a:spcAft>
                <a:spcPct val="0"/>
              </a:spcAft>
              <a:buClrTx/>
              <a:buFontTx/>
              <a:buNone/>
              <a:defRPr kumimoji="0" lang="zh-CN" altLang="en-US" sz="3200" b="1" i="0" u="none" baseline="0">
                <a:solidFill>
                  <a:srgbClr val="A50021"/>
                </a:solidFill>
                <a:latin typeface="Calibri" pitchFamily="34" charset="0"/>
                <a:ea typeface="微软雅黑" pitchFamily="34" charset="-122"/>
                <a:sym typeface="Calibri" pitchFamily="34" charset="0"/>
              </a:defRPr>
            </a:lvl1pPr>
          </a:lstStyle>
          <a:p>
            <a:pPr marL="0" marR="0" lvl="0" indent="0"/>
            <a:r>
              <a:rPr lang="zh-CN" altLang="en-US" sz="2800" b="0">
                <a:solidFill>
                  <a:schemeClr val="tx1"/>
                </a:solidFill>
                <a:ea typeface="黑体" pitchFamily="49" charset="-122"/>
              </a:rPr>
              <a:t>第三阶段：</a:t>
            </a:r>
            <a:r>
              <a:rPr lang="zh-CN" altLang="en-US" sz="3600">
                <a:solidFill>
                  <a:schemeClr val="hlink"/>
                </a:solidFill>
                <a:effectLst>
                  <a:outerShdw blurRad="38100" dist="38100" dir="2700000" algn="tl">
                    <a:schemeClr val="bg2"/>
                  </a:outerShdw>
                </a:effectLst>
                <a:latin typeface="楷体_GB2312" pitchFamily="49" charset="-122"/>
                <a:ea typeface="楷体_GB2312" pitchFamily="49" charset="-122"/>
              </a:rPr>
              <a:t>具体步骤</a:t>
            </a:r>
            <a:endParaRPr lang="zh-CN" altLang="en-US" sz="3600">
              <a:solidFill>
                <a:schemeClr val="hlink"/>
              </a:solidFill>
              <a:effectLst>
                <a:outerShdw blurRad="38100" dist="38100" dir="2700000" algn="tl">
                  <a:schemeClr val="bg2"/>
                </a:outerShdw>
              </a:effectLst>
              <a:latin typeface="楷体_GB2312" pitchFamily="49" charset="-122"/>
              <a:ea typeface="楷体_GB2312" pitchFamily="49" charset="-122"/>
            </a:endParaRPr>
          </a:p>
        </p:txBody>
      </p:sp>
      <p:sp>
        <p:nvSpPr>
          <p:cNvPr id="65539" name="Rectangle 3"/>
          <p:cNvSpPr>
            <a:spLocks noGrp="1" noChangeArrowheads="1"/>
          </p:cNvSpPr>
          <p:nvPr>
            <p:ph type="body" idx="4294967295"/>
          </p:nvPr>
        </p:nvSpPr>
        <p:spPr>
          <a:xfrm>
            <a:off x="228600" y="3657600"/>
            <a:ext cx="8686800" cy="2667000"/>
          </a:xfrm>
        </p:spPr>
        <p:txBody>
          <a:bodyPr vert="horz" wrap="square" lIns="91440" tIns="45720" rIns="91440" bIns="45720" numCol="1" anchor="t" anchorCtr="0" compatLnSpc="1">
            <a:prstTxWarp prst="textNoShape">
              <a:avLst/>
            </a:prstTxWarp>
          </a:bodyPr>
          <a:lstStyle>
            <a:lvl1pPr marL="342900" indent="-342900" algn="l" defTabSz="914400" rtl="0" eaLnBrk="1" fontAlgn="base" hangingPunct="1">
              <a:lnSpc>
                <a:spcPct val="100000"/>
              </a:lnSpc>
              <a:spcBef>
                <a:spcPct val="20000"/>
              </a:spcBef>
              <a:spcAft>
                <a:spcPct val="0"/>
              </a:spcAft>
              <a:buClrTx/>
              <a:buFont typeface="Arial" pitchFamily="34" charset="0"/>
              <a:buChar char="•"/>
              <a:defRPr kumimoji="0" lang="zh-CN" altLang="en-US" sz="2400" b="0" i="0" u="none" baseline="0">
                <a:solidFill>
                  <a:schemeClr val="tx1"/>
                </a:solidFill>
                <a:latin typeface="Calibri" pitchFamily="34" charset="0"/>
                <a:ea typeface="微软雅黑" pitchFamily="34" charset="-122"/>
                <a:sym typeface="Calibri" pitchFamily="34" charset="0"/>
              </a:defRPr>
            </a:lvl1pPr>
            <a:lvl2pPr marL="742950" indent="-285750" algn="l" defTabSz="914400" rtl="0" eaLnBrk="1" fontAlgn="base" hangingPunct="1">
              <a:lnSpc>
                <a:spcPct val="100000"/>
              </a:lnSpc>
              <a:spcBef>
                <a:spcPct val="20000"/>
              </a:spcBef>
              <a:spcAft>
                <a:spcPct val="0"/>
              </a:spcAft>
              <a:buClrTx/>
              <a:buFont typeface="Arial" pitchFamily="34" charset="0"/>
              <a:buChar char="–"/>
              <a:defRPr kumimoji="0" lang="zh-CN" altLang="en-US" sz="2000" b="0" i="0" u="none" baseline="0">
                <a:solidFill>
                  <a:schemeClr val="tx1"/>
                </a:solidFill>
                <a:latin typeface="Calibri" pitchFamily="34" charset="0"/>
                <a:ea typeface="微软雅黑" pitchFamily="34" charset="-122"/>
                <a:sym typeface="Calibri" pitchFamily="34" charset="0"/>
              </a:defRPr>
            </a:lvl2pPr>
            <a:lvl3pPr marL="11430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800" b="0" i="0" u="none" baseline="0">
                <a:solidFill>
                  <a:schemeClr val="tx1"/>
                </a:solidFill>
                <a:latin typeface="Calibri" pitchFamily="34" charset="0"/>
                <a:ea typeface="微软雅黑" pitchFamily="34" charset="-122"/>
                <a:sym typeface="Calibri" pitchFamily="34" charset="0"/>
              </a:defRPr>
            </a:lvl3pPr>
            <a:lvl4pPr marL="16002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4pPr>
            <a:lvl5pPr marL="20574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5pPr>
          </a:lstStyle>
          <a:p>
            <a:pPr lvl="0">
              <a:lnSpc>
                <a:spcPct val="90000"/>
              </a:lnSpc>
            </a:pPr>
            <a:r>
              <a:rPr lang="en-US" altLang="zh-CN" sz="2800" b="1">
                <a:solidFill>
                  <a:schemeClr val="folHlink"/>
                </a:solidFill>
                <a:effectLst>
                  <a:outerShdw blurRad="38100" dist="38100" dir="2700000" algn="tl">
                    <a:schemeClr val="bg2"/>
                  </a:outerShdw>
                </a:effectLst>
                <a:latin typeface="楷体_GB2312" pitchFamily="49" charset="-122"/>
                <a:ea typeface="楷体_GB2312" pitchFamily="49" charset="-122"/>
              </a:rPr>
              <a:t>1954</a:t>
            </a:r>
            <a:r>
              <a:rPr lang="zh-CN" altLang="en-US" sz="2800" b="1">
                <a:solidFill>
                  <a:schemeClr val="folHlink"/>
                </a:solidFill>
                <a:effectLst>
                  <a:outerShdw blurRad="38100" dist="38100" dir="2700000" algn="tl">
                    <a:schemeClr val="bg2"/>
                  </a:outerShdw>
                </a:effectLst>
                <a:latin typeface="楷体_GB2312" pitchFamily="49" charset="-122"/>
                <a:ea typeface="楷体_GB2312" pitchFamily="49" charset="-122"/>
              </a:rPr>
              <a:t>年，届全国人大提出</a:t>
            </a:r>
            <a:r>
              <a:rPr lang="zh-CN" altLang="en-US" sz="2800" b="1">
                <a:solidFill>
                  <a:schemeClr val="folHlink"/>
                </a:solidFill>
                <a:effectLst>
                  <a:outerShdw blurRad="38100" dist="38100" dir="2700000" algn="tl">
                    <a:schemeClr val="bg2"/>
                  </a:outerShdw>
                </a:effectLst>
                <a:latin typeface="Arial" pitchFamily="34" charset="0"/>
                <a:ea typeface="楷体_GB2312" pitchFamily="49" charset="-122"/>
              </a:rPr>
              <a:t>“</a:t>
            </a:r>
            <a:r>
              <a:rPr lang="zh-CN" altLang="en-US" sz="2800" b="1">
                <a:solidFill>
                  <a:schemeClr val="folHlink"/>
                </a:solidFill>
                <a:effectLst>
                  <a:outerShdw blurRad="38100" dist="38100" dir="2700000" algn="tl">
                    <a:schemeClr val="bg2"/>
                  </a:outerShdw>
                </a:effectLst>
                <a:latin typeface="楷体_GB2312" pitchFamily="49" charset="-122"/>
                <a:ea typeface="楷体_GB2312" pitchFamily="49" charset="-122"/>
              </a:rPr>
              <a:t>四个现代化</a:t>
            </a:r>
            <a:r>
              <a:rPr lang="zh-CN" altLang="en-US" sz="2800" b="1">
                <a:solidFill>
                  <a:schemeClr val="folHlink"/>
                </a:solidFill>
                <a:effectLst>
                  <a:outerShdw blurRad="38100" dist="38100" dir="2700000" algn="tl">
                    <a:schemeClr val="bg2"/>
                  </a:outerShdw>
                </a:effectLst>
                <a:latin typeface="Arial" pitchFamily="34" charset="0"/>
                <a:ea typeface="楷体_GB2312" pitchFamily="49" charset="-122"/>
              </a:rPr>
              <a:t>”</a:t>
            </a:r>
            <a:r>
              <a:rPr lang="zh-CN" altLang="en-US" sz="2800" b="1">
                <a:solidFill>
                  <a:schemeClr val="folHlink"/>
                </a:solidFill>
                <a:effectLst>
                  <a:outerShdw blurRad="38100" dist="38100" dir="2700000" algn="tl">
                    <a:schemeClr val="bg2"/>
                  </a:outerShdw>
                </a:effectLst>
                <a:latin typeface="楷体_GB2312" pitchFamily="49" charset="-122"/>
                <a:ea typeface="楷体_GB2312" pitchFamily="49" charset="-122"/>
              </a:rPr>
              <a:t>的构想</a:t>
            </a:r>
            <a:r>
              <a:rPr lang="zh-CN" altLang="en-US" b="1">
                <a:effectLst>
                  <a:outerShdw blurRad="38100" dist="38100" dir="2700000" algn="tl">
                    <a:schemeClr val="bg2"/>
                  </a:outerShdw>
                </a:effectLst>
              </a:rPr>
              <a:t> ：“实现工业、农业、交通运输业和国防的四个现代化” </a:t>
            </a:r>
            <a:endParaRPr lang="zh-CN" altLang="en-US" sz="2800" b="1">
              <a:solidFill>
                <a:schemeClr val="folHlink"/>
              </a:solidFill>
              <a:effectLst>
                <a:outerShdw blurRad="38100" dist="38100" dir="2700000" algn="tl">
                  <a:schemeClr val="bg2"/>
                </a:outerShdw>
              </a:effectLst>
              <a:latin typeface="楷体_GB2312" pitchFamily="49" charset="-122"/>
              <a:ea typeface="楷体_GB2312" pitchFamily="49" charset="-122"/>
            </a:endParaRPr>
          </a:p>
          <a:p>
            <a:pPr lvl="0">
              <a:lnSpc>
                <a:spcPct val="90000"/>
              </a:lnSpc>
            </a:pPr>
            <a:r>
              <a:rPr lang="en-US" altLang="zh-CN" sz="2800" b="1">
                <a:solidFill>
                  <a:schemeClr val="folHlink"/>
                </a:solidFill>
                <a:effectLst>
                  <a:outerShdw blurRad="38100" dist="38100" dir="2700000" algn="tl">
                    <a:schemeClr val="bg2"/>
                  </a:outerShdw>
                </a:effectLst>
                <a:latin typeface="楷体_GB2312" pitchFamily="49" charset="-122"/>
                <a:ea typeface="楷体_GB2312" pitchFamily="49" charset="-122"/>
              </a:rPr>
              <a:t>1964</a:t>
            </a:r>
            <a:r>
              <a:rPr lang="zh-CN" altLang="en-US" sz="2800" b="1">
                <a:solidFill>
                  <a:schemeClr val="folHlink"/>
                </a:solidFill>
                <a:effectLst>
                  <a:outerShdw blurRad="38100" dist="38100" dir="2700000" algn="tl">
                    <a:schemeClr val="bg2"/>
                  </a:outerShdw>
                </a:effectLst>
                <a:latin typeface="楷体_GB2312" pitchFamily="49" charset="-122"/>
                <a:ea typeface="楷体_GB2312" pitchFamily="49" charset="-122"/>
              </a:rPr>
              <a:t>年，第三届全国人大提出在</a:t>
            </a:r>
            <a:r>
              <a:rPr lang="en-US" altLang="zh-CN" sz="2800" b="1">
                <a:solidFill>
                  <a:schemeClr val="folHlink"/>
                </a:solidFill>
                <a:effectLst>
                  <a:outerShdw blurRad="38100" dist="38100" dir="2700000" algn="tl">
                    <a:schemeClr val="bg2"/>
                  </a:outerShdw>
                </a:effectLst>
                <a:latin typeface="楷体_GB2312" pitchFamily="49" charset="-122"/>
                <a:ea typeface="楷体_GB2312" pitchFamily="49" charset="-122"/>
              </a:rPr>
              <a:t>20</a:t>
            </a:r>
            <a:r>
              <a:rPr lang="zh-CN" altLang="en-US" sz="2800" b="1">
                <a:solidFill>
                  <a:schemeClr val="folHlink"/>
                </a:solidFill>
                <a:effectLst>
                  <a:outerShdw blurRad="38100" dist="38100" dir="2700000" algn="tl">
                    <a:schemeClr val="bg2"/>
                  </a:outerShdw>
                </a:effectLst>
                <a:latin typeface="楷体_GB2312" pitchFamily="49" charset="-122"/>
                <a:ea typeface="楷体_GB2312" pitchFamily="49" charset="-122"/>
              </a:rPr>
              <a:t>世纪末实现</a:t>
            </a:r>
            <a:r>
              <a:rPr lang="zh-CN" altLang="en-US" sz="2800" b="1">
                <a:solidFill>
                  <a:schemeClr val="folHlink"/>
                </a:solidFill>
                <a:effectLst>
                  <a:outerShdw blurRad="38100" dist="38100" dir="2700000" algn="tl">
                    <a:schemeClr val="bg2"/>
                  </a:outerShdw>
                </a:effectLst>
                <a:latin typeface="Arial" pitchFamily="34" charset="0"/>
                <a:ea typeface="楷体_GB2312" pitchFamily="49" charset="-122"/>
              </a:rPr>
              <a:t>“</a:t>
            </a:r>
            <a:r>
              <a:rPr lang="zh-CN" altLang="en-US" sz="2800" b="1">
                <a:solidFill>
                  <a:schemeClr val="folHlink"/>
                </a:solidFill>
                <a:effectLst>
                  <a:outerShdw blurRad="38100" dist="38100" dir="2700000" algn="tl">
                    <a:schemeClr val="bg2"/>
                  </a:outerShdw>
                </a:effectLst>
                <a:latin typeface="楷体_GB2312" pitchFamily="49" charset="-122"/>
                <a:ea typeface="楷体_GB2312" pitchFamily="49" charset="-122"/>
              </a:rPr>
              <a:t>四个现代化</a:t>
            </a:r>
            <a:r>
              <a:rPr lang="zh-CN" altLang="en-US" sz="2800" b="1">
                <a:solidFill>
                  <a:schemeClr val="folHlink"/>
                </a:solidFill>
                <a:effectLst>
                  <a:outerShdw blurRad="38100" dist="38100" dir="2700000" algn="tl">
                    <a:schemeClr val="bg2"/>
                  </a:outerShdw>
                </a:effectLst>
                <a:latin typeface="Arial" pitchFamily="34" charset="0"/>
                <a:ea typeface="楷体_GB2312" pitchFamily="49" charset="-122"/>
              </a:rPr>
              <a:t>”</a:t>
            </a:r>
            <a:r>
              <a:rPr lang="zh-CN" altLang="en-US" b="1">
                <a:effectLst>
                  <a:outerShdw blurRad="38100" dist="38100" dir="2700000" algn="tl">
                    <a:schemeClr val="bg2"/>
                  </a:outerShdw>
                </a:effectLst>
              </a:rPr>
              <a:t>周恩来在政府工作报告中首次提出：在二十世纪内，把中国建设成为一个具有现代农业、现代工业、现代国防和现代科学技术的社会主义强国。</a:t>
            </a:r>
            <a:br>
              <a:rPr lang="zh-CN" altLang="en-US" b="1">
                <a:effectLst>
                  <a:outerShdw blurRad="38100" dist="38100" dir="2700000" algn="tl">
                    <a:schemeClr val="bg2"/>
                  </a:outerShdw>
                </a:effectLst>
              </a:rPr>
            </a:br>
            <a:endParaRPr lang="zh-CN" altLang="en-US" sz="2800" b="1">
              <a:solidFill>
                <a:schemeClr val="folHlink"/>
              </a:solidFill>
              <a:effectLst>
                <a:outerShdw blurRad="38100" dist="38100" dir="2700000" algn="tl">
                  <a:schemeClr val="bg2"/>
                </a:outerShdw>
              </a:effectLst>
              <a:latin typeface="楷体_GB2312" pitchFamily="49" charset="-122"/>
              <a:ea typeface="楷体_GB2312" pitchFamily="49" charset="-122"/>
            </a:endParaRPr>
          </a:p>
        </p:txBody>
      </p:sp>
      <p:pic>
        <p:nvPicPr>
          <p:cNvPr id="65543" name=""/>
          <p:cNvPicPr/>
          <p:nvPr/>
        </p:nvPicPr>
        <p:blipFill>
          <a:blip r:embed="rId2"/>
          <a:stretch>
            <a:fillRect/>
          </a:stretch>
        </p:blipFill>
        <p:spPr>
          <a:xfrm>
            <a:off x="5867400" y="762000"/>
            <a:ext cx="2895600" cy="2144712"/>
          </a:xfrm>
          <a:prstGeom prst="rect">
            <a:avLst/>
          </a:prstGeom>
          <a:noFill/>
          <a:ln>
            <a:miter lim="800000"/>
          </a:ln>
        </p:spPr>
      </p:pic>
      <p:pic>
        <p:nvPicPr>
          <p:cNvPr id="65545" name=""/>
          <p:cNvPicPr/>
          <p:nvPr/>
        </p:nvPicPr>
        <p:blipFill>
          <a:blip r:embed="rId3"/>
          <a:stretch>
            <a:fillRect/>
          </a:stretch>
        </p:blipFill>
        <p:spPr>
          <a:xfrm>
            <a:off x="381000" y="685800"/>
            <a:ext cx="3200400" cy="2284412"/>
          </a:xfrm>
          <a:prstGeom prst="rect">
            <a:avLst/>
          </a:prstGeom>
          <a:noFill/>
          <a:ln>
            <a:miter lim="800000"/>
          </a:ln>
        </p:spPr>
      </p:pic>
      <p:sp>
        <p:nvSpPr>
          <p:cNvPr id="65546" name="TextBox 65545"/>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现代化全球化与知识经济时代共63页，您现在浏览的是第15页!</a:t>
            </a:r>
          </a:p>
        </p:txBody>
      </p:sp>
    </p:spTree>
  </p:cSld>
  <p:clrMapOvr>
    <a:masterClrMapping/>
  </p:clrMapOvr>
  <p:transition spd="med">
    <p:cover/>
    <p:sndAc>
      <p:stSnd>
        <p:snd r:embed="rId4" name="camera.wav"/>
      </p:stSnd>
    </p:sndAc>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586" name="Rectangle 2"/>
          <p:cNvSpPr>
            <a:spLocks noGrp="1" noChangeArrowheads="1"/>
          </p:cNvSpPr>
          <p:nvPr>
            <p:ph type="title" idx="4294967295"/>
          </p:nvPr>
        </p:nvSpPr>
        <p:spPr>
          <a:xfrm>
            <a:off x="468312" y="981075"/>
            <a:ext cx="8229600" cy="1143000"/>
          </a:xfrm>
        </p:spPr>
        <p:txBody>
          <a:bodyPr vert="horz" wrap="square" lIns="91440" tIns="45720" rIns="91440" bIns="45720" numCol="1" anchor="ctr" anchorCtr="1" compatLnSpc="1">
            <a:prstTxWarp prst="textNoShape">
              <a:avLst/>
            </a:prstTxWarp>
          </a:bodyPr>
          <a:lstStyle>
            <a:lvl1pPr marL="914400" indent="-914400" algn="l" defTabSz="914400" rtl="0" eaLnBrk="1" fontAlgn="base" hangingPunct="1">
              <a:lnSpc>
                <a:spcPct val="100000"/>
              </a:lnSpc>
              <a:spcBef>
                <a:spcPct val="0"/>
              </a:spcBef>
              <a:spcAft>
                <a:spcPct val="0"/>
              </a:spcAft>
              <a:buClrTx/>
              <a:buFontTx/>
              <a:buNone/>
              <a:defRPr kumimoji="0" lang="zh-CN" altLang="en-US" sz="3200" b="1" i="0" u="none" baseline="0">
                <a:solidFill>
                  <a:srgbClr val="A50021"/>
                </a:solidFill>
                <a:latin typeface="Calibri" pitchFamily="34" charset="0"/>
                <a:ea typeface="微软雅黑" pitchFamily="34" charset="-122"/>
                <a:sym typeface="Calibri" pitchFamily="34" charset="0"/>
              </a:defRPr>
            </a:lvl1pPr>
          </a:lstStyle>
          <a:p>
            <a:pPr marL="0" marR="0" lvl="0" indent="0"/>
            <a:r>
              <a:rPr lang="zh-CN" altLang="en-US" sz="2800">
                <a:effectLst>
                  <a:outerShdw blurRad="38100" dist="38100" dir="2700000" algn="tl">
                    <a:schemeClr val="bg2"/>
                  </a:outerShdw>
                </a:effectLst>
              </a:rPr>
              <a:t>中国现代化的战略选择</a:t>
            </a:r>
            <a:endParaRPr lang="zh-CN" altLang="en-US" sz="2800">
              <a:effectLst>
                <a:outerShdw blurRad="38100" dist="38100" dir="2700000" algn="tl">
                  <a:schemeClr val="bg2"/>
                </a:outerShdw>
              </a:effectLst>
            </a:endParaRPr>
          </a:p>
        </p:txBody>
      </p:sp>
      <p:sp>
        <p:nvSpPr>
          <p:cNvPr id="67587" name="Rectangle 3"/>
          <p:cNvSpPr>
            <a:spLocks noGrp="1" noChangeArrowheads="1"/>
          </p:cNvSpPr>
          <p:nvPr>
            <p:ph type="body" idx="4294967295"/>
          </p:nvPr>
        </p:nvSpPr>
        <p:spPr>
          <a:xfrm>
            <a:off x="323850" y="2133600"/>
            <a:ext cx="8424862" cy="4114800"/>
          </a:xfrm>
        </p:spPr>
        <p:txBody>
          <a:bodyPr vert="horz" wrap="square" lIns="91440" tIns="45720" rIns="91440" bIns="45720" numCol="1" anchor="t" anchorCtr="0" compatLnSpc="1">
            <a:prstTxWarp prst="textNoShape">
              <a:avLst/>
            </a:prstTxWarp>
          </a:bodyPr>
          <a:lstStyle>
            <a:lvl1pPr marL="342900" indent="-342900" algn="l" defTabSz="914400" rtl="0" eaLnBrk="1" fontAlgn="base" hangingPunct="1">
              <a:lnSpc>
                <a:spcPct val="100000"/>
              </a:lnSpc>
              <a:spcBef>
                <a:spcPct val="20000"/>
              </a:spcBef>
              <a:spcAft>
                <a:spcPct val="0"/>
              </a:spcAft>
              <a:buClrTx/>
              <a:buFont typeface="Arial" pitchFamily="34" charset="0"/>
              <a:buChar char="•"/>
              <a:defRPr kumimoji="0" lang="zh-CN" altLang="en-US" sz="2400" b="0" i="0" u="none" baseline="0">
                <a:solidFill>
                  <a:schemeClr val="tx1"/>
                </a:solidFill>
                <a:latin typeface="Calibri" pitchFamily="34" charset="0"/>
                <a:ea typeface="微软雅黑" pitchFamily="34" charset="-122"/>
                <a:sym typeface="Calibri" pitchFamily="34" charset="0"/>
              </a:defRPr>
            </a:lvl1pPr>
            <a:lvl2pPr marL="742950" indent="-285750" algn="l" defTabSz="914400" rtl="0" eaLnBrk="1" fontAlgn="base" hangingPunct="1">
              <a:lnSpc>
                <a:spcPct val="100000"/>
              </a:lnSpc>
              <a:spcBef>
                <a:spcPct val="20000"/>
              </a:spcBef>
              <a:spcAft>
                <a:spcPct val="0"/>
              </a:spcAft>
              <a:buClrTx/>
              <a:buFont typeface="Arial" pitchFamily="34" charset="0"/>
              <a:buChar char="–"/>
              <a:defRPr kumimoji="0" lang="zh-CN" altLang="en-US" sz="2000" b="0" i="0" u="none" baseline="0">
                <a:solidFill>
                  <a:schemeClr val="tx1"/>
                </a:solidFill>
                <a:latin typeface="Calibri" pitchFamily="34" charset="0"/>
                <a:ea typeface="微软雅黑" pitchFamily="34" charset="-122"/>
                <a:sym typeface="Calibri" pitchFamily="34" charset="0"/>
              </a:defRPr>
            </a:lvl2pPr>
            <a:lvl3pPr marL="11430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800" b="0" i="0" u="none" baseline="0">
                <a:solidFill>
                  <a:schemeClr val="tx1"/>
                </a:solidFill>
                <a:latin typeface="Calibri" pitchFamily="34" charset="0"/>
                <a:ea typeface="微软雅黑" pitchFamily="34" charset="-122"/>
                <a:sym typeface="Calibri" pitchFamily="34" charset="0"/>
              </a:defRPr>
            </a:lvl3pPr>
            <a:lvl4pPr marL="16002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4pPr>
            <a:lvl5pPr marL="20574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5pPr>
          </a:lstStyle>
          <a:p>
            <a:pPr marL="342900" marR="0" lvl="0" indent="-342900">
              <a:lnSpc>
                <a:spcPct val="90000"/>
              </a:lnSpc>
            </a:pPr>
            <a:r>
              <a:rPr lang="zh-CN" altLang="en-US" b="1">
                <a:solidFill>
                  <a:schemeClr val="folHlink"/>
                </a:solidFill>
                <a:effectLst>
                  <a:outerShdw blurRad="38100" dist="38100" dir="2700000" algn="tl">
                    <a:schemeClr val="bg2"/>
                  </a:outerShdw>
                </a:effectLst>
                <a:ea typeface="楷体_GB2312" pitchFamily="49" charset="-122"/>
              </a:rPr>
              <a:t> 现代化的发展道路</a:t>
            </a:r>
            <a:endParaRPr lang="zh-CN" altLang="en-US" b="1">
              <a:solidFill>
                <a:schemeClr val="folHlink"/>
              </a:solidFill>
              <a:effectLst>
                <a:outerShdw blurRad="38100" dist="38100" dir="2700000" algn="tl">
                  <a:schemeClr val="bg2"/>
                </a:outerShdw>
              </a:effectLst>
              <a:ea typeface="楷体_GB2312" pitchFamily="49" charset="-122"/>
            </a:endParaRPr>
          </a:p>
          <a:p>
            <a:pPr marL="742950" marR="0" lvl="1" indent="-285750">
              <a:lnSpc>
                <a:spcPct val="90000"/>
              </a:lnSpc>
            </a:pPr>
            <a:r>
              <a:rPr lang="zh-CN" altLang="en-US" sz="2400" b="1">
                <a:effectLst>
                  <a:outerShdw blurRad="38100" dist="38100" dir="2700000" algn="tl">
                    <a:schemeClr val="bg2"/>
                  </a:outerShdw>
                </a:effectLst>
                <a:ea typeface="隶书" pitchFamily="49" charset="-122"/>
              </a:rPr>
              <a:t>发展中国家进行现代化有三种选择：</a:t>
            </a:r>
            <a:endParaRPr lang="zh-CN" altLang="en-US" sz="2400" b="1">
              <a:effectLst>
                <a:outerShdw blurRad="38100" dist="38100" dir="2700000" algn="tl">
                  <a:schemeClr val="bg2"/>
                </a:outerShdw>
              </a:effectLst>
              <a:ea typeface="隶书" pitchFamily="49" charset="-122"/>
            </a:endParaRPr>
          </a:p>
          <a:p>
            <a:pPr marL="742950" marR="0" lvl="1" indent="-285750">
              <a:lnSpc>
                <a:spcPct val="90000"/>
              </a:lnSpc>
            </a:pPr>
            <a:r>
              <a:rPr lang="en-US" altLang="zh-CN" b="1">
                <a:solidFill>
                  <a:schemeClr val="hlink"/>
                </a:solidFill>
                <a:effectLst>
                  <a:outerShdw blurRad="38100" dist="38100" dir="2700000" algn="tl">
                    <a:schemeClr val="bg2"/>
                  </a:outerShdw>
                </a:effectLst>
                <a:ea typeface="楷体_GB2312" pitchFamily="49" charset="-122"/>
              </a:rPr>
              <a:t>1. </a:t>
            </a:r>
            <a:r>
              <a:rPr lang="zh-CN" altLang="en-US" b="1">
                <a:solidFill>
                  <a:schemeClr val="hlink"/>
                </a:solidFill>
                <a:effectLst>
                  <a:outerShdw blurRad="38100" dist="38100" dir="2700000" algn="tl">
                    <a:schemeClr val="bg2"/>
                  </a:outerShdw>
                </a:effectLst>
                <a:ea typeface="楷体_GB2312" pitchFamily="49" charset="-122"/>
              </a:rPr>
              <a:t>继续进行次现代化，将来再考虑第二次现代化；</a:t>
            </a:r>
            <a:endParaRPr lang="zh-CN" altLang="en-US" b="1">
              <a:solidFill>
                <a:schemeClr val="hlink"/>
              </a:solidFill>
              <a:effectLst>
                <a:outerShdw blurRad="38100" dist="38100" dir="2700000" algn="tl">
                  <a:schemeClr val="bg2"/>
                </a:outerShdw>
              </a:effectLst>
              <a:ea typeface="楷体_GB2312" pitchFamily="49" charset="-122"/>
            </a:endParaRPr>
          </a:p>
          <a:p>
            <a:pPr marL="742950" marR="0" lvl="1" indent="-285750">
              <a:lnSpc>
                <a:spcPct val="90000"/>
              </a:lnSpc>
            </a:pPr>
            <a:r>
              <a:rPr lang="en-US" altLang="zh-CN" b="1">
                <a:solidFill>
                  <a:schemeClr val="hlink"/>
                </a:solidFill>
                <a:effectLst>
                  <a:outerShdw blurRad="38100" dist="38100" dir="2700000" algn="tl">
                    <a:schemeClr val="bg2"/>
                  </a:outerShdw>
                </a:effectLst>
                <a:ea typeface="楷体_GB2312" pitchFamily="49" charset="-122"/>
              </a:rPr>
              <a:t>2. </a:t>
            </a:r>
            <a:r>
              <a:rPr lang="zh-CN" altLang="en-US" b="1">
                <a:solidFill>
                  <a:schemeClr val="hlink"/>
                </a:solidFill>
                <a:effectLst>
                  <a:outerShdw blurRad="38100" dist="38100" dir="2700000" algn="tl">
                    <a:schemeClr val="bg2"/>
                  </a:outerShdw>
                </a:effectLst>
                <a:ea typeface="楷体_GB2312" pitchFamily="49" charset="-122"/>
              </a:rPr>
              <a:t>同时进行次现代化和第二次现代化；</a:t>
            </a:r>
            <a:endParaRPr lang="zh-CN" altLang="en-US" b="1">
              <a:solidFill>
                <a:schemeClr val="hlink"/>
              </a:solidFill>
              <a:effectLst>
                <a:outerShdw blurRad="38100" dist="38100" dir="2700000" algn="tl">
                  <a:schemeClr val="bg2"/>
                </a:outerShdw>
              </a:effectLst>
              <a:ea typeface="楷体_GB2312" pitchFamily="49" charset="-122"/>
            </a:endParaRPr>
          </a:p>
          <a:p>
            <a:pPr marL="742950" marR="0" lvl="1" indent="-285750">
              <a:lnSpc>
                <a:spcPct val="90000"/>
              </a:lnSpc>
            </a:pPr>
            <a:r>
              <a:rPr lang="en-US" altLang="zh-CN" b="1">
                <a:solidFill>
                  <a:schemeClr val="hlink"/>
                </a:solidFill>
                <a:effectLst>
                  <a:outerShdw blurRad="38100" dist="38100" dir="2700000" algn="tl">
                    <a:schemeClr val="bg2"/>
                  </a:outerShdw>
                </a:effectLst>
                <a:ea typeface="楷体_GB2312" pitchFamily="49" charset="-122"/>
              </a:rPr>
              <a:t>3. </a:t>
            </a:r>
            <a:r>
              <a:rPr lang="zh-CN" altLang="en-US" b="1">
                <a:solidFill>
                  <a:schemeClr val="hlink"/>
                </a:solidFill>
                <a:effectLst>
                  <a:outerShdw blurRad="38100" dist="38100" dir="2700000" algn="tl">
                    <a:schemeClr val="bg2"/>
                  </a:outerShdw>
                </a:effectLst>
                <a:ea typeface="楷体_GB2312" pitchFamily="49" charset="-122"/>
              </a:rPr>
              <a:t>直接进行第二次现代化。</a:t>
            </a:r>
            <a:endParaRPr lang="zh-CN" altLang="en-US" b="1">
              <a:solidFill>
                <a:schemeClr val="hlink"/>
              </a:solidFill>
              <a:effectLst>
                <a:outerShdw blurRad="38100" dist="38100" dir="2700000" algn="tl">
                  <a:schemeClr val="bg2"/>
                </a:outerShdw>
              </a:effectLst>
              <a:ea typeface="楷体_GB2312" pitchFamily="49" charset="-122"/>
            </a:endParaRPr>
          </a:p>
          <a:p>
            <a:pPr marL="742950" marR="0" lvl="1" indent="-285750">
              <a:lnSpc>
                <a:spcPct val="90000"/>
              </a:lnSpc>
            </a:pPr>
            <a:r>
              <a:rPr lang="zh-CN" altLang="en-US" sz="2400" b="1">
                <a:effectLst>
                  <a:outerShdw blurRad="38100" dist="38100" dir="2700000" algn="tl">
                    <a:schemeClr val="bg2"/>
                  </a:outerShdw>
                </a:effectLst>
                <a:ea typeface="隶书" pitchFamily="49" charset="-122"/>
              </a:rPr>
              <a:t>我国比较合理的战略选择是，同时进行次现代化和第二次现代化，实现工业化和知识化的协调发展。</a:t>
            </a:r>
            <a:endParaRPr lang="zh-CN" altLang="en-US" sz="2400" b="1">
              <a:effectLst>
                <a:outerShdw blurRad="38100" dist="38100" dir="2700000" algn="tl">
                  <a:schemeClr val="bg2"/>
                </a:outerShdw>
              </a:effectLst>
              <a:ea typeface="隶书" pitchFamily="49" charset="-122"/>
            </a:endParaRPr>
          </a:p>
        </p:txBody>
      </p:sp>
      <p:sp>
        <p:nvSpPr>
          <p:cNvPr id="67588" name="TextBox 67587"/>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现代化全球化与知识经济时代共63页，您现在浏览的是第16页!</a:t>
            </a:r>
          </a:p>
        </p:txBody>
      </p:sp>
    </p:spTree>
  </p:cSld>
  <p:clrMapOvr>
    <a:masterClrMapping/>
  </p:clrMapOvr>
  <mc:AlternateContent>
    <mc:Choice xmlns:p14="http://schemas.microsoft.com/office/powerpoint/2010/main" Requires="p14">
      <p:transition spd="med" p14:dur="1500">
        <p:split dir="in"/>
        <p:sndAc>
          <p:stSnd>
            <p:snd r:embed="rId2" name="camera.wav"/>
          </p:stSnd>
        </p:sndAc>
      </p:transition>
    </mc:Choice>
    <mc:Fallback>
      <p:transition spd="med">
        <p:split dir="in"/>
        <p:sndAc>
          <p:stSnd>
            <p:snd r:embed="rId2" name="camera.wav"/>
          </p:stSnd>
        </p:sndAc>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659" name=""/>
          <p:cNvSpPr/>
          <p:nvPr>
            <p:ph type="body" idx="4294967295"/>
          </p:nvPr>
        </p:nvSpPr>
        <p:spPr>
          <a:xfrm>
            <a:off x="533400" y="1676400"/>
            <a:ext cx="8229600" cy="47244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Font typeface="Arial" pitchFamily="34" charset="0"/>
              <a:buChar char="•"/>
              <a:defRPr kumimoji="0" lang="zh-CN" altLang="en-US" sz="2400" b="0" i="0" u="none" baseline="0">
                <a:solidFill>
                  <a:schemeClr val="tx1"/>
                </a:solidFill>
                <a:latin typeface="Calibri" pitchFamily="34" charset="0"/>
                <a:ea typeface="微软雅黑" pitchFamily="34" charset="-122"/>
                <a:sym typeface="Calibri" pitchFamily="34" charset="0"/>
              </a:defRPr>
            </a:lvl1pPr>
            <a:lvl2pPr marL="742950" indent="-285750" algn="l" defTabSz="914400" rtl="0" eaLnBrk="1" fontAlgn="base" hangingPunct="1">
              <a:lnSpc>
                <a:spcPct val="100000"/>
              </a:lnSpc>
              <a:spcBef>
                <a:spcPct val="20000"/>
              </a:spcBef>
              <a:spcAft>
                <a:spcPct val="0"/>
              </a:spcAft>
              <a:buClrTx/>
              <a:buFont typeface="Arial" pitchFamily="34" charset="0"/>
              <a:buChar char="–"/>
              <a:defRPr kumimoji="0" lang="zh-CN" altLang="en-US" sz="2000" b="0" i="0" u="none" baseline="0">
                <a:solidFill>
                  <a:schemeClr val="tx1"/>
                </a:solidFill>
                <a:latin typeface="Calibri" pitchFamily="34" charset="0"/>
                <a:ea typeface="微软雅黑" pitchFamily="34" charset="-122"/>
                <a:sym typeface="Calibri" pitchFamily="34" charset="0"/>
              </a:defRPr>
            </a:lvl2pPr>
            <a:lvl3pPr marL="11430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800" b="0" i="0" u="none" baseline="0">
                <a:solidFill>
                  <a:schemeClr val="tx1"/>
                </a:solidFill>
                <a:latin typeface="Calibri" pitchFamily="34" charset="0"/>
                <a:ea typeface="微软雅黑" pitchFamily="34" charset="-122"/>
                <a:sym typeface="Calibri" pitchFamily="34" charset="0"/>
              </a:defRPr>
            </a:lvl3pPr>
            <a:lvl4pPr marL="16002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4pPr>
            <a:lvl5pPr marL="2057400" indent="-228600" algn="l" defTabSz="914400" rtl="0" eaLnBrk="1" fontAlgn="base" hangingPunct="1">
              <a:lnSpc>
                <a:spcPct val="100000"/>
              </a:lnSpc>
              <a:spcBef>
                <a:spcPct val="20000"/>
              </a:spcBef>
              <a:spcAft>
                <a:spcPct val="0"/>
              </a:spcAft>
              <a:buClrTx/>
              <a:buFont typeface="Arial" pitchFamily="34" charset="0"/>
              <a:buChar char="»"/>
              <a:defRPr kumimoji="0" lang="zh-CN" altLang="en-US" sz="1600" b="0" i="0" u="none" baseline="0">
                <a:solidFill>
                  <a:schemeClr val="tx1"/>
                </a:solidFill>
                <a:latin typeface="Calibri" pitchFamily="34" charset="0"/>
                <a:ea typeface="微软雅黑" pitchFamily="34" charset="-122"/>
                <a:sym typeface="Calibri" pitchFamily="34" charset="0"/>
              </a:defRPr>
            </a:lvl5pPr>
          </a:lstStyle>
          <a:p>
            <a:pPr lvl="0"/>
            <a:r>
              <a:rPr lang="zh-CN" altLang="en-US"/>
              <a:t>在</a:t>
            </a:r>
            <a:r>
              <a:rPr lang="en-US" altLang="zh-CN"/>
              <a:t>《</a:t>
            </a:r>
            <a:r>
              <a:rPr lang="zh-CN" altLang="en-US"/>
              <a:t>中国现代化报告</a:t>
            </a:r>
            <a:r>
              <a:rPr lang="en-US" altLang="zh-CN"/>
              <a:t>2011》</a:t>
            </a:r>
            <a:r>
              <a:rPr lang="zh-CN" altLang="en-US"/>
              <a:t>中，何传启指出，中国的现代化战略选择可分“四步走”：步，完成次现代化，进入第二次现代化，世界排名进入前</a:t>
            </a:r>
            <a:r>
              <a:rPr lang="en-US" altLang="zh-CN"/>
              <a:t>60</a:t>
            </a:r>
            <a:r>
              <a:rPr lang="zh-CN" altLang="en-US"/>
              <a:t>名；第二步，达到中等发达水平，世界排名进入前</a:t>
            </a:r>
            <a:r>
              <a:rPr lang="en-US" altLang="zh-CN"/>
              <a:t>40</a:t>
            </a:r>
            <a:r>
              <a:rPr lang="zh-CN" altLang="en-US"/>
              <a:t>名；第三步，达到世界先进水平，世界排名进入前</a:t>
            </a:r>
            <a:r>
              <a:rPr lang="en-US" altLang="zh-CN"/>
              <a:t>20</a:t>
            </a:r>
            <a:r>
              <a:rPr lang="zh-CN" altLang="en-US"/>
              <a:t>名；第四步，达到世界前列，世界排名进入前</a:t>
            </a:r>
            <a:r>
              <a:rPr lang="en-US" altLang="zh-CN"/>
              <a:t>10</a:t>
            </a:r>
            <a:r>
              <a:rPr lang="zh-CN" altLang="en-US"/>
              <a:t>名。何传启具体分析说，目前，中国居发展中国家中间水平，处于次现代化的成熟期，有些地区已进入第二次现代化，多数地区尚处于次现代化。</a:t>
            </a:r>
            <a:r>
              <a:rPr lang="en-US" altLang="zh-CN"/>
              <a:t>21</a:t>
            </a:r>
            <a:r>
              <a:rPr lang="zh-CN" altLang="en-US"/>
              <a:t>世纪，中国可选择综合现代化路径，两次现代化协调发展并加速向第二次现代化转型，以迎头赶上</a:t>
            </a:r>
            <a:r>
              <a:rPr lang="en-US" altLang="zh-CN"/>
              <a:t>21</a:t>
            </a:r>
            <a:r>
              <a:rPr lang="zh-CN" altLang="en-US"/>
              <a:t>世纪后期的世界先进水平。</a:t>
            </a:r>
            <a:br>
              <a:rPr lang="zh-CN" altLang="en-US"/>
            </a:br>
            <a:endParaRPr lang="zh-CN" altLang="en-US"/>
          </a:p>
        </p:txBody>
      </p:sp>
      <p:sp>
        <p:nvSpPr>
          <p:cNvPr id="70660" name="TextBox 70659"/>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
          <p:cNvSpPr/>
          <p:nvPr/>
        </p:nvSpPr>
        <p:spPr>
          <a:xfrm>
            <a:off x="1143000" y="990600"/>
            <a:ext cx="7010400" cy="4537075"/>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lnSpc>
                <a:spcPct val="130000"/>
              </a:lnSpc>
            </a:pPr>
            <a:r>
              <a:rPr lang="zh-CN" altLang="en-US" sz="2800">
                <a:latin typeface="黑体" pitchFamily="49" charset="-122"/>
                <a:ea typeface="黑体" pitchFamily="49" charset="-122"/>
              </a:rPr>
              <a:t>第二节  经济全球化与一体化</a:t>
            </a:r>
            <a:endParaRPr lang="zh-CN" altLang="en-US" sz="2800" b="1">
              <a:latin typeface="黑体" pitchFamily="49" charset="-122"/>
              <a:ea typeface="黑体" pitchFamily="49" charset="-122"/>
            </a:endParaRPr>
          </a:p>
          <a:p>
            <a:pPr lvl="0">
              <a:lnSpc>
                <a:spcPct val="130000"/>
              </a:lnSpc>
            </a:pPr>
            <a:r>
              <a:rPr lang="zh-CN" altLang="en-US" sz="2800" b="1">
                <a:latin typeface="Tahoma" pitchFamily="34" charset="0"/>
              </a:rPr>
              <a:t>       一、经济全球化的出现和发展</a:t>
            </a:r>
            <a:endParaRPr lang="zh-CN" altLang="en-US" sz="2800" b="1">
              <a:latin typeface="Tahoma" pitchFamily="34" charset="0"/>
            </a:endParaRPr>
          </a:p>
          <a:p>
            <a:pPr lvl="0">
              <a:lnSpc>
                <a:spcPct val="130000"/>
              </a:lnSpc>
            </a:pPr>
            <a:r>
              <a:rPr lang="zh-CN" altLang="en-US" sz="2800" b="1">
                <a:latin typeface="Tahoma" pitchFamily="34" charset="0"/>
              </a:rPr>
              <a:t>      </a:t>
            </a:r>
            <a:r>
              <a:rPr lang="en-US" altLang="zh-CN" sz="2800" b="1">
                <a:latin typeface="Tahoma" pitchFamily="34" charset="0"/>
              </a:rPr>
              <a:t>1.</a:t>
            </a:r>
            <a:r>
              <a:rPr lang="zh-CN" altLang="en-US" sz="2800" b="1">
                <a:latin typeface="Tahoma" pitchFamily="34" charset="0"/>
              </a:rPr>
              <a:t>战后世界经济的发展</a:t>
            </a:r>
            <a:endParaRPr lang="zh-CN" altLang="en-US" sz="2800">
              <a:latin typeface="Tahoma" pitchFamily="34" charset="0"/>
            </a:endParaRPr>
          </a:p>
          <a:p>
            <a:pPr lvl="0">
              <a:lnSpc>
                <a:spcPct val="130000"/>
              </a:lnSpc>
            </a:pPr>
            <a:r>
              <a:rPr lang="zh-CN" altLang="en-US" sz="2800">
                <a:latin typeface="Tahoma" pitchFamily="34" charset="0"/>
              </a:rPr>
              <a:t>      （</a:t>
            </a:r>
            <a:r>
              <a:rPr lang="en-US" altLang="zh-CN" sz="2800">
                <a:latin typeface="Tahoma" pitchFamily="34" charset="0"/>
              </a:rPr>
              <a:t>1</a:t>
            </a:r>
            <a:r>
              <a:rPr lang="zh-CN" altLang="en-US" sz="2800">
                <a:latin typeface="Tahoma" pitchFamily="34" charset="0"/>
              </a:rPr>
              <a:t>）世界经济的产生和早期发展</a:t>
            </a:r>
            <a:endParaRPr lang="zh-CN" altLang="en-US" sz="2800">
              <a:latin typeface="Tahoma" pitchFamily="34" charset="0"/>
            </a:endParaRPr>
          </a:p>
          <a:p>
            <a:pPr lvl="0">
              <a:lnSpc>
                <a:spcPct val="130000"/>
              </a:lnSpc>
            </a:pPr>
            <a:r>
              <a:rPr lang="zh-CN" altLang="en-US" sz="2800">
                <a:latin typeface="Tahoma" pitchFamily="34" charset="0"/>
              </a:rPr>
              <a:t>      资本主义出现之前，整个世界经济基本上处于一种分割、分散的状态。</a:t>
            </a:r>
            <a:endParaRPr lang="zh-CN" altLang="en-US" sz="2800">
              <a:latin typeface="Tahoma" pitchFamily="34" charset="0"/>
            </a:endParaRPr>
          </a:p>
          <a:p>
            <a:pPr lvl="0">
              <a:lnSpc>
                <a:spcPct val="130000"/>
              </a:lnSpc>
            </a:pPr>
            <a:r>
              <a:rPr lang="zh-CN" altLang="en-US" sz="2800">
                <a:latin typeface="Tahoma" pitchFamily="34" charset="0"/>
              </a:rPr>
              <a:t>      资本主义生产方式的出现是世界各国经济由分散走向统一的世界经济的根本原因。</a:t>
            </a:r>
            <a:endParaRPr lang="zh-CN" altLang="en-US" sz="2800">
              <a:latin typeface="Tahoma" pitchFamily="34" charset="0"/>
            </a:endParaRPr>
          </a:p>
        </p:txBody>
      </p:sp>
      <p:sp>
        <p:nvSpPr>
          <p:cNvPr id="20483" name="TextBox 20482"/>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
          <p:cNvSpPr/>
          <p:nvPr/>
        </p:nvSpPr>
        <p:spPr>
          <a:xfrm>
            <a:off x="1295400" y="1752600"/>
            <a:ext cx="6629400" cy="4537075"/>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lang="zh-CN" altLang="en-US" sz="2800">
                <a:latin typeface="Tahoma" pitchFamily="34" charset="0"/>
              </a:rPr>
              <a:t>      （</a:t>
            </a:r>
            <a:r>
              <a:rPr lang="en-US" altLang="zh-CN" sz="2800">
                <a:latin typeface="Tahoma" pitchFamily="34" charset="0"/>
              </a:rPr>
              <a:t>2</a:t>
            </a:r>
            <a:r>
              <a:rPr lang="zh-CN" altLang="en-US" sz="2800">
                <a:latin typeface="Tahoma" pitchFamily="34" charset="0"/>
              </a:rPr>
              <a:t>）布雷顿森林会议和布雷顿森林体系</a:t>
            </a:r>
            <a:endParaRPr lang="zh-CN" altLang="en-US" sz="2800">
              <a:latin typeface="Tahoma" pitchFamily="34" charset="0"/>
            </a:endParaRPr>
          </a:p>
          <a:p>
            <a:pPr lvl="0">
              <a:lnSpc>
                <a:spcPct val="130000"/>
              </a:lnSpc>
            </a:pPr>
            <a:r>
              <a:rPr lang="zh-CN" altLang="en-US" sz="2800">
                <a:latin typeface="Tahoma" pitchFamily="34" charset="0"/>
              </a:rPr>
              <a:t>      </a:t>
            </a:r>
            <a:r>
              <a:rPr lang="en-US" altLang="zh-CN" sz="2800">
                <a:latin typeface="Tahoma" pitchFamily="34" charset="0"/>
              </a:rPr>
              <a:t>1944</a:t>
            </a:r>
            <a:r>
              <a:rPr lang="zh-CN" altLang="en-US" sz="2800">
                <a:latin typeface="Tahoma" pitchFamily="34" charset="0"/>
              </a:rPr>
              <a:t>年</a:t>
            </a:r>
            <a:r>
              <a:rPr lang="en-US" altLang="zh-CN" sz="2800">
                <a:latin typeface="Tahoma" pitchFamily="34" charset="0"/>
              </a:rPr>
              <a:t>7</a:t>
            </a:r>
            <a:r>
              <a:rPr lang="zh-CN" altLang="en-US" sz="2800">
                <a:latin typeface="Tahoma" pitchFamily="34" charset="0"/>
              </a:rPr>
              <a:t>月， 在美国新罕布什尔州的布雷顿森林举行了</a:t>
            </a:r>
            <a:r>
              <a:rPr lang="zh-CN" altLang="en-US" sz="2800" b="1">
                <a:solidFill>
                  <a:srgbClr val="0000FF"/>
                </a:solidFill>
                <a:latin typeface="Tahoma" pitchFamily="34" charset="0"/>
              </a:rPr>
              <a:t>联合国家货币金融会议</a:t>
            </a:r>
            <a:r>
              <a:rPr lang="zh-CN" altLang="en-US" sz="2800">
                <a:latin typeface="Tahoma" pitchFamily="34" charset="0"/>
              </a:rPr>
              <a:t>，即著名的布雷顿森林会议。</a:t>
            </a:r>
            <a:endParaRPr lang="zh-CN" altLang="en-US" sz="2800">
              <a:latin typeface="Tahoma" pitchFamily="34" charset="0"/>
            </a:endParaRPr>
          </a:p>
          <a:p>
            <a:pPr lvl="0">
              <a:lnSpc>
                <a:spcPct val="130000"/>
              </a:lnSpc>
            </a:pPr>
            <a:r>
              <a:rPr lang="zh-CN" altLang="en-US" sz="2800">
                <a:latin typeface="Tahoma" pitchFamily="34" charset="0"/>
              </a:rPr>
              <a:t>      会议通过的文件统称为“布雷顿森林协定”。以其为基础建立的双挂钩的国际货币制度，就被称为“布雷顿森林体系”。 </a:t>
            </a:r>
            <a:endParaRPr lang="zh-CN" altLang="en-US" sz="2800">
              <a:latin typeface="Tahoma" pitchFamily="34" charset="0"/>
            </a:endParaRPr>
          </a:p>
        </p:txBody>
      </p:sp>
      <p:sp>
        <p:nvSpPr>
          <p:cNvPr id="22531" name="TextBox 22530"/>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
          <p:cNvSpPr/>
          <p:nvPr/>
        </p:nvSpPr>
        <p:spPr>
          <a:xfrm>
            <a:off x="1295400" y="914400"/>
            <a:ext cx="6629400" cy="4359275"/>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25000"/>
              </a:lnSpc>
            </a:pPr>
            <a:r>
              <a:rPr lang="zh-CN" altLang="en-US" sz="2800">
                <a:latin typeface="Tahoma" pitchFamily="34" charset="0"/>
              </a:rPr>
              <a:t>       （</a:t>
            </a:r>
            <a:r>
              <a:rPr lang="en-US" altLang="zh-CN" sz="2800">
                <a:latin typeface="Tahoma" pitchFamily="34" charset="0"/>
              </a:rPr>
              <a:t>3</a:t>
            </a:r>
            <a:r>
              <a:rPr lang="zh-CN" altLang="en-US" sz="2800">
                <a:latin typeface="Tahoma" pitchFamily="34" charset="0"/>
              </a:rPr>
              <a:t>）多极化的世界经济格局的形成</a:t>
            </a:r>
            <a:endParaRPr lang="zh-CN" altLang="en-US" sz="2800">
              <a:latin typeface="Tahoma" pitchFamily="34" charset="0"/>
            </a:endParaRPr>
          </a:p>
          <a:p>
            <a:pPr lvl="0">
              <a:lnSpc>
                <a:spcPct val="125000"/>
              </a:lnSpc>
            </a:pPr>
            <a:r>
              <a:rPr lang="zh-CN" altLang="en-US" sz="2800">
                <a:latin typeface="Tahoma" pitchFamily="34" charset="0"/>
              </a:rPr>
              <a:t>       战后，随着两大阵营对峙的政治格局的形成，逐步出现了相对隔离的两大经济体系</a:t>
            </a:r>
            <a:r>
              <a:rPr lang="en-US" altLang="zh-CN" sz="2800">
                <a:latin typeface="Tahoma" pitchFamily="34" charset="0"/>
              </a:rPr>
              <a:t>——</a:t>
            </a:r>
            <a:r>
              <a:rPr lang="zh-CN" altLang="en-US" sz="2800">
                <a:latin typeface="Tahoma" pitchFamily="34" charset="0"/>
              </a:rPr>
              <a:t>以美国为首的资本主义经济体系和以苏联为首的社会主义经济体系。</a:t>
            </a:r>
            <a:endParaRPr lang="zh-CN" altLang="en-US" sz="2800">
              <a:latin typeface="Tahoma" pitchFamily="34" charset="0"/>
            </a:endParaRPr>
          </a:p>
          <a:p>
            <a:pPr lvl="0">
              <a:lnSpc>
                <a:spcPct val="125000"/>
              </a:lnSpc>
            </a:pPr>
            <a:r>
              <a:rPr lang="zh-CN" altLang="en-US" sz="2800">
                <a:latin typeface="Tahoma" pitchFamily="34" charset="0"/>
              </a:rPr>
              <a:t>       之后，在资本主义经济体系内部，逐步形成了美国、西欧、日本三足鼎立的经济格局。</a:t>
            </a:r>
            <a:endParaRPr lang="zh-CN" altLang="en-US" sz="2800">
              <a:latin typeface="Tahoma" pitchFamily="34" charset="0"/>
            </a:endParaRPr>
          </a:p>
        </p:txBody>
      </p:sp>
      <p:sp>
        <p:nvSpPr>
          <p:cNvPr id="24579" name="TextBox 24578"/>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
          <p:cNvSpPr/>
          <p:nvPr/>
        </p:nvSpPr>
        <p:spPr>
          <a:xfrm>
            <a:off x="1219200" y="990600"/>
            <a:ext cx="6705600" cy="4537075"/>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lang="zh-CN" altLang="en-US" sz="2800" b="1">
                <a:latin typeface="Tahoma" pitchFamily="34" charset="0"/>
              </a:rPr>
              <a:t>      二、经济全球化的含义和基本特征</a:t>
            </a:r>
            <a:endParaRPr lang="zh-CN" altLang="en-US" sz="2800">
              <a:latin typeface="Tahoma" pitchFamily="34" charset="0"/>
            </a:endParaRPr>
          </a:p>
          <a:p>
            <a:pPr lvl="0">
              <a:lnSpc>
                <a:spcPct val="130000"/>
              </a:lnSpc>
            </a:pPr>
            <a:r>
              <a:rPr lang="zh-CN" altLang="en-US" sz="2800">
                <a:latin typeface="Tahoma" pitchFamily="34" charset="0"/>
              </a:rPr>
              <a:t>      </a:t>
            </a:r>
            <a:r>
              <a:rPr lang="en-US" altLang="zh-CN" sz="2800">
                <a:latin typeface="Tahoma" pitchFamily="34" charset="0"/>
              </a:rPr>
              <a:t>1</a:t>
            </a:r>
            <a:r>
              <a:rPr lang="zh-CN" altLang="en-US" sz="2800">
                <a:latin typeface="Tahoma" pitchFamily="34" charset="0"/>
              </a:rPr>
              <a:t>．经济全球化的含义 </a:t>
            </a:r>
            <a:endParaRPr lang="zh-CN" altLang="en-US" sz="2800">
              <a:latin typeface="Tahoma" pitchFamily="34" charset="0"/>
            </a:endParaRPr>
          </a:p>
          <a:p>
            <a:pPr lvl="0">
              <a:lnSpc>
                <a:spcPct val="130000"/>
              </a:lnSpc>
            </a:pPr>
            <a:r>
              <a:rPr lang="zh-CN" altLang="en-US" sz="2800">
                <a:latin typeface="Tahoma" pitchFamily="34" charset="0"/>
              </a:rPr>
              <a:t>      </a:t>
            </a:r>
            <a:r>
              <a:rPr lang="en-US" altLang="zh-CN" sz="2800">
                <a:latin typeface="Tahoma" pitchFamily="34" charset="0"/>
              </a:rPr>
              <a:t>1985</a:t>
            </a:r>
            <a:r>
              <a:rPr lang="zh-CN" altLang="en-US" sz="2800">
                <a:latin typeface="Tahoma" pitchFamily="34" charset="0"/>
              </a:rPr>
              <a:t>年，“经济全球化”的概念由提奥多尔</a:t>
            </a:r>
            <a:r>
              <a:rPr lang="en-US" altLang="zh-CN" sz="2800">
                <a:latin typeface="Tahoma" pitchFamily="34" charset="0"/>
              </a:rPr>
              <a:t>•</a:t>
            </a:r>
            <a:r>
              <a:rPr lang="zh-CN" altLang="en-US" sz="2800">
                <a:latin typeface="Tahoma" pitchFamily="34" charset="0"/>
              </a:rPr>
              <a:t>拉维特在</a:t>
            </a:r>
            <a:r>
              <a:rPr lang="en-US" altLang="zh-CN" sz="2800">
                <a:latin typeface="Tahoma" pitchFamily="34" charset="0"/>
              </a:rPr>
              <a:t>《</a:t>
            </a:r>
            <a:r>
              <a:rPr lang="zh-CN" altLang="en-US" sz="2800">
                <a:latin typeface="Tahoma" pitchFamily="34" charset="0"/>
              </a:rPr>
              <a:t>市场全球化</a:t>
            </a:r>
            <a:r>
              <a:rPr lang="en-US" altLang="zh-CN" sz="2800">
                <a:latin typeface="Tahoma" pitchFamily="34" charset="0"/>
              </a:rPr>
              <a:t>》</a:t>
            </a:r>
            <a:r>
              <a:rPr lang="zh-CN" altLang="en-US" sz="2800">
                <a:latin typeface="Tahoma" pitchFamily="34" charset="0"/>
              </a:rPr>
              <a:t>一文中首先提出。</a:t>
            </a:r>
            <a:endParaRPr lang="zh-CN" altLang="en-US" sz="2800">
              <a:latin typeface="Tahoma" pitchFamily="34" charset="0"/>
            </a:endParaRPr>
          </a:p>
          <a:p>
            <a:pPr lvl="0">
              <a:lnSpc>
                <a:spcPct val="130000"/>
              </a:lnSpc>
            </a:pPr>
            <a:r>
              <a:rPr lang="zh-CN" altLang="en-US" sz="2800">
                <a:latin typeface="Tahoma" pitchFamily="34" charset="0"/>
              </a:rPr>
              <a:t>      </a:t>
            </a:r>
            <a:r>
              <a:rPr lang="en-US" altLang="zh-CN" sz="2800">
                <a:latin typeface="Tahoma" pitchFamily="34" charset="0"/>
              </a:rPr>
              <a:t>1986</a:t>
            </a:r>
            <a:r>
              <a:rPr lang="zh-CN" altLang="en-US" sz="2800">
                <a:latin typeface="Tahoma" pitchFamily="34" charset="0"/>
              </a:rPr>
              <a:t>年，经济合作与发展组织的首席经济学家</a:t>
            </a:r>
            <a:r>
              <a:rPr lang="en-US" altLang="zh-CN" sz="2800">
                <a:latin typeface="Tahoma" pitchFamily="34" charset="0"/>
              </a:rPr>
              <a:t>S•</a:t>
            </a:r>
            <a:r>
              <a:rPr lang="zh-CN" altLang="en-US" sz="2800">
                <a:latin typeface="Tahoma" pitchFamily="34" charset="0"/>
              </a:rPr>
              <a:t>奥斯特里的运用，使这一概念逐步被人们所接受。 </a:t>
            </a:r>
            <a:endParaRPr lang="zh-CN" altLang="en-US">
              <a:latin typeface="Tahoma" pitchFamily="34" charset="0"/>
            </a:endParaRPr>
          </a:p>
        </p:txBody>
      </p:sp>
      <p:sp>
        <p:nvSpPr>
          <p:cNvPr id="26627" name="TextBox 26626"/>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
          <p:cNvSpPr/>
          <p:nvPr/>
        </p:nvSpPr>
        <p:spPr>
          <a:xfrm>
            <a:off x="1295400" y="1219200"/>
            <a:ext cx="6629400" cy="3981450"/>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lang="zh-CN" altLang="en-US" sz="2800">
                <a:latin typeface="Tahoma" pitchFamily="34" charset="0"/>
              </a:rPr>
              <a:t>      </a:t>
            </a:r>
            <a:r>
              <a:rPr lang="en-US" altLang="zh-CN" sz="2800">
                <a:latin typeface="Tahoma" pitchFamily="34" charset="0"/>
              </a:rPr>
              <a:t>2</a:t>
            </a:r>
            <a:r>
              <a:rPr lang="zh-CN" altLang="en-US" sz="2800">
                <a:latin typeface="Tahoma" pitchFamily="34" charset="0"/>
              </a:rPr>
              <a:t>．经济全球化的基本特征</a:t>
            </a:r>
            <a:endParaRPr lang="zh-CN" altLang="en-US" sz="2800">
              <a:latin typeface="Tahoma" pitchFamily="34" charset="0"/>
            </a:endParaRPr>
          </a:p>
          <a:p>
            <a:pPr lvl="0">
              <a:lnSpc>
                <a:spcPct val="130000"/>
              </a:lnSpc>
            </a:pPr>
            <a:r>
              <a:rPr lang="zh-CN" altLang="en-US" sz="2800">
                <a:latin typeface="Tahoma" pitchFamily="34" charset="0"/>
              </a:rPr>
              <a:t>      、贸易的全球化。</a:t>
            </a:r>
            <a:endParaRPr lang="zh-CN" altLang="en-US" sz="2800">
              <a:latin typeface="Tahoma" pitchFamily="34" charset="0"/>
            </a:endParaRPr>
          </a:p>
          <a:p>
            <a:pPr lvl="0">
              <a:lnSpc>
                <a:spcPct val="130000"/>
              </a:lnSpc>
            </a:pPr>
            <a:r>
              <a:rPr lang="zh-CN" altLang="en-US" sz="2800">
                <a:latin typeface="Tahoma" pitchFamily="34" charset="0"/>
              </a:rPr>
              <a:t>      表现在世界贸易的规模不断扩大；</a:t>
            </a:r>
            <a:endParaRPr lang="zh-CN" altLang="en-US" sz="2800">
              <a:latin typeface="Tahoma" pitchFamily="34" charset="0"/>
            </a:endParaRPr>
          </a:p>
          <a:p>
            <a:pPr lvl="0">
              <a:lnSpc>
                <a:spcPct val="130000"/>
              </a:lnSpc>
            </a:pPr>
            <a:r>
              <a:rPr lang="zh-CN" altLang="en-US" sz="2800">
                <a:latin typeface="Tahoma" pitchFamily="34" charset="0"/>
              </a:rPr>
              <a:t>      世界贸易的结构发生重大变化；</a:t>
            </a:r>
            <a:endParaRPr lang="zh-CN" altLang="en-US" sz="2800">
              <a:latin typeface="Tahoma" pitchFamily="34" charset="0"/>
            </a:endParaRPr>
          </a:p>
          <a:p>
            <a:pPr lvl="0">
              <a:lnSpc>
                <a:spcPct val="130000"/>
              </a:lnSpc>
            </a:pPr>
            <a:r>
              <a:rPr lang="zh-CN" altLang="en-US" sz="2800">
                <a:latin typeface="Tahoma" pitchFamily="34" charset="0"/>
              </a:rPr>
              <a:t>      国际贸易越来越趋于自由化。</a:t>
            </a:r>
            <a:endParaRPr lang="zh-CN" altLang="en-US" sz="2800">
              <a:latin typeface="Tahoma" pitchFamily="34" charset="0"/>
            </a:endParaRPr>
          </a:p>
          <a:p>
            <a:pPr lvl="0">
              <a:lnSpc>
                <a:spcPct val="130000"/>
              </a:lnSpc>
            </a:pPr>
            <a:r>
              <a:rPr lang="zh-CN" altLang="en-US" sz="2800">
                <a:latin typeface="Tahoma" pitchFamily="34" charset="0"/>
              </a:rPr>
              <a:t>      世界贸易的发展成为经济全球化的重要基础。</a:t>
            </a:r>
            <a:endParaRPr lang="zh-CN" altLang="en-US" sz="2800">
              <a:latin typeface="Tahoma" pitchFamily="34" charset="0"/>
            </a:endParaRPr>
          </a:p>
        </p:txBody>
      </p:sp>
      <p:sp>
        <p:nvSpPr>
          <p:cNvPr id="28675" name="TextBox 28674"/>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
          <p:cNvSpPr/>
          <p:nvPr/>
        </p:nvSpPr>
        <p:spPr>
          <a:xfrm>
            <a:off x="1143000" y="609600"/>
            <a:ext cx="7086600" cy="5735638"/>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spcBef>
                <a:spcPct val="50000"/>
              </a:spcBef>
            </a:pPr>
            <a:r>
              <a:rPr lang="zh-CN" altLang="en-US" sz="2800">
                <a:latin typeface="Tahoma" pitchFamily="34" charset="0"/>
              </a:rPr>
              <a:t>      第三、金融全球化。</a:t>
            </a:r>
            <a:endParaRPr lang="zh-CN" altLang="en-US" sz="2800">
              <a:latin typeface="Tahoma" pitchFamily="34" charset="0"/>
            </a:endParaRPr>
          </a:p>
          <a:p>
            <a:pPr lvl="0">
              <a:lnSpc>
                <a:spcPct val="130000"/>
              </a:lnSpc>
              <a:spcBef>
                <a:spcPct val="50000"/>
              </a:spcBef>
            </a:pPr>
            <a:r>
              <a:rPr lang="zh-CN" altLang="en-US" sz="2800">
                <a:latin typeface="Tahoma" pitchFamily="34" charset="0"/>
              </a:rPr>
              <a:t>      随着国际投资的发展，金融市场逐步国际化；</a:t>
            </a:r>
            <a:endParaRPr lang="zh-CN" altLang="en-US" sz="2800">
              <a:latin typeface="Tahoma" pitchFamily="34" charset="0"/>
            </a:endParaRPr>
          </a:p>
          <a:p>
            <a:pPr lvl="0">
              <a:lnSpc>
                <a:spcPct val="130000"/>
              </a:lnSpc>
              <a:spcBef>
                <a:spcPct val="50000"/>
              </a:spcBef>
            </a:pPr>
            <a:r>
              <a:rPr lang="zh-CN" altLang="en-US" sz="2800">
                <a:latin typeface="Tahoma" pitchFamily="34" charset="0"/>
              </a:rPr>
              <a:t>      金融机构的国际化，跨国银行的力量日益增强。</a:t>
            </a:r>
            <a:endParaRPr lang="zh-CN" altLang="en-US" sz="2800">
              <a:latin typeface="Tahoma" pitchFamily="34" charset="0"/>
            </a:endParaRPr>
          </a:p>
          <a:p>
            <a:pPr lvl="0">
              <a:lnSpc>
                <a:spcPct val="130000"/>
              </a:lnSpc>
              <a:spcBef>
                <a:spcPct val="50000"/>
              </a:spcBef>
            </a:pPr>
            <a:r>
              <a:rPr lang="zh-CN" altLang="en-US" sz="2800">
                <a:latin typeface="Tahoma" pitchFamily="34" charset="0"/>
              </a:rPr>
              <a:t>      以资金为纽带将各国经济联结在一起，构成国际化大生产的基础，推动国际贸易和国际经济合作的发展，使经济全球化进一步深化。 </a:t>
            </a:r>
            <a:endParaRPr lang="zh-CN" altLang="en-US">
              <a:latin typeface="Tahoma" pitchFamily="34" charset="0"/>
            </a:endParaRPr>
          </a:p>
        </p:txBody>
      </p:sp>
      <p:sp>
        <p:nvSpPr>
          <p:cNvPr id="30723" name="TextBox 30722"/>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
          <p:cNvSpPr/>
          <p:nvPr/>
        </p:nvSpPr>
        <p:spPr>
          <a:xfrm>
            <a:off x="1143000" y="1295400"/>
            <a:ext cx="6934200" cy="3981450"/>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lang="zh-CN" altLang="en-US" sz="2800" b="1">
                <a:latin typeface="Tahoma" pitchFamily="34" charset="0"/>
              </a:rPr>
              <a:t>      四、经济全球化与世界贸易组织</a:t>
            </a:r>
            <a:endParaRPr lang="zh-CN" altLang="en-US" sz="2800" b="1">
              <a:latin typeface="Tahoma" pitchFamily="34" charset="0"/>
            </a:endParaRPr>
          </a:p>
          <a:p>
            <a:pPr lvl="0">
              <a:lnSpc>
                <a:spcPct val="130000"/>
              </a:lnSpc>
            </a:pPr>
            <a:r>
              <a:rPr lang="zh-CN" altLang="en-US" sz="2800" b="1">
                <a:latin typeface="Tahoma" pitchFamily="34" charset="0"/>
              </a:rPr>
              <a:t>      （一）由关贸总协定到世界贸易组织</a:t>
            </a:r>
            <a:endParaRPr lang="zh-CN" altLang="en-US" sz="2800">
              <a:latin typeface="Tahoma" pitchFamily="34" charset="0"/>
            </a:endParaRPr>
          </a:p>
          <a:p>
            <a:pPr lvl="0">
              <a:lnSpc>
                <a:spcPct val="130000"/>
              </a:lnSpc>
            </a:pPr>
            <a:r>
              <a:rPr lang="zh-CN" altLang="en-US" sz="2800">
                <a:latin typeface="Tahoma" pitchFamily="34" charset="0"/>
              </a:rPr>
              <a:t>      </a:t>
            </a:r>
            <a:r>
              <a:rPr lang="en-US" altLang="zh-CN" sz="2800">
                <a:latin typeface="Tahoma" pitchFamily="34" charset="0"/>
              </a:rPr>
              <a:t>1</a:t>
            </a:r>
            <a:r>
              <a:rPr lang="zh-CN" altLang="en-US" sz="2800">
                <a:latin typeface="Tahoma" pitchFamily="34" charset="0"/>
              </a:rPr>
              <a:t>．关贸总协定 </a:t>
            </a:r>
            <a:endParaRPr lang="zh-CN" altLang="en-US" sz="2800">
              <a:latin typeface="Tahoma" pitchFamily="34" charset="0"/>
            </a:endParaRPr>
          </a:p>
          <a:p>
            <a:pPr lvl="0">
              <a:lnSpc>
                <a:spcPct val="130000"/>
              </a:lnSpc>
            </a:pPr>
            <a:r>
              <a:rPr lang="zh-CN" altLang="en-US" sz="2800">
                <a:latin typeface="Tahoma" pitchFamily="34" charset="0"/>
              </a:rPr>
              <a:t>      </a:t>
            </a:r>
            <a:r>
              <a:rPr lang="en-US" altLang="zh-CN" sz="2800">
                <a:latin typeface="Tahoma" pitchFamily="34" charset="0"/>
              </a:rPr>
              <a:t>1947</a:t>
            </a:r>
            <a:r>
              <a:rPr lang="zh-CN" altLang="en-US" sz="2800">
                <a:latin typeface="Tahoma" pitchFamily="34" charset="0"/>
              </a:rPr>
              <a:t>年</a:t>
            </a:r>
            <a:r>
              <a:rPr lang="en-US" altLang="zh-CN" sz="2800">
                <a:latin typeface="Tahoma" pitchFamily="34" charset="0"/>
              </a:rPr>
              <a:t>4</a:t>
            </a:r>
            <a:r>
              <a:rPr lang="zh-CN" altLang="en-US" sz="2800">
                <a:latin typeface="Tahoma" pitchFamily="34" charset="0"/>
              </a:rPr>
              <a:t>月，各国在日内瓦举行关税减让谈判，签订了</a:t>
            </a:r>
            <a:r>
              <a:rPr lang="en-US" altLang="zh-CN" sz="2800">
                <a:latin typeface="Tahoma" pitchFamily="34" charset="0"/>
              </a:rPr>
              <a:t>123</a:t>
            </a:r>
            <a:r>
              <a:rPr lang="zh-CN" altLang="en-US" sz="2800">
                <a:latin typeface="Tahoma" pitchFamily="34" charset="0"/>
              </a:rPr>
              <a:t>项关税减让协议，在此基础上形成了</a:t>
            </a:r>
            <a:r>
              <a:rPr lang="en-US" altLang="zh-CN" sz="2800">
                <a:latin typeface="Tahoma" pitchFamily="34" charset="0"/>
              </a:rPr>
              <a:t>《</a:t>
            </a:r>
            <a:r>
              <a:rPr lang="zh-CN" altLang="en-US" sz="2800">
                <a:latin typeface="Tahoma" pitchFamily="34" charset="0"/>
              </a:rPr>
              <a:t>关税与贸易总协定</a:t>
            </a:r>
            <a:r>
              <a:rPr lang="en-US" altLang="zh-CN" sz="2800">
                <a:latin typeface="Tahoma" pitchFamily="34" charset="0"/>
              </a:rPr>
              <a:t>》</a:t>
            </a:r>
            <a:r>
              <a:rPr lang="zh-CN" altLang="en-US" sz="2800">
                <a:latin typeface="Tahoma" pitchFamily="34" charset="0"/>
              </a:rPr>
              <a:t>（</a:t>
            </a:r>
            <a:r>
              <a:rPr lang="en-US" altLang="zh-CN" sz="2800">
                <a:latin typeface="Tahoma" pitchFamily="34" charset="0"/>
              </a:rPr>
              <a:t>GATT</a:t>
            </a:r>
            <a:r>
              <a:rPr lang="zh-CN" altLang="en-US" sz="2800">
                <a:latin typeface="Tahoma" pitchFamily="34" charset="0"/>
              </a:rPr>
              <a:t>），并于</a:t>
            </a:r>
            <a:r>
              <a:rPr lang="en-US" altLang="zh-CN" sz="2800">
                <a:latin typeface="Tahoma" pitchFamily="34" charset="0"/>
              </a:rPr>
              <a:t>1948</a:t>
            </a:r>
            <a:r>
              <a:rPr lang="zh-CN" altLang="en-US" sz="2800">
                <a:latin typeface="Tahoma" pitchFamily="34" charset="0"/>
              </a:rPr>
              <a:t>年</a:t>
            </a:r>
            <a:r>
              <a:rPr lang="en-US" altLang="zh-CN" sz="2800">
                <a:latin typeface="Tahoma" pitchFamily="34" charset="0"/>
              </a:rPr>
              <a:t>1</a:t>
            </a:r>
            <a:r>
              <a:rPr lang="zh-CN" altLang="en-US" sz="2800">
                <a:latin typeface="Tahoma" pitchFamily="34" charset="0"/>
              </a:rPr>
              <a:t>月</a:t>
            </a:r>
            <a:r>
              <a:rPr lang="en-US" altLang="zh-CN" sz="2800">
                <a:latin typeface="Tahoma" pitchFamily="34" charset="0"/>
              </a:rPr>
              <a:t>1</a:t>
            </a:r>
            <a:r>
              <a:rPr lang="zh-CN" altLang="en-US" sz="2800">
                <a:latin typeface="Tahoma" pitchFamily="34" charset="0"/>
              </a:rPr>
              <a:t>日开始实施。</a:t>
            </a:r>
            <a:endParaRPr lang="zh-CN" altLang="en-US" sz="2800">
              <a:latin typeface="Tahoma" pitchFamily="34" charset="0"/>
            </a:endParaRPr>
          </a:p>
        </p:txBody>
      </p:sp>
      <p:sp>
        <p:nvSpPr>
          <p:cNvPr id="32771" name="TextBox 32770"/>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
          <p:cNvSpPr/>
          <p:nvPr/>
        </p:nvSpPr>
        <p:spPr>
          <a:xfrm>
            <a:off x="1447800" y="1524000"/>
            <a:ext cx="6248400" cy="2870200"/>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lang="zh-CN" altLang="en-US" sz="2800">
                <a:latin typeface="Tahoma" pitchFamily="34" charset="0"/>
              </a:rPr>
              <a:t>      </a:t>
            </a:r>
            <a:r>
              <a:rPr lang="en-US" altLang="zh-CN" sz="2800">
                <a:latin typeface="Tahoma" pitchFamily="34" charset="0"/>
              </a:rPr>
              <a:t>2</a:t>
            </a:r>
            <a:r>
              <a:rPr lang="zh-CN" altLang="en-US" sz="2800">
                <a:latin typeface="Tahoma" pitchFamily="34" charset="0"/>
              </a:rPr>
              <a:t>．世界贸易组织</a:t>
            </a:r>
            <a:endParaRPr lang="zh-CN" altLang="en-US" sz="2800">
              <a:latin typeface="Tahoma" pitchFamily="34" charset="0"/>
            </a:endParaRPr>
          </a:p>
          <a:p>
            <a:pPr lvl="0">
              <a:lnSpc>
                <a:spcPct val="130000"/>
              </a:lnSpc>
            </a:pPr>
            <a:r>
              <a:rPr lang="zh-CN" altLang="en-US" sz="2800">
                <a:latin typeface="Tahoma" pitchFamily="34" charset="0"/>
              </a:rPr>
              <a:t>      世界贸易组织（</a:t>
            </a:r>
            <a:r>
              <a:rPr lang="en-US" altLang="zh-CN" sz="2800">
                <a:latin typeface="Tahoma" pitchFamily="34" charset="0"/>
              </a:rPr>
              <a:t>WTO</a:t>
            </a:r>
            <a:r>
              <a:rPr lang="zh-CN" altLang="en-US" sz="2800">
                <a:latin typeface="Tahoma" pitchFamily="34" charset="0"/>
              </a:rPr>
              <a:t>）是在关贸总协定的基础上于</a:t>
            </a:r>
            <a:r>
              <a:rPr lang="en-US" altLang="zh-CN" sz="2800">
                <a:latin typeface="Tahoma" pitchFamily="34" charset="0"/>
              </a:rPr>
              <a:t>1995</a:t>
            </a:r>
            <a:r>
              <a:rPr lang="zh-CN" altLang="en-US" sz="2800">
                <a:latin typeface="Tahoma" pitchFamily="34" charset="0"/>
              </a:rPr>
              <a:t>年宣告成立；</a:t>
            </a:r>
            <a:endParaRPr lang="zh-CN" altLang="en-US" sz="2800">
              <a:latin typeface="Tahoma" pitchFamily="34" charset="0"/>
            </a:endParaRPr>
          </a:p>
          <a:p>
            <a:pPr lvl="0">
              <a:lnSpc>
                <a:spcPct val="130000"/>
              </a:lnSpc>
            </a:pPr>
            <a:r>
              <a:rPr lang="zh-CN" altLang="en-US" sz="2800">
                <a:latin typeface="Tahoma" pitchFamily="34" charset="0"/>
              </a:rPr>
              <a:t>      </a:t>
            </a:r>
            <a:r>
              <a:rPr lang="en-US" altLang="zh-CN" sz="2800">
                <a:latin typeface="Tahoma" pitchFamily="34" charset="0"/>
              </a:rPr>
              <a:t>1996</a:t>
            </a:r>
            <a:r>
              <a:rPr lang="zh-CN" altLang="en-US" sz="2800">
                <a:latin typeface="Tahoma" pitchFamily="34" charset="0"/>
              </a:rPr>
              <a:t>年</a:t>
            </a:r>
            <a:r>
              <a:rPr lang="en-US" altLang="zh-CN" sz="2800">
                <a:latin typeface="Tahoma" pitchFamily="34" charset="0"/>
              </a:rPr>
              <a:t>1</a:t>
            </a:r>
            <a:r>
              <a:rPr lang="zh-CN" altLang="en-US" sz="2800">
                <a:latin typeface="Tahoma" pitchFamily="34" charset="0"/>
              </a:rPr>
              <a:t>月</a:t>
            </a:r>
            <a:r>
              <a:rPr lang="en-US" altLang="zh-CN" sz="2800">
                <a:latin typeface="Tahoma" pitchFamily="34" charset="0"/>
              </a:rPr>
              <a:t>1</a:t>
            </a:r>
            <a:r>
              <a:rPr lang="zh-CN" altLang="en-US" sz="2800">
                <a:latin typeface="Tahoma" pitchFamily="34" charset="0"/>
              </a:rPr>
              <a:t>日正式取代关贸总协定，成为全球最大的多边贸易组织。</a:t>
            </a:r>
            <a:endParaRPr lang="zh-CN" altLang="en-US" sz="2800">
              <a:latin typeface="Tahoma" pitchFamily="34" charset="0"/>
            </a:endParaRPr>
          </a:p>
        </p:txBody>
      </p:sp>
      <p:sp>
        <p:nvSpPr>
          <p:cNvPr id="34819" name="TextBox 34818"/>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
          <p:cNvSpPr/>
          <p:nvPr/>
        </p:nvSpPr>
        <p:spPr>
          <a:xfrm>
            <a:off x="1600200" y="1219200"/>
            <a:ext cx="6096000" cy="3981450"/>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lang="zh-CN" altLang="en-US">
                <a:latin typeface="Tahoma" pitchFamily="34" charset="0"/>
              </a:rPr>
              <a:t>          </a:t>
            </a:r>
            <a:r>
              <a:rPr lang="zh-CN" altLang="en-US" sz="2800">
                <a:latin typeface="Tahoma" pitchFamily="34" charset="0"/>
              </a:rPr>
              <a:t>世界贸易组织四大基本原则：</a:t>
            </a:r>
            <a:endParaRPr lang="zh-CN" altLang="en-US" sz="2800">
              <a:latin typeface="Tahoma" pitchFamily="34" charset="0"/>
            </a:endParaRPr>
          </a:p>
          <a:p>
            <a:pPr lvl="0">
              <a:lnSpc>
                <a:spcPct val="130000"/>
              </a:lnSpc>
            </a:pPr>
            <a:r>
              <a:rPr lang="zh-CN" altLang="en-US" sz="2800">
                <a:latin typeface="Tahoma" pitchFamily="34" charset="0"/>
              </a:rPr>
              <a:t>      （</a:t>
            </a:r>
            <a:r>
              <a:rPr lang="en-US" altLang="zh-CN" sz="2800">
                <a:latin typeface="Tahoma" pitchFamily="34" charset="0"/>
              </a:rPr>
              <a:t>1</a:t>
            </a:r>
            <a:r>
              <a:rPr lang="zh-CN" altLang="en-US" sz="2800">
                <a:latin typeface="Tahoma" pitchFamily="34" charset="0"/>
              </a:rPr>
              <a:t>）非歧视原则，包括无条件最惠国待遇和国民待遇原则组成，是</a:t>
            </a:r>
            <a:r>
              <a:rPr lang="en-US" altLang="zh-CN" sz="2800">
                <a:latin typeface="Tahoma" pitchFamily="34" charset="0"/>
              </a:rPr>
              <a:t>WTO</a:t>
            </a:r>
            <a:r>
              <a:rPr lang="zh-CN" altLang="en-US" sz="2800">
                <a:latin typeface="Tahoma" pitchFamily="34" charset="0"/>
              </a:rPr>
              <a:t>的基石；</a:t>
            </a:r>
            <a:endParaRPr lang="zh-CN" altLang="en-US" sz="2800">
              <a:latin typeface="Tahoma" pitchFamily="34" charset="0"/>
            </a:endParaRPr>
          </a:p>
          <a:p>
            <a:pPr lvl="0">
              <a:lnSpc>
                <a:spcPct val="130000"/>
              </a:lnSpc>
            </a:pPr>
            <a:r>
              <a:rPr lang="zh-CN" altLang="en-US" sz="2800">
                <a:latin typeface="Tahoma" pitchFamily="34" charset="0"/>
              </a:rPr>
              <a:t>      （</a:t>
            </a:r>
            <a:r>
              <a:rPr lang="en-US" altLang="zh-CN" sz="2800">
                <a:latin typeface="Tahoma" pitchFamily="34" charset="0"/>
              </a:rPr>
              <a:t>2</a:t>
            </a:r>
            <a:r>
              <a:rPr lang="zh-CN" altLang="en-US" sz="2800">
                <a:latin typeface="Tahoma" pitchFamily="34" charset="0"/>
              </a:rPr>
              <a:t>）市场开放原则；</a:t>
            </a:r>
            <a:endParaRPr lang="zh-CN" altLang="en-US" sz="2800">
              <a:latin typeface="Tahoma" pitchFamily="34" charset="0"/>
            </a:endParaRPr>
          </a:p>
          <a:p>
            <a:pPr lvl="0">
              <a:lnSpc>
                <a:spcPct val="130000"/>
              </a:lnSpc>
            </a:pPr>
            <a:r>
              <a:rPr lang="zh-CN" altLang="en-US" sz="2800">
                <a:latin typeface="Tahoma" pitchFamily="34" charset="0"/>
              </a:rPr>
              <a:t>      （</a:t>
            </a:r>
            <a:r>
              <a:rPr lang="en-US" altLang="zh-CN" sz="2800">
                <a:latin typeface="Tahoma" pitchFamily="34" charset="0"/>
              </a:rPr>
              <a:t>3</a:t>
            </a:r>
            <a:r>
              <a:rPr lang="zh-CN" altLang="en-US" sz="2800">
                <a:latin typeface="Tahoma" pitchFamily="34" charset="0"/>
              </a:rPr>
              <a:t>）公平贸易原则；</a:t>
            </a:r>
            <a:endParaRPr lang="zh-CN" altLang="en-US" sz="2800">
              <a:latin typeface="Tahoma" pitchFamily="34" charset="0"/>
            </a:endParaRPr>
          </a:p>
          <a:p>
            <a:pPr lvl="0">
              <a:lnSpc>
                <a:spcPct val="130000"/>
              </a:lnSpc>
            </a:pPr>
            <a:r>
              <a:rPr lang="zh-CN" altLang="en-US" sz="2800">
                <a:latin typeface="Tahoma" pitchFamily="34" charset="0"/>
              </a:rPr>
              <a:t>      （</a:t>
            </a:r>
            <a:r>
              <a:rPr lang="en-US" altLang="zh-CN" sz="2800">
                <a:latin typeface="Tahoma" pitchFamily="34" charset="0"/>
              </a:rPr>
              <a:t>4</a:t>
            </a:r>
            <a:r>
              <a:rPr lang="zh-CN" altLang="en-US" sz="2800">
                <a:latin typeface="Tahoma" pitchFamily="34" charset="0"/>
              </a:rPr>
              <a:t>）权利和义务平衡的原则。 </a:t>
            </a:r>
            <a:endParaRPr lang="zh-CN" altLang="en-US" sz="2800">
              <a:latin typeface="Tahoma" pitchFamily="34" charset="0"/>
            </a:endParaRPr>
          </a:p>
        </p:txBody>
      </p:sp>
      <p:sp>
        <p:nvSpPr>
          <p:cNvPr id="36867" name="TextBox 36866"/>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
          <p:cNvSpPr/>
          <p:nvPr/>
        </p:nvSpPr>
        <p:spPr>
          <a:xfrm>
            <a:off x="1066800" y="1066800"/>
            <a:ext cx="6934200" cy="4573588"/>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25000"/>
              </a:lnSpc>
              <a:spcBef>
                <a:spcPct val="50000"/>
              </a:spcBef>
            </a:pPr>
            <a:r>
              <a:rPr lang="zh-CN" altLang="en-US" sz="2800">
                <a:latin typeface="Tahoma" pitchFamily="34" charset="0"/>
              </a:rPr>
              <a:t>      从</a:t>
            </a:r>
            <a:r>
              <a:rPr lang="en-US" altLang="zh-CN" sz="2800">
                <a:latin typeface="Tahoma" pitchFamily="34" charset="0"/>
              </a:rPr>
              <a:t>1986</a:t>
            </a:r>
            <a:r>
              <a:rPr lang="zh-CN" altLang="en-US" sz="2800">
                <a:latin typeface="Tahoma" pitchFamily="34" charset="0"/>
              </a:rPr>
              <a:t>年</a:t>
            </a:r>
            <a:r>
              <a:rPr lang="en-US" altLang="zh-CN" sz="2800">
                <a:latin typeface="Tahoma" pitchFamily="34" charset="0"/>
              </a:rPr>
              <a:t>7</a:t>
            </a:r>
            <a:r>
              <a:rPr lang="zh-CN" altLang="en-US" sz="2800">
                <a:latin typeface="Tahoma" pitchFamily="34" charset="0"/>
              </a:rPr>
              <a:t>月到</a:t>
            </a:r>
            <a:r>
              <a:rPr lang="en-US" altLang="zh-CN" sz="2800">
                <a:latin typeface="Tahoma" pitchFamily="34" charset="0"/>
              </a:rPr>
              <a:t>1994</a:t>
            </a:r>
            <a:r>
              <a:rPr lang="zh-CN" altLang="en-US" sz="2800">
                <a:latin typeface="Tahoma" pitchFamily="34" charset="0"/>
              </a:rPr>
              <a:t>年底，是中国就恢复在关贸总协定中的合法席位而进行谈判的时期；从</a:t>
            </a:r>
            <a:r>
              <a:rPr lang="en-US" altLang="zh-CN" sz="2800">
                <a:latin typeface="Tahoma" pitchFamily="34" charset="0"/>
              </a:rPr>
              <a:t>1995</a:t>
            </a:r>
            <a:r>
              <a:rPr lang="zh-CN" altLang="en-US" sz="2800">
                <a:latin typeface="Tahoma" pitchFamily="34" charset="0"/>
              </a:rPr>
              <a:t>年</a:t>
            </a:r>
            <a:r>
              <a:rPr lang="en-US" altLang="zh-CN" sz="2800">
                <a:latin typeface="Tahoma" pitchFamily="34" charset="0"/>
              </a:rPr>
              <a:t>11</a:t>
            </a:r>
            <a:r>
              <a:rPr lang="zh-CN" altLang="en-US" sz="2800">
                <a:latin typeface="Tahoma" pitchFamily="34" charset="0"/>
              </a:rPr>
              <a:t>月开始，中国复关谈判转为加入</a:t>
            </a:r>
            <a:r>
              <a:rPr lang="en-US" altLang="zh-CN" sz="2800">
                <a:latin typeface="Tahoma" pitchFamily="34" charset="0"/>
              </a:rPr>
              <a:t>WTO</a:t>
            </a:r>
            <a:r>
              <a:rPr lang="zh-CN" altLang="en-US" sz="2800">
                <a:latin typeface="Tahoma" pitchFamily="34" charset="0"/>
              </a:rPr>
              <a:t>的谈判。</a:t>
            </a:r>
            <a:endParaRPr lang="zh-CN" altLang="en-US" sz="2800">
              <a:latin typeface="Tahoma" pitchFamily="34" charset="0"/>
            </a:endParaRPr>
          </a:p>
          <a:p>
            <a:pPr lvl="0">
              <a:lnSpc>
                <a:spcPct val="125000"/>
              </a:lnSpc>
              <a:spcBef>
                <a:spcPct val="50000"/>
              </a:spcBef>
            </a:pPr>
            <a:r>
              <a:rPr lang="zh-CN" altLang="en-US" sz="2800">
                <a:latin typeface="Tahoma" pitchFamily="34" charset="0"/>
              </a:rPr>
              <a:t>      </a:t>
            </a:r>
            <a:r>
              <a:rPr lang="en-US" altLang="zh-CN" sz="2800">
                <a:latin typeface="Tahoma" pitchFamily="34" charset="0"/>
              </a:rPr>
              <a:t>2001</a:t>
            </a:r>
            <a:r>
              <a:rPr lang="zh-CN" altLang="en-US" sz="2800">
                <a:latin typeface="Tahoma" pitchFamily="34" charset="0"/>
              </a:rPr>
              <a:t>年</a:t>
            </a:r>
            <a:r>
              <a:rPr lang="en-US" altLang="zh-CN" sz="2800">
                <a:latin typeface="Tahoma" pitchFamily="34" charset="0"/>
              </a:rPr>
              <a:t>11</a:t>
            </a:r>
            <a:r>
              <a:rPr lang="zh-CN" altLang="en-US" sz="2800">
                <a:latin typeface="Tahoma" pitchFamily="34" charset="0"/>
              </a:rPr>
              <a:t>月</a:t>
            </a:r>
            <a:r>
              <a:rPr lang="en-US" altLang="zh-CN" sz="2800">
                <a:latin typeface="Tahoma" pitchFamily="34" charset="0"/>
              </a:rPr>
              <a:t>11</a:t>
            </a:r>
            <a:r>
              <a:rPr lang="zh-CN" altLang="en-US" sz="2800">
                <a:latin typeface="Tahoma" pitchFamily="34" charset="0"/>
              </a:rPr>
              <a:t>日，在阿联酋多哈召开的世界贸易组织部长会议通过了</a:t>
            </a:r>
            <a:r>
              <a:rPr lang="en-US" altLang="zh-CN" sz="2800">
                <a:latin typeface="Tahoma" pitchFamily="34" charset="0"/>
              </a:rPr>
              <a:t>《</a:t>
            </a:r>
            <a:r>
              <a:rPr lang="zh-CN" altLang="en-US" sz="2800">
                <a:latin typeface="Tahoma" pitchFamily="34" charset="0"/>
              </a:rPr>
              <a:t>中国加入世界贸易组织议定书</a:t>
            </a:r>
            <a:r>
              <a:rPr lang="en-US" altLang="zh-CN" sz="2800">
                <a:latin typeface="Tahoma" pitchFamily="34" charset="0"/>
              </a:rPr>
              <a:t>》</a:t>
            </a:r>
            <a:r>
              <a:rPr lang="zh-CN" altLang="en-US" sz="2800">
                <a:latin typeface="Tahoma" pitchFamily="34" charset="0"/>
              </a:rPr>
              <a:t>，</a:t>
            </a:r>
            <a:r>
              <a:rPr lang="en-US" altLang="zh-CN" sz="2800">
                <a:latin typeface="Tahoma" pitchFamily="34" charset="0"/>
              </a:rPr>
              <a:t>12</a:t>
            </a:r>
            <a:r>
              <a:rPr lang="zh-CN" altLang="en-US" sz="2800">
                <a:latin typeface="Tahoma" pitchFamily="34" charset="0"/>
              </a:rPr>
              <a:t>月</a:t>
            </a:r>
            <a:r>
              <a:rPr lang="en-US" altLang="zh-CN" sz="2800">
                <a:latin typeface="Tahoma" pitchFamily="34" charset="0"/>
              </a:rPr>
              <a:t>11</a:t>
            </a:r>
            <a:r>
              <a:rPr lang="zh-CN" altLang="en-US" sz="2800">
                <a:latin typeface="Tahoma" pitchFamily="34" charset="0"/>
              </a:rPr>
              <a:t>日，中国正式加入</a:t>
            </a:r>
            <a:r>
              <a:rPr lang="en-US" altLang="zh-CN" sz="2800">
                <a:latin typeface="Tahoma" pitchFamily="34" charset="0"/>
              </a:rPr>
              <a:t>WTO </a:t>
            </a:r>
            <a:r>
              <a:rPr lang="zh-CN" altLang="en-US" sz="2800">
                <a:latin typeface="Tahoma" pitchFamily="34" charset="0"/>
              </a:rPr>
              <a:t>，成为其第</a:t>
            </a:r>
            <a:r>
              <a:rPr lang="en-US" altLang="zh-CN" sz="2800">
                <a:latin typeface="Tahoma" pitchFamily="34" charset="0"/>
              </a:rPr>
              <a:t>143</a:t>
            </a:r>
            <a:r>
              <a:rPr lang="zh-CN" altLang="en-US" sz="2800">
                <a:latin typeface="Tahoma" pitchFamily="34" charset="0"/>
              </a:rPr>
              <a:t>个成员。 </a:t>
            </a:r>
            <a:endParaRPr lang="zh-CN" altLang="en-US">
              <a:latin typeface="Tahoma" pitchFamily="34" charset="0"/>
            </a:endParaRPr>
          </a:p>
        </p:txBody>
      </p:sp>
      <p:sp>
        <p:nvSpPr>
          <p:cNvPr id="38915" name="TextBox 38914"/>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
          <p:cNvSpPr/>
          <p:nvPr/>
        </p:nvSpPr>
        <p:spPr>
          <a:xfrm>
            <a:off x="1371600" y="1066800"/>
            <a:ext cx="6400800" cy="4537075"/>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lang="zh-CN" altLang="en-US" sz="2800" b="1">
                <a:latin typeface="Tahoma" pitchFamily="34" charset="0"/>
              </a:rPr>
              <a:t>       四、区域经济一体化</a:t>
            </a:r>
            <a:endParaRPr lang="zh-CN" altLang="en-US" sz="2800">
              <a:latin typeface="Tahoma" pitchFamily="34" charset="0"/>
            </a:endParaRPr>
          </a:p>
          <a:p>
            <a:pPr lvl="0">
              <a:lnSpc>
                <a:spcPct val="130000"/>
              </a:lnSpc>
            </a:pPr>
            <a:r>
              <a:rPr lang="zh-CN" altLang="en-US" sz="2800">
                <a:latin typeface="Tahoma" pitchFamily="34" charset="0"/>
              </a:rPr>
              <a:t>      含义：所谓区域经济一体化，指的是特定区域内的国家或地区，通过签定协定和条约或通过组建一定的经济合作组织，消除各种贸易壁垒，实现区域内生产要素的自由流动和生产分工的最优化，直至达成各国或各地区经济政策及经济体制上的一定程度的统一。</a:t>
            </a:r>
            <a:endParaRPr lang="zh-CN" altLang="en-US" sz="2800">
              <a:latin typeface="Tahoma" pitchFamily="34" charset="0"/>
            </a:endParaRPr>
          </a:p>
        </p:txBody>
      </p:sp>
      <p:sp>
        <p:nvSpPr>
          <p:cNvPr id="40963" name="TextBox 40962"/>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现代化全球化与知识经济时代共63页，您现在浏览的是第28页!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10" name=""/>
          <p:cNvSpPr/>
          <p:nvPr/>
        </p:nvSpPr>
        <p:spPr>
          <a:xfrm>
            <a:off x="1524000" y="1219200"/>
            <a:ext cx="6400800" cy="3640138"/>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spcBef>
                <a:spcPct val="50000"/>
              </a:spcBef>
            </a:pPr>
            <a:r>
              <a:rPr lang="zh-CN" altLang="en-US" sz="2800">
                <a:latin typeface="Tahoma" pitchFamily="34" charset="0"/>
              </a:rPr>
              <a:t>      在</a:t>
            </a:r>
            <a:r>
              <a:rPr lang="en-US" altLang="zh-CN" sz="2800">
                <a:latin typeface="Tahoma" pitchFamily="34" charset="0"/>
              </a:rPr>
              <a:t>20</a:t>
            </a:r>
            <a:r>
              <a:rPr lang="zh-CN" altLang="en-US" sz="2800">
                <a:latin typeface="Tahoma" pitchFamily="34" charset="0"/>
              </a:rPr>
              <a:t>世纪</a:t>
            </a:r>
            <a:r>
              <a:rPr lang="en-US" altLang="zh-CN" sz="2800">
                <a:latin typeface="Tahoma" pitchFamily="34" charset="0"/>
              </a:rPr>
              <a:t>50</a:t>
            </a:r>
            <a:r>
              <a:rPr lang="zh-CN" altLang="en-US" sz="2800">
                <a:latin typeface="Tahoma" pitchFamily="34" charset="0"/>
              </a:rPr>
              <a:t>年代，以欧洲煤钢联营和其后欧洲经济共同体的建立为标志，就开始了区域经济一体化的进程。 </a:t>
            </a:r>
            <a:endParaRPr lang="zh-CN" altLang="en-US" sz="2800">
              <a:latin typeface="Tahoma" pitchFamily="34" charset="0"/>
            </a:endParaRPr>
          </a:p>
          <a:p>
            <a:pPr lvl="0">
              <a:lnSpc>
                <a:spcPct val="130000"/>
              </a:lnSpc>
              <a:spcBef>
                <a:spcPct val="50000"/>
              </a:spcBef>
            </a:pPr>
            <a:r>
              <a:rPr lang="zh-CN" altLang="en-US" sz="2800">
                <a:latin typeface="Tahoma" pitchFamily="34" charset="0"/>
              </a:rPr>
              <a:t>      西欧、北美、东亚三大区域的区域经济一体化的进程发展很快，区域经济合作组织也最有成效。 </a:t>
            </a:r>
            <a:endParaRPr lang="zh-CN" altLang="en-US" sz="2800">
              <a:latin typeface="Tahoma" pitchFamily="34" charset="0"/>
            </a:endParaRPr>
          </a:p>
        </p:txBody>
      </p:sp>
      <p:sp>
        <p:nvSpPr>
          <p:cNvPr id="43011" name="TextBox 43010"/>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现代化全球化与知识经济时代共63页，您现在浏览的是第29页!</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8" name=""/>
          <p:cNvSpPr/>
          <p:nvPr/>
        </p:nvSpPr>
        <p:spPr>
          <a:xfrm>
            <a:off x="1143000" y="990600"/>
            <a:ext cx="6934200" cy="4965700"/>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spcBef>
                <a:spcPct val="50000"/>
              </a:spcBef>
            </a:pPr>
            <a:r>
              <a:rPr lang="zh-CN" altLang="en-US" sz="2800">
                <a:latin typeface="Tahoma" pitchFamily="34" charset="0"/>
              </a:rPr>
              <a:t>      </a:t>
            </a:r>
            <a:r>
              <a:rPr lang="zh-CN" altLang="en-US" sz="2800" b="1">
                <a:latin typeface="Tahoma" pitchFamily="34" charset="0"/>
              </a:rPr>
              <a:t>五、经济全球化与文化发展</a:t>
            </a:r>
            <a:endParaRPr lang="zh-CN" altLang="en-US" sz="2800" b="1">
              <a:latin typeface="Tahoma" pitchFamily="34" charset="0"/>
            </a:endParaRPr>
          </a:p>
          <a:p>
            <a:pPr lvl="0">
              <a:lnSpc>
                <a:spcPct val="130000"/>
              </a:lnSpc>
              <a:spcBef>
                <a:spcPct val="50000"/>
              </a:spcBef>
            </a:pPr>
            <a:r>
              <a:rPr lang="zh-CN" altLang="en-US" sz="2800">
                <a:latin typeface="Tahoma" pitchFamily="34" charset="0"/>
              </a:rPr>
              <a:t>      “全球化”决不仅仅是一个经济事实，“全球化”从一开始就具有经济和文化的双重含义。</a:t>
            </a:r>
            <a:endParaRPr lang="zh-CN" altLang="en-US" sz="2800">
              <a:latin typeface="Tahoma" pitchFamily="34" charset="0"/>
            </a:endParaRPr>
          </a:p>
          <a:p>
            <a:pPr lvl="0">
              <a:lnSpc>
                <a:spcPct val="130000"/>
              </a:lnSpc>
              <a:spcBef>
                <a:spcPct val="50000"/>
              </a:spcBef>
            </a:pPr>
            <a:r>
              <a:rPr lang="zh-CN" altLang="en-US" sz="2800">
                <a:latin typeface="Tahoma" pitchFamily="34" charset="0"/>
              </a:rPr>
              <a:t>      全球化的过程似乎成为西方强势文化的扩张过程，西方发达国家不仅扮演着世界经济决策者的角色，而且担当着世界文化领导者的角色。 </a:t>
            </a:r>
            <a:endParaRPr lang="zh-CN" altLang="en-US" sz="2800">
              <a:latin typeface="Tahoma" pitchFamily="34" charset="0"/>
            </a:endParaRPr>
          </a:p>
        </p:txBody>
      </p:sp>
      <p:sp>
        <p:nvSpPr>
          <p:cNvPr id="45059" name="TextBox 45058"/>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现代化全球化与知识经济时代共63页，您现在浏览的是第30页!</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6" name=""/>
          <p:cNvSpPr/>
          <p:nvPr/>
        </p:nvSpPr>
        <p:spPr>
          <a:xfrm>
            <a:off x="1219200" y="914400"/>
            <a:ext cx="6705600" cy="5092700"/>
          </a:xfrm>
          <a:prstGeom prst="rect">
            <a:avLst/>
          </a:prstGeom>
          <a:noFill/>
          <a:ln>
            <a:noFill/>
            <a:miter lim="800000"/>
          </a:ln>
        </p:spPr>
        <p:txBody>
          <a:bodyPr>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30000"/>
              </a:lnSpc>
            </a:pPr>
            <a:r>
              <a:rPr lang="zh-CN" altLang="en-US" sz="2800">
                <a:latin typeface="黑体" pitchFamily="49" charset="-122"/>
                <a:ea typeface="黑体" pitchFamily="49" charset="-122"/>
              </a:rPr>
              <a:t>第三节 世界经济发展的知识化和信息化</a:t>
            </a:r>
            <a:endParaRPr lang="zh-CN" altLang="en-US" sz="2800" b="1">
              <a:latin typeface="黑体" pitchFamily="49" charset="-122"/>
              <a:ea typeface="黑体" pitchFamily="49" charset="-122"/>
            </a:endParaRPr>
          </a:p>
          <a:p>
            <a:pPr lvl="0">
              <a:lnSpc>
                <a:spcPct val="130000"/>
              </a:lnSpc>
            </a:pPr>
            <a:r>
              <a:rPr lang="zh-CN" altLang="en-US" sz="2800" b="1">
                <a:latin typeface="Tahoma" pitchFamily="34" charset="0"/>
              </a:rPr>
              <a:t>       一、知识经济的含义和特征</a:t>
            </a:r>
            <a:endParaRPr lang="zh-CN" altLang="en-US" sz="2800">
              <a:latin typeface="Tahoma" pitchFamily="34" charset="0"/>
            </a:endParaRPr>
          </a:p>
          <a:p>
            <a:pPr lvl="0">
              <a:lnSpc>
                <a:spcPct val="130000"/>
              </a:lnSpc>
            </a:pPr>
            <a:r>
              <a:rPr lang="zh-CN" altLang="en-US" sz="2800">
                <a:latin typeface="Tahoma" pitchFamily="34" charset="0"/>
              </a:rPr>
              <a:t>      </a:t>
            </a:r>
            <a:r>
              <a:rPr lang="en-US" altLang="zh-CN" sz="2800">
                <a:latin typeface="Tahoma" pitchFamily="34" charset="0"/>
              </a:rPr>
              <a:t>1990</a:t>
            </a:r>
            <a:r>
              <a:rPr lang="zh-CN" altLang="en-US" sz="2800">
                <a:latin typeface="Tahoma" pitchFamily="34" charset="0"/>
              </a:rPr>
              <a:t>年联合国有关研究机构首次使用“知识经济”的概念。</a:t>
            </a:r>
            <a:endParaRPr lang="zh-CN" altLang="en-US" sz="2800">
              <a:latin typeface="Tahoma" pitchFamily="34" charset="0"/>
            </a:endParaRPr>
          </a:p>
          <a:p>
            <a:pPr lvl="0">
              <a:lnSpc>
                <a:spcPct val="130000"/>
              </a:lnSpc>
            </a:pPr>
            <a:r>
              <a:rPr lang="zh-CN" altLang="en-US" sz="2800">
                <a:latin typeface="Tahoma" pitchFamily="34" charset="0"/>
              </a:rPr>
              <a:t>      </a:t>
            </a:r>
            <a:r>
              <a:rPr lang="en-US" altLang="zh-CN" sz="2800">
                <a:latin typeface="Tahoma" pitchFamily="34" charset="0"/>
              </a:rPr>
              <a:t>1996</a:t>
            </a:r>
            <a:r>
              <a:rPr lang="zh-CN" altLang="en-US" sz="2800">
                <a:latin typeface="Tahoma" pitchFamily="34" charset="0"/>
              </a:rPr>
              <a:t>年，联合国经济合作与发展组织在一份题为</a:t>
            </a:r>
            <a:r>
              <a:rPr lang="en-US" altLang="zh-CN" sz="2800">
                <a:latin typeface="Tahoma" pitchFamily="34" charset="0"/>
              </a:rPr>
              <a:t>《</a:t>
            </a:r>
            <a:r>
              <a:rPr lang="zh-CN" altLang="en-US" sz="2800">
                <a:latin typeface="Tahoma" pitchFamily="34" charset="0"/>
              </a:rPr>
              <a:t>以知识为基础的经济</a:t>
            </a:r>
            <a:r>
              <a:rPr lang="en-US" altLang="zh-CN" sz="2800">
                <a:latin typeface="Tahoma" pitchFamily="34" charset="0"/>
              </a:rPr>
              <a:t>》</a:t>
            </a:r>
            <a:r>
              <a:rPr lang="zh-CN" altLang="en-US" sz="2800">
                <a:latin typeface="Tahoma" pitchFamily="34" charset="0"/>
              </a:rPr>
              <a:t>的报告中，对“知识经济”首次给予了明确的定义： “知识经济是建立在知识和信息的生产、分配和使用之上的经济。” </a:t>
            </a:r>
            <a:endParaRPr lang="zh-CN" altLang="en-US" sz="2800">
              <a:latin typeface="Tahoma" pitchFamily="34" charset="0"/>
            </a:endParaRPr>
          </a:p>
        </p:txBody>
      </p:sp>
      <p:sp>
        <p:nvSpPr>
          <p:cNvPr id="47107" name="TextBox 47106"/>
          <p:cNvSpPr txBox="1"/>
          <p:nvPr/>
        </p:nvSpPr>
        <p:spPr>
          <a:xfrm flipH="1">
            <a:off x="0" y="0"/>
            <a:ext cx="0" cy="0"/>
          </a:xfrm>
          <a:prstGeom prst="rect">
            <a:avLst/>
          </a:prstGeom>
          <a:noFill/>
        </p:spPr>
        <p:txBody>
          <a:bodyPr wrap="none">
            <a:spAutoFit/>
          </a:bodyPr>
          <a:lstStyle>
            <a:defPPr algn="l" rtl="0" eaLnBrk="1" hangingPunct="1">
              <a:defRPr kumimoji="0" lang="zh-CN">
                <a:latin typeface="Tahom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现代化全球化与知识经济时代共63页，您现在浏览的是第31页!</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https://d.book118.com/428070013116006030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情人节——恩爱小人">
  <a:themeElements>
    <a:clrScheme name="">
      <a:dk1>
        <a:srgbClr val="FFFFFF"/>
      </a:dk1>
      <a:lt1>
        <a:srgbClr val="000000"/>
      </a:lt1>
      <a:dk2>
        <a:srgbClr val="EEECE1"/>
      </a:dk2>
      <a:lt2>
        <a:srgbClr val="1F497D"/>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140</Paragraphs>
  <Slides>32</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32</vt:i4>
      </vt:variant>
    </vt:vector>
  </HeadingPairs>
  <TitlesOfParts>
    <vt:vector baseType="lpstr" size="42">
      <vt:lpstr>Arial</vt:lpstr>
      <vt:lpstr>Calibri</vt:lpstr>
      <vt:lpstr>微软雅黑</vt:lpstr>
      <vt:lpstr>宋体</vt:lpstr>
      <vt:lpstr>黑体</vt:lpstr>
      <vt:lpstr>Tahoma</vt:lpstr>
      <vt:lpstr>隶书</vt:lpstr>
      <vt:lpstr>Wingdings</vt:lpstr>
      <vt:lpstr>楷体_GB2312</vt:lpstr>
      <vt:lpstr>Office Theme</vt:lpstr>
      <vt:lpstr>PowerPoint Presentation</vt:lpstr>
      <vt:lpstr>PowerPoint Presentation</vt:lpstr>
      <vt:lpstr>PowerPoint Presentation</vt:lpstr>
      <vt:lpstr>PowerPoint Presentation</vt:lpstr>
      <vt:lpstr>PowerPoint Presentation</vt:lpstr>
      <vt:lpstr>        美国著名现代化专家英格尔斯在70年代初提出了现代化社会的10项指标。这10项指标是：⑴人均国民生产总值3000美元以上⑵农业产值在国民生产总值中所占比重不超过12%-15%                               ⑶服务业产值在国民生产总值中所占的比重超过45%⑷非农业就业人口在总就业人口中所占比例超过70%⑸有文化的人口在总人口中所占比例超过80%⑹青年适龄年龄组中上大学的人数比例超过10%-15%⑺城市人口占总人口比例超过50% ⑻平均每名医生负担的人口为1000 人以下⑼平均预期寿命在70岁以上⑽人口自然增长率为1‰以下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第三阶段：具体步骤</vt:lpstr>
      <vt:lpstr>中国现代化的战略选择</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2024-09-07T08:16:46.662</cp:lastPrinted>
  <dcterms:created xsi:type="dcterms:W3CDTF">2024-09-07T00:16:46Z</dcterms:created>
  <dcterms:modified xsi:type="dcterms:W3CDTF">2024-09-07T00:16:48Z</dcterms:modified>
</cp:coreProperties>
</file>