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87BCDC6-AEA2-4004-8F71-8FABC37C4D7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E19880-1E73-48B6-9D4F-A82AC0B03E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B636EE-F045-4B1B-9D12-E4C8723F8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ADD75C-4BEC-48DC-B9D2-5E0C480E5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5186A8-23F0-489F-AD49-AD996BC60B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A4D6FE-D293-44CC-B0BA-A1B480A86B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EF40EF-191B-4824-A5CC-192DD34AEB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95FC56-09F9-47A5-9420-B461269154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1D9D66-2EB3-488C-991E-7C4ED5A8DC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8E22B2-4EBF-4C51-8E2D-14D9E3DF1F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EDA0D-442A-4AA8-8A6B-E704A41B7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71932-D495-4817-A8E5-90659B0D7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DD22978-AF1C-4F0F-9EE9-67C30CCE037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3AC991D-9CE4-4958-AF3D-F9F68F6E9D9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74126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心理防御机制与心理健康建设</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基本心理防御机制</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心理健康建设技巧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心理防御机制与心理健康建设的案例分析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实践和应用</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简介</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75000" lnSpcReduction="20000"/>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心理防御机制与心理健康建设</a:t>
            </a:r>
            <a:endParaRPr lang="en-US" sz="3600" b="0" strike="noStrike" spc="-1">
              <a:solidFill>
                <a:schemeClr val="dk1"/>
              </a:solidFill>
              <a:latin typeface="Arial"/>
            </a:endParaRPr>
          </a:p>
        </p:txBody>
      </p:sp>
      <p:sp>
        <p:nvSpPr>
          <p:cNvPr id="8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心理防御机制和心理健康建设是心理学中重要的概念，对个体的心理健康起着至关重要的作用。本章将介绍这两个概念的定义、关系以及应用</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750" fill="hold"/>
                                        <p:tgtEl>
                                          <p:spTgt spid="83"/>
                                        </p:tgtEl>
                                        <p:attrNameLst>
                                          <p:attrName>ppt_w</p:attrName>
                                        </p:attrNameLst>
                                      </p:cBhvr>
                                      <p:tavLst>
                                        <p:tav tm="0">
                                          <p:val>
                                            <p:fltVal val="0"/>
                                          </p:val>
                                        </p:tav>
                                        <p:tav tm="100000">
                                          <p:val>
                                            <p:strVal val="#ppt_w"/>
                                          </p:val>
                                        </p:tav>
                                      </p:tavLst>
                                    </p:anim>
                                    <p:anim calcmode="lin" valueType="num">
                                      <p:cBhvr additive="repl">
                                        <p:cTn id="8" dur="750" fill="hold"/>
                                        <p:tgtEl>
                                          <p:spTgt spid="83"/>
                                        </p:tgtEl>
                                        <p:attrNameLst>
                                          <p:attrName>ppt_h</p:attrName>
                                        </p:attrNameLst>
                                      </p:cBhvr>
                                      <p:tavLst>
                                        <p:tav tm="0">
                                          <p:val>
                                            <p:fltVal val="0"/>
                                          </p:val>
                                        </p:tav>
                                        <p:tav tm="100000">
                                          <p:val>
                                            <p:strVal val="#ppt_h"/>
                                          </p:val>
                                        </p:tav>
                                      </p:tavLst>
                                    </p:anim>
                                    <p:animEffect transition="in" filter="fade">
                                      <p:cBhvr additive="repl">
                                        <p:cTn id="9" dur="75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心理防御机制</a:t>
            </a:r>
            <a:endParaRPr lang="en-US" sz="3600" b="0" strike="noStrike" spc="-1">
              <a:solidFill>
                <a:schemeClr val="dk1"/>
              </a:solidFill>
              <a:latin typeface="Arial"/>
            </a:endParaRPr>
          </a:p>
        </p:txBody>
      </p:sp>
      <p:sp>
        <p:nvSpPr>
          <p:cNvPr id="88"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控制冲动和情绪的自我意识机制</a:t>
            </a:r>
            <a:endParaRPr lang="en-US" sz="1600" b="0" strike="noStrike" spc="-1">
              <a:solidFill>
                <a:srgbClr val="000000"/>
              </a:solidFill>
              <a:latin typeface="Arial"/>
            </a:endParaRPr>
          </a:p>
        </p:txBody>
      </p:sp>
      <p:sp>
        <p:nvSpPr>
          <p:cNvPr id="89"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意识抑制</a:t>
            </a:r>
            <a:endParaRPr lang="en-US" sz="2000" b="0" strike="noStrike" spc="-1">
              <a:solidFill>
                <a:srgbClr val="000000"/>
              </a:solidFill>
              <a:latin typeface="Arial"/>
            </a:endParaRPr>
          </a:p>
        </p:txBody>
      </p:sp>
      <p:sp>
        <p:nvSpPr>
          <p:cNvPr id="90"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将自身不愿承认的情感或特质归咎于他人</a:t>
            </a:r>
            <a:endParaRPr lang="en-US" sz="1600" b="0" strike="noStrike" spc="-1">
              <a:solidFill>
                <a:srgbClr val="000000"/>
              </a:solidFill>
              <a:latin typeface="Arial"/>
            </a:endParaRPr>
          </a:p>
        </p:txBody>
      </p:sp>
      <p:sp>
        <p:nvSpPr>
          <p:cNvPr id="91"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投射</a:t>
            </a:r>
            <a:endParaRPr lang="en-US" sz="2000" b="0" strike="noStrike" spc="-1">
              <a:solidFill>
                <a:srgbClr val="000000"/>
              </a:solidFill>
              <a:latin typeface="Arial"/>
            </a:endParaRPr>
          </a:p>
        </p:txBody>
      </p:sp>
      <p:sp>
        <p:nvSpPr>
          <p:cNvPr id="92"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回避成熟责任，回到较早的发展阶段</a:t>
            </a:r>
            <a:endParaRPr lang="en-US" sz="1600" b="0" strike="noStrike" spc="-1">
              <a:solidFill>
                <a:srgbClr val="000000"/>
              </a:solidFill>
              <a:latin typeface="Arial"/>
            </a:endParaRPr>
          </a:p>
        </p:txBody>
      </p:sp>
      <p:sp>
        <p:nvSpPr>
          <p:cNvPr id="93"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退行</a:t>
            </a:r>
            <a:endParaRPr lang="en-US" sz="2000" b="0" strike="noStrike" spc="-1">
              <a:solidFill>
                <a:srgbClr val="000000"/>
              </a:solidFill>
              <a:latin typeface="Arial"/>
            </a:endParaRPr>
          </a:p>
        </p:txBody>
      </p:sp>
      <p:sp>
        <p:nvSpPr>
          <p:cNvPr id="94"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拒绝接受现实中的事实</a:t>
            </a:r>
            <a:endParaRPr lang="en-US" sz="1600" b="0" strike="noStrike" spc="-1">
              <a:solidFill>
                <a:srgbClr val="000000"/>
              </a:solidFill>
              <a:latin typeface="Arial"/>
            </a:endParaRPr>
          </a:p>
        </p:txBody>
      </p:sp>
      <p:sp>
        <p:nvSpPr>
          <p:cNvPr id="95"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否认</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6"/>
                                        </p:tgtEl>
                                        <p:attrNameLst>
                                          <p:attrName>style.visibility</p:attrName>
                                        </p:attrNameLst>
                                      </p:cBhvr>
                                      <p:to>
                                        <p:strVal val="visible"/>
                                      </p:to>
                                    </p:set>
                                    <p:anim calcmode="lin" valueType="num">
                                      <p:cBhvr additive="repl">
                                        <p:cTn id="7" dur="750" fill="hold"/>
                                        <p:tgtEl>
                                          <p:spTgt spid="86"/>
                                        </p:tgtEl>
                                        <p:attrNameLst>
                                          <p:attrName>ppt_w</p:attrName>
                                        </p:attrNameLst>
                                      </p:cBhvr>
                                      <p:tavLst>
                                        <p:tav tm="0">
                                          <p:val>
                                            <p:fltVal val="0"/>
                                          </p:val>
                                        </p:tav>
                                        <p:tav tm="100000">
                                          <p:val>
                                            <p:strVal val="#ppt_w"/>
                                          </p:val>
                                        </p:tav>
                                      </p:tavLst>
                                    </p:anim>
                                    <p:anim calcmode="lin" valueType="num">
                                      <p:cBhvr additive="repl">
                                        <p:cTn id="8" dur="750" fill="hold"/>
                                        <p:tgtEl>
                                          <p:spTgt spid="86"/>
                                        </p:tgtEl>
                                        <p:attrNameLst>
                                          <p:attrName>ppt_h</p:attrName>
                                        </p:attrNameLst>
                                      </p:cBhvr>
                                      <p:tavLst>
                                        <p:tav tm="0">
                                          <p:val>
                                            <p:fltVal val="0"/>
                                          </p:val>
                                        </p:tav>
                                        <p:tav tm="100000">
                                          <p:val>
                                            <p:strVal val="#ppt_h"/>
                                          </p:val>
                                        </p:tav>
                                      </p:tavLst>
                                    </p:anim>
                                    <p:animEffect transition="in" filter="fade">
                                      <p:cBhvr additive="repl">
                                        <p:cTn id="9" dur="75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心理健康建设</a:t>
            </a:r>
            <a:endParaRPr lang="en-US" sz="3600" b="0" strike="noStrike" spc="-1">
              <a:solidFill>
                <a:schemeClr val="dk1"/>
              </a:solidFill>
              <a:latin typeface="Arial"/>
            </a:endParaRPr>
          </a:p>
        </p:txBody>
      </p:sp>
      <p:sp>
        <p:nvSpPr>
          <p:cNvPr id="9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积极乐观的心态对心理健康至关重要</a:t>
            </a:r>
            <a:endParaRPr lang="en-US" sz="1600" b="0" strike="noStrike" spc="-1">
              <a:solidFill>
                <a:srgbClr val="000000"/>
              </a:solidFill>
              <a:latin typeface="Arial"/>
            </a:endParaRPr>
          </a:p>
        </p:txBody>
      </p:sp>
      <p:sp>
        <p:nvSpPr>
          <p:cNvPr id="9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建立积极心态</a:t>
            </a:r>
            <a:endParaRPr lang="en-US" sz="2000" b="0" strike="noStrike" spc="-1">
              <a:solidFill>
                <a:srgbClr val="000000"/>
              </a:solidFill>
              <a:latin typeface="Arial"/>
            </a:endParaRPr>
          </a:p>
        </p:txBody>
      </p:sp>
      <p:sp>
        <p:nvSpPr>
          <p:cNvPr id="9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0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0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运动可以释放压力，促进身心健康</a:t>
            </a:r>
            <a:endParaRPr lang="en-US" sz="1600" b="0" strike="noStrike" spc="-1">
              <a:solidFill>
                <a:srgbClr val="000000"/>
              </a:solidFill>
              <a:latin typeface="Arial"/>
            </a:endParaRPr>
          </a:p>
        </p:txBody>
      </p:sp>
      <p:sp>
        <p:nvSpPr>
          <p:cNvPr id="10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定期锻炼</a:t>
            </a:r>
            <a:endParaRPr lang="en-US" sz="2000" b="0" strike="noStrike" spc="-1">
              <a:solidFill>
                <a:srgbClr val="000000"/>
              </a:solidFill>
              <a:latin typeface="Arial"/>
            </a:endParaRPr>
          </a:p>
        </p:txBody>
      </p:sp>
      <p:sp>
        <p:nvSpPr>
          <p:cNvPr id="1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0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与他人的交流和支持有助于心理保健</a:t>
            </a:r>
            <a:endParaRPr lang="en-US" sz="1600" b="0" strike="noStrike" spc="-1">
              <a:solidFill>
                <a:srgbClr val="000000"/>
              </a:solidFill>
              <a:latin typeface="Arial"/>
            </a:endParaRPr>
          </a:p>
        </p:txBody>
      </p:sp>
      <p:sp>
        <p:nvSpPr>
          <p:cNvPr id="10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保持良好人际关系</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关系解释</a:t>
            </a:r>
            <a:endParaRPr lang="en-US" sz="3600" b="0" strike="noStrike" spc="-1">
              <a:solidFill>
                <a:schemeClr val="dk1"/>
              </a:solidFill>
              <a:latin typeface="Arial"/>
            </a:endParaRPr>
          </a:p>
        </p:txBody>
      </p:sp>
      <p:sp>
        <p:nvSpPr>
          <p:cNvPr id="108"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9"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心理防御机制与心理健康建设</a:t>
            </a:r>
            <a:endParaRPr lang="en-US" sz="2000" b="0" strike="noStrike" spc="-1">
              <a:solidFill>
                <a:srgbClr val="000000"/>
              </a:solidFill>
              <a:latin typeface="Arial"/>
            </a:endParaRPr>
          </a:p>
        </p:txBody>
      </p:sp>
      <p:sp>
        <p:nvSpPr>
          <p:cNvPr id="110"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心理防御机制是保护心理健康的有效手段，有助于个体克服挑战和压力</a:t>
            </a:r>
            <a:endParaRPr lang="en-US" sz="1600" b="0" strike="noStrike" spc="-1">
              <a:solidFill>
                <a:srgbClr val="000000"/>
              </a:solidFill>
              <a:latin typeface="Arial"/>
            </a:endParaRPr>
          </a:p>
        </p:txBody>
      </p:sp>
      <p:sp>
        <p:nvSpPr>
          <p:cNvPr id="111"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2"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3"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互为补充</a:t>
            </a:r>
            <a:endParaRPr lang="en-US" sz="2000" b="0" strike="noStrike" spc="-1">
              <a:solidFill>
                <a:srgbClr val="000000"/>
              </a:solidFill>
              <a:latin typeface="Arial"/>
            </a:endParaRPr>
          </a:p>
        </p:txBody>
      </p:sp>
      <p:sp>
        <p:nvSpPr>
          <p:cNvPr id="114"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心理健康建设通过积极的行为和态度促进个体的心理健康，与心理防御机制共同维护个体的心理平衡</a:t>
            </a:r>
            <a:endParaRPr lang="en-US" sz="1600" b="0" strike="noStrike" spc="-1">
              <a:solidFill>
                <a:srgbClr val="000000"/>
              </a:solidFill>
              <a:latin typeface="Arial"/>
            </a:endParaRPr>
          </a:p>
        </p:txBody>
      </p:sp>
      <p:sp>
        <p:nvSpPr>
          <p:cNvPr id="115"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06"/>
                                        </p:tgtEl>
                                        <p:attrNameLst>
                                          <p:attrName>style.visibility</p:attrName>
                                        </p:attrNameLst>
                                      </p:cBhvr>
                                      <p:to>
                                        <p:strVal val="visible"/>
                                      </p:to>
                                    </p:set>
                                    <p:anim calcmode="lin" valueType="num">
                                      <p:cBhvr additive="repl">
                                        <p:cTn id="7" dur="750" fill="hold"/>
                                        <p:tgtEl>
                                          <p:spTgt spid="106"/>
                                        </p:tgtEl>
                                        <p:attrNameLst>
                                          <p:attrName>ppt_w</p:attrName>
                                        </p:attrNameLst>
                                      </p:cBhvr>
                                      <p:tavLst>
                                        <p:tav tm="0">
                                          <p:val>
                                            <p:fltVal val="0"/>
                                          </p:val>
                                        </p:tav>
                                        <p:tav tm="100000">
                                          <p:val>
                                            <p:strVal val="#ppt_w"/>
                                          </p:val>
                                        </p:tav>
                                      </p:tavLst>
                                    </p:anim>
                                    <p:anim calcmode="lin" valueType="num">
                                      <p:cBhvr additive="repl">
                                        <p:cTn id="8" dur="750" fill="hold"/>
                                        <p:tgtEl>
                                          <p:spTgt spid="106"/>
                                        </p:tgtEl>
                                        <p:attrNameLst>
                                          <p:attrName>ppt_h</p:attrName>
                                        </p:attrNameLst>
                                      </p:cBhvr>
                                      <p:tavLst>
                                        <p:tav tm="0">
                                          <p:val>
                                            <p:fltVal val="0"/>
                                          </p:val>
                                        </p:tav>
                                        <p:tav tm="100000">
                                          <p:val>
                                            <p:strVal val="#ppt_h"/>
                                          </p:val>
                                        </p:tav>
                                      </p:tavLst>
                                    </p:anim>
                                    <p:animEffect transition="in" filter="fade">
                                      <p:cBhvr additive="repl">
                                        <p:cTn id="9" dur="75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心理防御机制</a:t>
            </a:r>
            <a:endParaRPr lang="en-US" sz="2800" b="0" strike="noStrike" spc="-1">
              <a:solidFill>
                <a:srgbClr val="000000"/>
              </a:solidFill>
              <a:latin typeface="Arial"/>
            </a:endParaRPr>
          </a:p>
        </p:txBody>
      </p:sp>
      <p:sp>
        <p:nvSpPr>
          <p:cNvPr id="11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心理防御机制是个体心理保护的重要方式，通过一系列心理过程来应对各种压力和挑战。了解不同的防御机制有助于个体更好地应对日常生活中的困难和挑战。</a:t>
            </a:r>
            <a:endParaRPr lang="en-US" sz="1800" b="0" strike="noStrike" spc="-1">
              <a:solidFill>
                <a:srgbClr val="000000"/>
              </a:solidFill>
              <a:latin typeface="Arial"/>
            </a:endParaRPr>
          </a:p>
        </p:txBody>
      </p:sp>
      <p:sp>
        <p:nvSpPr>
          <p:cNvPr id="11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21" name="直接连接符 7"/>
          <p:cNvCxnSpPr/>
          <p:nvPr/>
        </p:nvCxnSpPr>
        <p:spPr>
          <a:xfrm>
            <a:off x="5039640" y="1541520"/>
            <a:ext cx="360" cy="3902040"/>
          </a:xfrm>
          <a:prstGeom prst="straightConnector1">
            <a:avLst/>
          </a:prstGeom>
          <a:ln w="38100">
            <a:solidFill>
              <a:srgbClr val="86CAC4"/>
            </a:solidFill>
          </a:ln>
        </p:spPr>
      </p:cxnSp>
      <p:sp>
        <p:nvSpPr>
          <p:cNvPr id="12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3"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第二章 基本心理防御机制</a:t>
            </a:r>
            <a:endParaRPr lang="en-US" sz="3600" b="0" strike="noStrike" spc="-1">
              <a:solidFill>
                <a:schemeClr val="dk1"/>
              </a:solidFill>
              <a:latin typeface="Arial"/>
            </a:endParaRPr>
          </a:p>
        </p:txBody>
      </p:sp>
      <p:sp>
        <p:nvSpPr>
          <p:cNvPr id="12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0"/>
                                        </p:tgtEl>
                                        <p:attrNameLst>
                                          <p:attrName>style.visibility</p:attrName>
                                        </p:attrNameLst>
                                      </p:cBhvr>
                                      <p:to>
                                        <p:strVal val="visible"/>
                                      </p:to>
                                    </p:set>
                                    <p:anim calcmode="lin" valueType="num">
                                      <p:cBhvr additive="repl">
                                        <p:cTn id="7" dur="750" fill="hold"/>
                                        <p:tgtEl>
                                          <p:spTgt spid="120"/>
                                        </p:tgtEl>
                                        <p:attrNameLst>
                                          <p:attrName>ppt_w</p:attrName>
                                        </p:attrNameLst>
                                      </p:cBhvr>
                                      <p:tavLst>
                                        <p:tav tm="0">
                                          <p:val>
                                            <p:fltVal val="0"/>
                                          </p:val>
                                        </p:tav>
                                        <p:tav tm="100000">
                                          <p:val>
                                            <p:strVal val="#ppt_w"/>
                                          </p:val>
                                        </p:tav>
                                      </p:tavLst>
                                    </p:anim>
                                    <p:anim calcmode="lin" valueType="num">
                                      <p:cBhvr additive="repl">
                                        <p:cTn id="8" dur="750" fill="hold"/>
                                        <p:tgtEl>
                                          <p:spTgt spid="120"/>
                                        </p:tgtEl>
                                        <p:attrNameLst>
                                          <p:attrName>ppt_h</p:attrName>
                                        </p:attrNameLst>
                                      </p:cBhvr>
                                      <p:tavLst>
                                        <p:tav tm="0">
                                          <p:val>
                                            <p:fltVal val="0"/>
                                          </p:val>
                                        </p:tav>
                                        <p:tav tm="100000">
                                          <p:val>
                                            <p:strVal val="#ppt_h"/>
                                          </p:val>
                                        </p:tav>
                                      </p:tavLst>
                                    </p:anim>
                                    <p:animEffect transition="in" filter="fade">
                                      <p:cBhvr additive="repl">
                                        <p:cTn id="9" dur="750"/>
                                        <p:tgtEl>
                                          <p:spTgt spid="120"/>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21"/>
                                        </p:tgtEl>
                                        <p:attrNameLst>
                                          <p:attrName>style.visibility</p:attrName>
                                        </p:attrNameLst>
                                      </p:cBhvr>
                                      <p:to>
                                        <p:strVal val="visible"/>
                                      </p:to>
                                    </p:set>
                                    <p:animEffect transition="in" filter="wipe(down)">
                                      <p:cBhvr additive="repl">
                                        <p:cTn id="13" dur="750"/>
                                        <p:tgtEl>
                                          <p:spTgt spid="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退缩机制</a:t>
            </a:r>
            <a:endParaRPr lang="en-US" sz="2800" b="0" strike="noStrike" spc="-1">
              <a:solidFill>
                <a:srgbClr val="000000"/>
              </a:solidFill>
              <a:latin typeface="Arial"/>
            </a:endParaRPr>
          </a:p>
        </p:txBody>
      </p:sp>
      <p:sp>
        <p:nvSpPr>
          <p:cNvPr id="12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退缩机制是一种心理防御机制，当个体面对压力或挑战时，会选择避开或回避这种情境，以减轻自身的压力感和不适。退缩机制常见于恐惧或焦虑的情景下，是一种自我保护的方式。在高压之下，人们可能会逃避现实，寻求安全感。</a:t>
            </a:r>
            <a:endParaRPr lang="en-US" sz="1800" b="0" strike="noStrike" spc="-1">
              <a:solidFill>
                <a:srgbClr val="000000"/>
              </a:solidFill>
              <a:latin typeface="Arial"/>
            </a:endParaRPr>
          </a:p>
        </p:txBody>
      </p:sp>
      <p:sp>
        <p:nvSpPr>
          <p:cNvPr id="1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退缩机制</a:t>
            </a:r>
            <a:endParaRPr lang="en-US" sz="3600" b="0" strike="noStrike" spc="-1">
              <a:solidFill>
                <a:schemeClr val="dk1"/>
              </a:solidFill>
              <a:latin typeface="Arial"/>
            </a:endParaRPr>
          </a:p>
        </p:txBody>
      </p:sp>
      <p:sp>
        <p:nvSpPr>
          <p:cNvPr id="13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寻求安全感</a:t>
            </a:r>
            <a:endParaRPr lang="en-US" sz="1600" b="0" strike="noStrike" spc="-1">
              <a:solidFill>
                <a:srgbClr val="000000"/>
              </a:solidFill>
              <a:latin typeface="Arial"/>
            </a:endParaRPr>
          </a:p>
        </p:txBody>
      </p:sp>
      <p:sp>
        <p:nvSpPr>
          <p:cNvPr id="13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逃避现实</a:t>
            </a:r>
            <a:endParaRPr lang="en-US" sz="2000" b="0" strike="noStrike" spc="-1">
              <a:solidFill>
                <a:srgbClr val="000000"/>
              </a:solidFill>
              <a:latin typeface="Arial"/>
            </a:endParaRPr>
          </a:p>
        </p:txBody>
      </p:sp>
      <p:sp>
        <p:nvSpPr>
          <p:cNvPr id="13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减轻压力感</a:t>
            </a:r>
            <a:endParaRPr lang="en-US" sz="1600" b="0" strike="noStrike" spc="-1">
              <a:solidFill>
                <a:srgbClr val="000000"/>
              </a:solidFill>
              <a:latin typeface="Arial"/>
            </a:endParaRPr>
          </a:p>
        </p:txBody>
      </p:sp>
      <p:sp>
        <p:nvSpPr>
          <p:cNvPr id="13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避开挑战</a:t>
            </a:r>
            <a:endParaRPr lang="en-US" sz="2000" b="0" strike="noStrike" spc="-1">
              <a:solidFill>
                <a:srgbClr val="000000"/>
              </a:solidFill>
              <a:latin typeface="Arial"/>
            </a:endParaRPr>
          </a:p>
        </p:txBody>
      </p:sp>
      <p:sp>
        <p:nvSpPr>
          <p:cNvPr id="13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自我保护的方式</a:t>
            </a:r>
            <a:endParaRPr lang="en-US" sz="1600" b="0" strike="noStrike" spc="-1">
              <a:solidFill>
                <a:srgbClr val="000000"/>
              </a:solidFill>
              <a:latin typeface="Arial"/>
            </a:endParaRPr>
          </a:p>
        </p:txBody>
      </p:sp>
      <p:sp>
        <p:nvSpPr>
          <p:cNvPr id="13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常见于恐惧情景</a:t>
            </a:r>
            <a:endParaRPr lang="en-US" sz="2000" b="0" strike="noStrike" spc="-1">
              <a:solidFill>
                <a:srgbClr val="000000"/>
              </a:solidFill>
              <a:latin typeface="Arial"/>
            </a:endParaRPr>
          </a:p>
        </p:txBody>
      </p:sp>
      <p:sp>
        <p:nvSpPr>
          <p:cNvPr id="13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9"/>
                                        </p:tgtEl>
                                        <p:attrNameLst>
                                          <p:attrName>style.visibility</p:attrName>
                                        </p:attrNameLst>
                                      </p:cBhvr>
                                      <p:to>
                                        <p:strVal val="visible"/>
                                      </p:to>
                                    </p:set>
                                    <p:anim calcmode="lin" valueType="num">
                                      <p:cBhvr additive="repl">
                                        <p:cTn id="7" dur="750" fill="hold"/>
                                        <p:tgtEl>
                                          <p:spTgt spid="129"/>
                                        </p:tgtEl>
                                        <p:attrNameLst>
                                          <p:attrName>ppt_w</p:attrName>
                                        </p:attrNameLst>
                                      </p:cBhvr>
                                      <p:tavLst>
                                        <p:tav tm="0">
                                          <p:val>
                                            <p:fltVal val="0"/>
                                          </p:val>
                                        </p:tav>
                                        <p:tav tm="100000">
                                          <p:val>
                                            <p:strVal val="#ppt_w"/>
                                          </p:val>
                                        </p:tav>
                                      </p:tavLst>
                                    </p:anim>
                                    <p:anim calcmode="lin" valueType="num">
                                      <p:cBhvr additive="repl">
                                        <p:cTn id="8" dur="750" fill="hold"/>
                                        <p:tgtEl>
                                          <p:spTgt spid="129"/>
                                        </p:tgtEl>
                                        <p:attrNameLst>
                                          <p:attrName>ppt_h</p:attrName>
                                        </p:attrNameLst>
                                      </p:cBhvr>
                                      <p:tavLst>
                                        <p:tav tm="0">
                                          <p:val>
                                            <p:fltVal val="0"/>
                                          </p:val>
                                        </p:tav>
                                        <p:tav tm="100000">
                                          <p:val>
                                            <p:strVal val="#ppt_h"/>
                                          </p:val>
                                        </p:tav>
                                      </p:tavLst>
                                    </p:anim>
                                    <p:animEffect transition="in" filter="fade">
                                      <p:cBhvr additive="repl">
                                        <p:cTn id="9" dur="750"/>
                                        <p:tgtEl>
                                          <p:spTgt spid="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否认机制</a:t>
            </a:r>
            <a:endParaRPr lang="en-US" sz="2800" b="0" strike="noStrike" spc="-1">
              <a:solidFill>
                <a:srgbClr val="000000"/>
              </a:solidFill>
              <a:latin typeface="Arial"/>
            </a:endParaRPr>
          </a:p>
        </p:txBody>
      </p:sp>
      <p:sp>
        <p:nvSpPr>
          <p:cNvPr id="14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否认机制是一种心理防御机制，个体在面对不愿意承认的现实或感受时，会否认其存在，以避免痛苦的情感体验。否认机制可以帮助个体解决矛盾和压力，但也可能阻碍个体的自我成长和问题解决能力。</a:t>
            </a:r>
            <a:endParaRPr lang="en-US" sz="1800" b="0" strike="noStrike" spc="-1">
              <a:solidFill>
                <a:srgbClr val="000000"/>
              </a:solidFill>
              <a:latin typeface="Arial"/>
            </a:endParaRPr>
          </a:p>
        </p:txBody>
      </p:sp>
      <p:sp>
        <p:nvSpPr>
          <p:cNvPr id="1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否认机制</a:t>
            </a:r>
            <a:endParaRPr lang="en-US" sz="3600" b="0" strike="noStrike" spc="-1">
              <a:solidFill>
                <a:schemeClr val="dk1"/>
              </a:solidFill>
              <a:latin typeface="Arial"/>
            </a:endParaRPr>
          </a:p>
        </p:txBody>
      </p:sp>
      <p:sp>
        <p:nvSpPr>
          <p:cNvPr id="145"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否认存在的现实</a:t>
            </a:r>
            <a:endParaRPr lang="en-US" sz="1600" b="0" strike="noStrike" spc="-1">
              <a:solidFill>
                <a:srgbClr val="000000"/>
              </a:solidFill>
              <a:latin typeface="Arial"/>
            </a:endParaRPr>
          </a:p>
        </p:txBody>
      </p:sp>
      <p:sp>
        <p:nvSpPr>
          <p:cNvPr id="146"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避免痛苦</a:t>
            </a:r>
            <a:endParaRPr lang="en-US" sz="2000" b="0" strike="noStrike" spc="-1">
              <a:solidFill>
                <a:srgbClr val="000000"/>
              </a:solidFill>
              <a:latin typeface="Arial"/>
            </a:endParaRPr>
          </a:p>
        </p:txBody>
      </p:sp>
      <p:sp>
        <p:nvSpPr>
          <p:cNvPr id="147"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减轻压力</a:t>
            </a:r>
            <a:endParaRPr lang="en-US" sz="1600" b="0" strike="noStrike" spc="-1">
              <a:solidFill>
                <a:srgbClr val="000000"/>
              </a:solidFill>
              <a:latin typeface="Arial"/>
            </a:endParaRPr>
          </a:p>
        </p:txBody>
      </p:sp>
      <p:sp>
        <p:nvSpPr>
          <p:cNvPr id="148"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解决矛盾</a:t>
            </a:r>
            <a:endParaRPr lang="en-US" sz="2000" b="0" strike="noStrike" spc="-1">
              <a:solidFill>
                <a:srgbClr val="000000"/>
              </a:solidFill>
              <a:latin typeface="Arial"/>
            </a:endParaRPr>
          </a:p>
        </p:txBody>
      </p:sp>
      <p:sp>
        <p:nvSpPr>
          <p:cNvPr id="149"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问题解决能力受限</a:t>
            </a:r>
            <a:endParaRPr lang="en-US" sz="1600" b="0" strike="noStrike" spc="-1">
              <a:solidFill>
                <a:srgbClr val="000000"/>
              </a:solidFill>
              <a:latin typeface="Arial"/>
            </a:endParaRPr>
          </a:p>
        </p:txBody>
      </p:sp>
      <p:sp>
        <p:nvSpPr>
          <p:cNvPr id="150"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可能阻碍成长</a:t>
            </a:r>
            <a:endParaRPr lang="en-US" sz="2000" b="0" strike="noStrike" spc="-1">
              <a:solidFill>
                <a:srgbClr val="000000"/>
              </a:solidFill>
              <a:latin typeface="Arial"/>
            </a:endParaRPr>
          </a:p>
        </p:txBody>
      </p:sp>
      <p:sp>
        <p:nvSpPr>
          <p:cNvPr id="151"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2"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3"/>
                                        </p:tgtEl>
                                        <p:attrNameLst>
                                          <p:attrName>style.visibility</p:attrName>
                                        </p:attrNameLst>
                                      </p:cBhvr>
                                      <p:to>
                                        <p:strVal val="visible"/>
                                      </p:to>
                                    </p:set>
                                    <p:anim calcmode="lin" valueType="num">
                                      <p:cBhvr additive="repl">
                                        <p:cTn id="7" dur="750" fill="hold"/>
                                        <p:tgtEl>
                                          <p:spTgt spid="143"/>
                                        </p:tgtEl>
                                        <p:attrNameLst>
                                          <p:attrName>ppt_w</p:attrName>
                                        </p:attrNameLst>
                                      </p:cBhvr>
                                      <p:tavLst>
                                        <p:tav tm="0">
                                          <p:val>
                                            <p:fltVal val="0"/>
                                          </p:val>
                                        </p:tav>
                                        <p:tav tm="100000">
                                          <p:val>
                                            <p:strVal val="#ppt_w"/>
                                          </p:val>
                                        </p:tav>
                                      </p:tavLst>
                                    </p:anim>
                                    <p:anim calcmode="lin" valueType="num">
                                      <p:cBhvr additive="repl">
                                        <p:cTn id="8" dur="750" fill="hold"/>
                                        <p:tgtEl>
                                          <p:spTgt spid="143"/>
                                        </p:tgtEl>
                                        <p:attrNameLst>
                                          <p:attrName>ppt_h</p:attrName>
                                        </p:attrNameLst>
                                      </p:cBhvr>
                                      <p:tavLst>
                                        <p:tav tm="0">
                                          <p:val>
                                            <p:fltVal val="0"/>
                                          </p:val>
                                        </p:tav>
                                        <p:tav tm="100000">
                                          <p:val>
                                            <p:strVal val="#ppt_h"/>
                                          </p:val>
                                        </p:tav>
                                      </p:tavLst>
                                    </p:anim>
                                    <p:animEffect transition="in" filter="fade">
                                      <p:cBhvr additive="repl">
                                        <p:cTn id="9" dur="750"/>
                                        <p:tgtEl>
                                          <p:spTgt spid="1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投射机制</a:t>
            </a:r>
            <a:endParaRPr lang="en-US" sz="3600" b="0" strike="noStrike" spc="-1">
              <a:solidFill>
                <a:schemeClr val="dk1"/>
              </a:solidFill>
              <a:latin typeface="Arial"/>
            </a:endParaRPr>
          </a:p>
        </p:txBody>
      </p:sp>
      <p:sp>
        <p:nvSpPr>
          <p:cNvPr id="15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投射机制是一种心理防御机制，个体将自己的内心矛盾、欲望或情感感受，投射到他人身上，认为他人拥有自己的感受。这种机制可以帮助个体减轻内心的矛盾和焦虑，但也可能导致误解和关系破裂。</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53"/>
                                        </p:tgtEl>
                                        <p:attrNameLst>
                                          <p:attrName>style.visibility</p:attrName>
                                        </p:attrNameLst>
                                      </p:cBhvr>
                                      <p:to>
                                        <p:strVal val="visible"/>
                                      </p:to>
                                    </p:set>
                                    <p:anim calcmode="lin" valueType="num">
                                      <p:cBhvr additive="repl">
                                        <p:cTn id="7" dur="750" fill="hold"/>
                                        <p:tgtEl>
                                          <p:spTgt spid="153"/>
                                        </p:tgtEl>
                                        <p:attrNameLst>
                                          <p:attrName>ppt_w</p:attrName>
                                        </p:attrNameLst>
                                      </p:cBhvr>
                                      <p:tavLst>
                                        <p:tav tm="0">
                                          <p:val>
                                            <p:fltVal val="0"/>
                                          </p:val>
                                        </p:tav>
                                        <p:tav tm="100000">
                                          <p:val>
                                            <p:strVal val="#ppt_w"/>
                                          </p:val>
                                        </p:tav>
                                      </p:tavLst>
                                    </p:anim>
                                    <p:anim calcmode="lin" valueType="num">
                                      <p:cBhvr additive="repl">
                                        <p:cTn id="8" dur="750" fill="hold"/>
                                        <p:tgtEl>
                                          <p:spTgt spid="153"/>
                                        </p:tgtEl>
                                        <p:attrNameLst>
                                          <p:attrName>ppt_h</p:attrName>
                                        </p:attrNameLst>
                                      </p:cBhvr>
                                      <p:tavLst>
                                        <p:tav tm="0">
                                          <p:val>
                                            <p:fltVal val="0"/>
                                          </p:val>
                                        </p:tav>
                                        <p:tav tm="100000">
                                          <p:val>
                                            <p:strVal val="#ppt_h"/>
                                          </p:val>
                                        </p:tav>
                                      </p:tavLst>
                                    </p:anim>
                                    <p:animEffect transition="in" filter="fade">
                                      <p:cBhvr additive="repl">
                                        <p:cTn id="9" dur="750"/>
                                        <p:tgtEl>
                                          <p:spTgt spid="1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投射机制</a:t>
            </a:r>
            <a:endParaRPr lang="en-US" sz="3600" b="0" strike="noStrike" spc="-1">
              <a:solidFill>
                <a:schemeClr val="dk1"/>
              </a:solidFill>
              <a:latin typeface="Arial"/>
            </a:endParaRPr>
          </a:p>
        </p:txBody>
      </p:sp>
      <p:sp>
        <p:nvSpPr>
          <p:cNvPr id="158"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他人身上</a:t>
            </a:r>
            <a:endParaRPr lang="en-US" sz="1600" b="0" strike="noStrike" spc="-1">
              <a:solidFill>
                <a:srgbClr val="000000"/>
              </a:solidFill>
              <a:latin typeface="Arial"/>
            </a:endParaRPr>
          </a:p>
        </p:txBody>
      </p:sp>
      <p:sp>
        <p:nvSpPr>
          <p:cNvPr id="159"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转移情感</a:t>
            </a:r>
            <a:endParaRPr lang="en-US" sz="2000" b="0" strike="noStrike" spc="-1">
              <a:solidFill>
                <a:srgbClr val="000000"/>
              </a:solidFill>
              <a:latin typeface="Arial"/>
            </a:endParaRPr>
          </a:p>
        </p:txBody>
      </p:sp>
      <p:sp>
        <p:nvSpPr>
          <p:cNvPr id="160"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解脱压力</a:t>
            </a:r>
            <a:endParaRPr lang="en-US" sz="1600" b="0" strike="noStrike" spc="-1">
              <a:solidFill>
                <a:srgbClr val="000000"/>
              </a:solidFill>
              <a:latin typeface="Arial"/>
            </a:endParaRPr>
          </a:p>
        </p:txBody>
      </p:sp>
      <p:sp>
        <p:nvSpPr>
          <p:cNvPr id="161"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减轻内心矛盾</a:t>
            </a:r>
            <a:endParaRPr lang="en-US" sz="2000" b="0" strike="noStrike" spc="-1">
              <a:solidFill>
                <a:srgbClr val="000000"/>
              </a:solidFill>
              <a:latin typeface="Arial"/>
            </a:endParaRPr>
          </a:p>
        </p:txBody>
      </p:sp>
      <p:sp>
        <p:nvSpPr>
          <p:cNvPr id="162"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关系破裂风险</a:t>
            </a:r>
            <a:endParaRPr lang="en-US" sz="1600" b="0" strike="noStrike" spc="-1">
              <a:solidFill>
                <a:srgbClr val="000000"/>
              </a:solidFill>
              <a:latin typeface="Arial"/>
            </a:endParaRPr>
          </a:p>
        </p:txBody>
      </p:sp>
      <p:sp>
        <p:nvSpPr>
          <p:cNvPr id="163"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可能导致误解</a:t>
            </a:r>
            <a:endParaRPr lang="en-US" sz="2000" b="0" strike="noStrike" spc="-1">
              <a:solidFill>
                <a:srgbClr val="000000"/>
              </a:solidFill>
              <a:latin typeface="Arial"/>
            </a:endParaRPr>
          </a:p>
        </p:txBody>
      </p:sp>
      <p:sp>
        <p:nvSpPr>
          <p:cNvPr id="164"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5"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56"/>
                                        </p:tgtEl>
                                        <p:attrNameLst>
                                          <p:attrName>style.visibility</p:attrName>
                                        </p:attrNameLst>
                                      </p:cBhvr>
                                      <p:to>
                                        <p:strVal val="visible"/>
                                      </p:to>
                                    </p:set>
                                    <p:anim calcmode="lin" valueType="num">
                                      <p:cBhvr additive="repl">
                                        <p:cTn id="7" dur="750" fill="hold"/>
                                        <p:tgtEl>
                                          <p:spTgt spid="156"/>
                                        </p:tgtEl>
                                        <p:attrNameLst>
                                          <p:attrName>ppt_w</p:attrName>
                                        </p:attrNameLst>
                                      </p:cBhvr>
                                      <p:tavLst>
                                        <p:tav tm="0">
                                          <p:val>
                                            <p:fltVal val="0"/>
                                          </p:val>
                                        </p:tav>
                                        <p:tav tm="100000">
                                          <p:val>
                                            <p:strVal val="#ppt_w"/>
                                          </p:val>
                                        </p:tav>
                                      </p:tavLst>
                                    </p:anim>
                                    <p:anim calcmode="lin" valueType="num">
                                      <p:cBhvr additive="repl">
                                        <p:cTn id="8" dur="750" fill="hold"/>
                                        <p:tgtEl>
                                          <p:spTgt spid="156"/>
                                        </p:tgtEl>
                                        <p:attrNameLst>
                                          <p:attrName>ppt_h</p:attrName>
                                        </p:attrNameLst>
                                      </p:cBhvr>
                                      <p:tavLst>
                                        <p:tav tm="0">
                                          <p:val>
                                            <p:fltVal val="0"/>
                                          </p:val>
                                        </p:tav>
                                        <p:tav tm="100000">
                                          <p:val>
                                            <p:strVal val="#ppt_h"/>
                                          </p:val>
                                        </p:tav>
                                      </p:tavLst>
                                    </p:anim>
                                    <p:animEffect transition="in" filter="fade">
                                      <p:cBhvr additive="repl">
                                        <p:cTn id="9" dur="750"/>
                                        <p:tgtEl>
                                          <p:spTgt spid="1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逃避机制</a:t>
            </a:r>
            <a:endParaRPr lang="en-US" sz="2800" b="0" strike="noStrike" spc="-1">
              <a:solidFill>
                <a:srgbClr val="000000"/>
              </a:solidFill>
              <a:latin typeface="Arial"/>
            </a:endParaRPr>
          </a:p>
        </p:txBody>
      </p:sp>
      <p:sp>
        <p:nvSpPr>
          <p:cNvPr id="16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逃避机制是一种心理防御机制，个体在面对不愉快或挑战性的情况时，会选择逃避或回避这种情境，以避免不适的情绪体验。逃避机制可以帮助减轻压力，但也可能阻碍问题的解决和个人成长。</a:t>
            </a:r>
            <a:endParaRPr lang="en-US" sz="1800" b="0" strike="noStrike" spc="-1">
              <a:solidFill>
                <a:srgbClr val="000000"/>
              </a:solidFill>
              <a:latin typeface="Arial"/>
            </a:endParaRPr>
          </a:p>
        </p:txBody>
      </p:sp>
      <p:sp>
        <p:nvSpPr>
          <p:cNvPr id="16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逃避机制</a:t>
            </a:r>
            <a:endParaRPr lang="en-US" sz="3600" b="0" strike="noStrike" spc="-1">
              <a:solidFill>
                <a:schemeClr val="dk1"/>
              </a:solidFill>
              <a:latin typeface="Arial"/>
            </a:endParaRPr>
          </a:p>
        </p:txBody>
      </p:sp>
      <p:sp>
        <p:nvSpPr>
          <p:cNvPr id="172"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减轻压力</a:t>
            </a:r>
            <a:endParaRPr lang="en-US" sz="1600" b="0" strike="noStrike" spc="-1">
              <a:solidFill>
                <a:srgbClr val="000000"/>
              </a:solidFill>
              <a:latin typeface="Arial"/>
            </a:endParaRPr>
          </a:p>
        </p:txBody>
      </p:sp>
      <p:sp>
        <p:nvSpPr>
          <p:cNvPr id="173"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回避不适情境</a:t>
            </a:r>
            <a:endParaRPr lang="en-US" sz="2000" b="0" strike="noStrike" spc="-1">
              <a:solidFill>
                <a:srgbClr val="000000"/>
              </a:solidFill>
              <a:latin typeface="Arial"/>
            </a:endParaRPr>
          </a:p>
        </p:txBody>
      </p:sp>
      <p:sp>
        <p:nvSpPr>
          <p:cNvPr id="174"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个体成长受限</a:t>
            </a:r>
            <a:endParaRPr lang="en-US" sz="1600" b="0" strike="noStrike" spc="-1">
              <a:solidFill>
                <a:srgbClr val="000000"/>
              </a:solidFill>
              <a:latin typeface="Arial"/>
            </a:endParaRPr>
          </a:p>
        </p:txBody>
      </p:sp>
      <p:sp>
        <p:nvSpPr>
          <p:cNvPr id="175"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阻碍问题解决</a:t>
            </a:r>
            <a:endParaRPr lang="en-US" sz="2000" b="0" strike="noStrike" spc="-1">
              <a:solidFill>
                <a:srgbClr val="000000"/>
              </a:solidFill>
              <a:latin typeface="Arial"/>
            </a:endParaRPr>
          </a:p>
        </p:txBody>
      </p:sp>
      <p:sp>
        <p:nvSpPr>
          <p:cNvPr id="176"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暂时逃避现实挑战</a:t>
            </a:r>
            <a:endParaRPr lang="en-US" sz="1600" b="0" strike="noStrike" spc="-1">
              <a:solidFill>
                <a:srgbClr val="000000"/>
              </a:solidFill>
              <a:latin typeface="Arial"/>
            </a:endParaRPr>
          </a:p>
        </p:txBody>
      </p:sp>
      <p:sp>
        <p:nvSpPr>
          <p:cNvPr id="177"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逃避现实</a:t>
            </a:r>
            <a:endParaRPr lang="en-US" sz="2000" b="0" strike="noStrike" spc="-1">
              <a:solidFill>
                <a:srgbClr val="000000"/>
              </a:solidFill>
              <a:latin typeface="Arial"/>
            </a:endParaRPr>
          </a:p>
        </p:txBody>
      </p:sp>
      <p:sp>
        <p:nvSpPr>
          <p:cNvPr id="178"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79"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0"/>
                                        </p:tgtEl>
                                        <p:attrNameLst>
                                          <p:attrName>style.visibility</p:attrName>
                                        </p:attrNameLst>
                                      </p:cBhvr>
                                      <p:to>
                                        <p:strVal val="visible"/>
                                      </p:to>
                                    </p:set>
                                    <p:anim calcmode="lin" valueType="num">
                                      <p:cBhvr additive="repl">
                                        <p:cTn id="7" dur="750" fill="hold"/>
                                        <p:tgtEl>
                                          <p:spTgt spid="170"/>
                                        </p:tgtEl>
                                        <p:attrNameLst>
                                          <p:attrName>ppt_w</p:attrName>
                                        </p:attrNameLst>
                                      </p:cBhvr>
                                      <p:tavLst>
                                        <p:tav tm="0">
                                          <p:val>
                                            <p:fltVal val="0"/>
                                          </p:val>
                                        </p:tav>
                                        <p:tav tm="100000">
                                          <p:val>
                                            <p:strVal val="#ppt_w"/>
                                          </p:val>
                                        </p:tav>
                                      </p:tavLst>
                                    </p:anim>
                                    <p:anim calcmode="lin" valueType="num">
                                      <p:cBhvr additive="repl">
                                        <p:cTn id="8" dur="750" fill="hold"/>
                                        <p:tgtEl>
                                          <p:spTgt spid="170"/>
                                        </p:tgtEl>
                                        <p:attrNameLst>
                                          <p:attrName>ppt_h</p:attrName>
                                        </p:attrNameLst>
                                      </p:cBhvr>
                                      <p:tavLst>
                                        <p:tav tm="0">
                                          <p:val>
                                            <p:fltVal val="0"/>
                                          </p:val>
                                        </p:tav>
                                        <p:tav tm="100000">
                                          <p:val>
                                            <p:strVal val="#ppt_h"/>
                                          </p:val>
                                        </p:tav>
                                      </p:tavLst>
                                    </p:anim>
                                    <p:animEffect transition="in" filter="fade">
                                      <p:cBhvr additive="repl">
                                        <p:cTn id="9" dur="750"/>
                                        <p:tgtEl>
                                          <p:spTgt spid="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81" name="直接连接符 7"/>
          <p:cNvCxnSpPr/>
          <p:nvPr/>
        </p:nvCxnSpPr>
        <p:spPr>
          <a:xfrm>
            <a:off x="5039640" y="1541520"/>
            <a:ext cx="360" cy="3902040"/>
          </a:xfrm>
          <a:prstGeom prst="straightConnector1">
            <a:avLst/>
          </a:prstGeom>
          <a:ln w="38100">
            <a:solidFill>
              <a:srgbClr val="86CAC4"/>
            </a:solidFill>
          </a:ln>
        </p:spPr>
      </p:cxnSp>
      <p:sp>
        <p:nvSpPr>
          <p:cNvPr id="18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3"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心理健康建设技巧</a:t>
            </a:r>
            <a:endParaRPr lang="en-US" sz="3600" b="0" strike="noStrike" spc="-1">
              <a:solidFill>
                <a:schemeClr val="dk1"/>
              </a:solidFill>
              <a:latin typeface="Arial"/>
            </a:endParaRPr>
          </a:p>
        </p:txBody>
      </p:sp>
      <p:sp>
        <p:nvSpPr>
          <p:cNvPr id="18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0"/>
                                        </p:tgtEl>
                                        <p:attrNameLst>
                                          <p:attrName>style.visibility</p:attrName>
                                        </p:attrNameLst>
                                      </p:cBhvr>
                                      <p:to>
                                        <p:strVal val="visible"/>
                                      </p:to>
                                    </p:set>
                                    <p:anim calcmode="lin" valueType="num">
                                      <p:cBhvr additive="repl">
                                        <p:cTn id="7" dur="750" fill="hold"/>
                                        <p:tgtEl>
                                          <p:spTgt spid="180"/>
                                        </p:tgtEl>
                                        <p:attrNameLst>
                                          <p:attrName>ppt_w</p:attrName>
                                        </p:attrNameLst>
                                      </p:cBhvr>
                                      <p:tavLst>
                                        <p:tav tm="0">
                                          <p:val>
                                            <p:fltVal val="0"/>
                                          </p:val>
                                        </p:tav>
                                        <p:tav tm="100000">
                                          <p:val>
                                            <p:strVal val="#ppt_w"/>
                                          </p:val>
                                        </p:tav>
                                      </p:tavLst>
                                    </p:anim>
                                    <p:anim calcmode="lin" valueType="num">
                                      <p:cBhvr additive="repl">
                                        <p:cTn id="8" dur="750" fill="hold"/>
                                        <p:tgtEl>
                                          <p:spTgt spid="180"/>
                                        </p:tgtEl>
                                        <p:attrNameLst>
                                          <p:attrName>ppt_h</p:attrName>
                                        </p:attrNameLst>
                                      </p:cBhvr>
                                      <p:tavLst>
                                        <p:tav tm="0">
                                          <p:val>
                                            <p:fltVal val="0"/>
                                          </p:val>
                                        </p:tav>
                                        <p:tav tm="100000">
                                          <p:val>
                                            <p:strVal val="#ppt_h"/>
                                          </p:val>
                                        </p:tav>
                                      </p:tavLst>
                                    </p:anim>
                                    <p:animEffect transition="in" filter="fade">
                                      <p:cBhvr additive="repl">
                                        <p:cTn id="9" dur="750"/>
                                        <p:tgtEl>
                                          <p:spTgt spid="180"/>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81"/>
                                        </p:tgtEl>
                                        <p:attrNameLst>
                                          <p:attrName>style.visibility</p:attrName>
                                        </p:attrNameLst>
                                      </p:cBhvr>
                                      <p:to>
                                        <p:strVal val="visible"/>
                                      </p:to>
                                    </p:set>
                                    <p:animEffect transition="in" filter="wipe(down)">
                                      <p:cBhvr additive="repl">
                                        <p:cTn id="13" dur="750"/>
                                        <p:tgtEl>
                                          <p:spTgt spid="1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情绪管理</a:t>
            </a:r>
            <a:endParaRPr lang="en-US" sz="2800" b="0" strike="noStrike" spc="-1">
              <a:solidFill>
                <a:srgbClr val="000000"/>
              </a:solidFill>
              <a:latin typeface="Arial"/>
            </a:endParaRPr>
          </a:p>
        </p:txBody>
      </p:sp>
      <p:sp>
        <p:nvSpPr>
          <p:cNvPr id="1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情绪管理是心理健康建设中至关重要的一环。有效的情绪管理可以帮助我们更好地应对各种挑战和压力，提升自己的情绪稳定性。掌握情绪管理技巧能够增强个人抗压能力，促进心理健康的良性发展。</a:t>
            </a:r>
            <a:endParaRPr lang="en-US" sz="1800" b="0" strike="noStrike" spc="-1">
              <a:solidFill>
                <a:srgbClr val="000000"/>
              </a:solidFill>
              <a:latin typeface="Arial"/>
            </a:endParaRPr>
          </a:p>
        </p:txBody>
      </p:sp>
      <p:sp>
        <p:nvSpPr>
          <p:cNvPr id="1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情绪管理</a:t>
            </a:r>
            <a:endParaRPr lang="en-US" sz="3600" b="0" strike="noStrike" spc="-1">
              <a:solidFill>
                <a:schemeClr val="dk1"/>
              </a:solidFill>
              <a:latin typeface="Arial"/>
            </a:endParaRPr>
          </a:p>
        </p:txBody>
      </p:sp>
      <p:sp>
        <p:nvSpPr>
          <p:cNvPr id="19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观察自己的情绪变化</a:t>
            </a:r>
            <a:endParaRPr lang="en-US" sz="1600" b="0" strike="noStrike" spc="-1">
              <a:solidFill>
                <a:srgbClr val="000000"/>
              </a:solidFill>
              <a:latin typeface="Arial"/>
            </a:endParaRPr>
          </a:p>
        </p:txBody>
      </p:sp>
      <p:sp>
        <p:nvSpPr>
          <p:cNvPr id="19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自我观察</a:t>
            </a:r>
            <a:endParaRPr lang="en-US" sz="2000" b="0" strike="noStrike" spc="-1">
              <a:solidFill>
                <a:srgbClr val="000000"/>
              </a:solidFill>
              <a:latin typeface="Arial"/>
            </a:endParaRPr>
          </a:p>
        </p:txBody>
      </p:sp>
      <p:sp>
        <p:nvSpPr>
          <p:cNvPr id="19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积极表达自己的情感</a:t>
            </a:r>
            <a:endParaRPr lang="en-US" sz="1600" b="0" strike="noStrike" spc="-1">
              <a:solidFill>
                <a:srgbClr val="000000"/>
              </a:solidFill>
              <a:latin typeface="Arial"/>
            </a:endParaRPr>
          </a:p>
        </p:txBody>
      </p:sp>
      <p:sp>
        <p:nvSpPr>
          <p:cNvPr id="19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情绪表达</a:t>
            </a:r>
            <a:endParaRPr lang="en-US" sz="2000" b="0" strike="noStrike" spc="-1">
              <a:solidFill>
                <a:srgbClr val="000000"/>
              </a:solidFill>
              <a:latin typeface="Arial"/>
            </a:endParaRPr>
          </a:p>
        </p:txBody>
      </p:sp>
      <p:sp>
        <p:nvSpPr>
          <p:cNvPr id="19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学会放松身心，缓解紧张情绪</a:t>
            </a:r>
            <a:endParaRPr lang="en-US" sz="1600" b="0" strike="noStrike" spc="-1">
              <a:solidFill>
                <a:srgbClr val="000000"/>
              </a:solidFill>
              <a:latin typeface="Arial"/>
            </a:endParaRPr>
          </a:p>
        </p:txBody>
      </p:sp>
      <p:sp>
        <p:nvSpPr>
          <p:cNvPr id="19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放松训练</a:t>
            </a:r>
            <a:endParaRPr lang="en-US" sz="2000" b="0" strike="noStrike" spc="-1">
              <a:solidFill>
                <a:srgbClr val="000000"/>
              </a:solidFill>
              <a:latin typeface="Arial"/>
            </a:endParaRPr>
          </a:p>
        </p:txBody>
      </p:sp>
      <p:sp>
        <p:nvSpPr>
          <p:cNvPr id="19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与亲友分享情感，寻求支持</a:t>
            </a:r>
            <a:endParaRPr lang="en-US" sz="1600" b="0" strike="noStrike" spc="-1">
              <a:solidFill>
                <a:srgbClr val="000000"/>
              </a:solidFill>
              <a:latin typeface="Arial"/>
            </a:endParaRPr>
          </a:p>
        </p:txBody>
      </p:sp>
      <p:sp>
        <p:nvSpPr>
          <p:cNvPr id="19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寻求支持</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9"/>
                                        </p:tgtEl>
                                        <p:attrNameLst>
                                          <p:attrName>style.visibility</p:attrName>
                                        </p:attrNameLst>
                                      </p:cBhvr>
                                      <p:to>
                                        <p:strVal val="visible"/>
                                      </p:to>
                                    </p:set>
                                    <p:anim calcmode="lin" valueType="num">
                                      <p:cBhvr additive="repl">
                                        <p:cTn id="7" dur="750" fill="hold"/>
                                        <p:tgtEl>
                                          <p:spTgt spid="189"/>
                                        </p:tgtEl>
                                        <p:attrNameLst>
                                          <p:attrName>ppt_w</p:attrName>
                                        </p:attrNameLst>
                                      </p:cBhvr>
                                      <p:tavLst>
                                        <p:tav tm="0">
                                          <p:val>
                                            <p:fltVal val="0"/>
                                          </p:val>
                                        </p:tav>
                                        <p:tav tm="100000">
                                          <p:val>
                                            <p:strVal val="#ppt_w"/>
                                          </p:val>
                                        </p:tav>
                                      </p:tavLst>
                                    </p:anim>
                                    <p:anim calcmode="lin" valueType="num">
                                      <p:cBhvr additive="repl">
                                        <p:cTn id="8" dur="750" fill="hold"/>
                                        <p:tgtEl>
                                          <p:spTgt spid="189"/>
                                        </p:tgtEl>
                                        <p:attrNameLst>
                                          <p:attrName>ppt_h</p:attrName>
                                        </p:attrNameLst>
                                      </p:cBhvr>
                                      <p:tavLst>
                                        <p:tav tm="0">
                                          <p:val>
                                            <p:fltVal val="0"/>
                                          </p:val>
                                        </p:tav>
                                        <p:tav tm="100000">
                                          <p:val>
                                            <p:strVal val="#ppt_h"/>
                                          </p:val>
                                        </p:tav>
                                      </p:tavLst>
                                    </p:anim>
                                    <p:animEffect transition="in" filter="fade">
                                      <p:cBhvr additive="repl">
                                        <p:cTn id="9" dur="750"/>
                                        <p:tgtEl>
                                          <p:spTgt spid="1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压力管理</a:t>
            </a:r>
            <a:endParaRPr lang="en-US" sz="3600" b="0" strike="noStrike" spc="-1">
              <a:solidFill>
                <a:schemeClr val="dk1"/>
              </a:solidFill>
              <a:latin typeface="Arial"/>
            </a:endParaRPr>
          </a:p>
        </p:txBody>
      </p:sp>
      <p:sp>
        <p:nvSpPr>
          <p:cNvPr id="20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改变对压力的认知和看法</a:t>
            </a:r>
            <a:endParaRPr lang="en-US" sz="1600" b="0" strike="noStrike" spc="-1">
              <a:solidFill>
                <a:srgbClr val="000000"/>
              </a:solidFill>
              <a:latin typeface="Arial"/>
            </a:endParaRPr>
          </a:p>
        </p:txBody>
      </p:sp>
      <p:sp>
        <p:nvSpPr>
          <p:cNvPr id="20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认知重构</a:t>
            </a:r>
            <a:endParaRPr lang="en-US" sz="2000" b="0" strike="noStrike" spc="-1">
              <a:solidFill>
                <a:srgbClr val="000000"/>
              </a:solidFill>
              <a:latin typeface="Arial"/>
            </a:endParaRPr>
          </a:p>
        </p:txBody>
      </p:sp>
      <p:sp>
        <p:nvSpPr>
          <p:cNvPr id="20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进行身心放松练习</a:t>
            </a:r>
            <a:endParaRPr lang="en-US" sz="1600" b="0" strike="noStrike" spc="-1">
              <a:solidFill>
                <a:srgbClr val="000000"/>
              </a:solidFill>
              <a:latin typeface="Arial"/>
            </a:endParaRPr>
          </a:p>
        </p:txBody>
      </p:sp>
      <p:sp>
        <p:nvSpPr>
          <p:cNvPr id="20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放松训练</a:t>
            </a:r>
            <a:endParaRPr lang="en-US" sz="2000" b="0" strike="noStrike" spc="-1">
              <a:solidFill>
                <a:srgbClr val="000000"/>
              </a:solidFill>
              <a:latin typeface="Arial"/>
            </a:endParaRPr>
          </a:p>
        </p:txBody>
      </p:sp>
      <p:sp>
        <p:nvSpPr>
          <p:cNvPr id="20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合理规划时间，减轻压力</a:t>
            </a:r>
            <a:endParaRPr lang="en-US" sz="1600" b="0" strike="noStrike" spc="-1">
              <a:solidFill>
                <a:srgbClr val="000000"/>
              </a:solidFill>
              <a:latin typeface="Arial"/>
            </a:endParaRPr>
          </a:p>
        </p:txBody>
      </p:sp>
      <p:sp>
        <p:nvSpPr>
          <p:cNvPr id="20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时间管理</a:t>
            </a:r>
            <a:endParaRPr lang="en-US" sz="2000" b="0" strike="noStrike" spc="-1">
              <a:solidFill>
                <a:srgbClr val="000000"/>
              </a:solidFill>
              <a:latin typeface="Arial"/>
            </a:endParaRPr>
          </a:p>
        </p:txBody>
      </p:sp>
      <p:sp>
        <p:nvSpPr>
          <p:cNvPr id="20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与他人交流，寻求支持和建议</a:t>
            </a:r>
            <a:endParaRPr lang="en-US" sz="1600" b="0" strike="noStrike" spc="-1">
              <a:solidFill>
                <a:srgbClr val="000000"/>
              </a:solidFill>
              <a:latin typeface="Arial"/>
            </a:endParaRPr>
          </a:p>
        </p:txBody>
      </p:sp>
      <p:sp>
        <p:nvSpPr>
          <p:cNvPr id="20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寻求支持</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99"/>
                                        </p:tgtEl>
                                        <p:attrNameLst>
                                          <p:attrName>style.visibility</p:attrName>
                                        </p:attrNameLst>
                                      </p:cBhvr>
                                      <p:to>
                                        <p:strVal val="visible"/>
                                      </p:to>
                                    </p:set>
                                    <p:anim calcmode="lin" valueType="num">
                                      <p:cBhvr additive="repl">
                                        <p:cTn id="7" dur="750" fill="hold"/>
                                        <p:tgtEl>
                                          <p:spTgt spid="199"/>
                                        </p:tgtEl>
                                        <p:attrNameLst>
                                          <p:attrName>ppt_w</p:attrName>
                                        </p:attrNameLst>
                                      </p:cBhvr>
                                      <p:tavLst>
                                        <p:tav tm="0">
                                          <p:val>
                                            <p:fltVal val="0"/>
                                          </p:val>
                                        </p:tav>
                                        <p:tav tm="100000">
                                          <p:val>
                                            <p:strVal val="#ppt_w"/>
                                          </p:val>
                                        </p:tav>
                                      </p:tavLst>
                                    </p:anim>
                                    <p:anim calcmode="lin" valueType="num">
                                      <p:cBhvr additive="repl">
                                        <p:cTn id="8" dur="750" fill="hold"/>
                                        <p:tgtEl>
                                          <p:spTgt spid="199"/>
                                        </p:tgtEl>
                                        <p:attrNameLst>
                                          <p:attrName>ppt_h</p:attrName>
                                        </p:attrNameLst>
                                      </p:cBhvr>
                                      <p:tavLst>
                                        <p:tav tm="0">
                                          <p:val>
                                            <p:fltVal val="0"/>
                                          </p:val>
                                        </p:tav>
                                        <p:tav tm="100000">
                                          <p:val>
                                            <p:strVal val="#ppt_h"/>
                                          </p:val>
                                        </p:tav>
                                      </p:tavLst>
                                    </p:anim>
                                    <p:animEffect transition="in" filter="fade">
                                      <p:cBhvr additive="repl">
                                        <p:cTn id="9" dur="750"/>
                                        <p:tgtEl>
                                          <p:spTgt spid="1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https://d.book118.com/428074126010006050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心理防御机制与心理健康建设</vt:lpstr>
      <vt:lpstr>目录</vt:lpstr>
      <vt:lpstr>第1章 简介</vt:lpstr>
      <vt:lpstr>心理防御机制与心理健康建设</vt:lpstr>
      <vt:lpstr>心理防御机制</vt:lpstr>
      <vt:lpstr>心理健康建设</vt:lpstr>
      <vt:lpstr>关系解释</vt:lpstr>
      <vt:lpstr> </vt:lpstr>
      <vt:lpstr>第二章 基本心理防御机制</vt:lpstr>
      <vt:lpstr> </vt:lpstr>
      <vt:lpstr>退缩机制</vt:lpstr>
      <vt:lpstr> </vt:lpstr>
      <vt:lpstr>否认机制</vt:lpstr>
      <vt:lpstr>投射机制</vt:lpstr>
      <vt:lpstr>投射机制</vt:lpstr>
      <vt:lpstr> </vt:lpstr>
      <vt:lpstr>逃避机制</vt:lpstr>
      <vt:lpstr>第3章 心理健康建设技巧</vt:lpstr>
      <vt:lpstr> </vt:lpstr>
      <vt:lpstr>情绪管理</vt:lpstr>
      <vt:lpstr>压力管理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2024-09-29T14:20:28.729</cp:lastPrinted>
  <dcterms:created xsi:type="dcterms:W3CDTF">2024-09-29T06:20:28Z</dcterms:created>
  <dcterms:modified xsi:type="dcterms:W3CDTF">2024-09-29T06:20:30Z</dcterms:modified>
</cp:coreProperties>
</file>