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gif" ContentType="image/gi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0"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C3EBF-F81C-4A91-ACEA-9C42439B5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DBE9E2-8191-4533-8B1F-60A75730B0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3ED6B5-FA20-4B0D-B20B-E050CD8E0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798229-0245-471B-AB96-C2B86BB4F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DBB6F4-1F9C-4039-BFF6-DD4178850A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2E2028-93C1-49F6-B9AC-EA79149BA5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A650E-E469-48E9-90B4-D0A000F3A6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E5D79C-DAD4-4904-9B7A-7EDA0BC9E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E4295-5A52-4218-A9E0-752D7A7B3B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F2805-2A41-40BE-9AE9-F91E259E7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BE018-CD1D-41EC-82FF-AC3606709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8"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9"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4"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5"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3"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4"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6"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7"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bwMode="auto">
          <a:xfrm>
            <a:off x="6858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5" name="Rectangle 5"/>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6" name="Rectangle 6"/>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jpeg" /><Relationship Id="rId13" Type="http://schemas.openxmlformats.org/officeDocument/2006/relationships/image" Target="../media/image2.jpeg" /><Relationship Id="rId14" Type="http://schemas.openxmlformats.org/officeDocument/2006/relationships/image" Target="../media/image3.gif" /><Relationship Id="rId15" Type="http://schemas.openxmlformats.org/officeDocument/2006/relationships/image" Target="../media/image4.gif" /><Relationship Id="rId16" Type="http://schemas.openxmlformats.org/officeDocument/2006/relationships/image" Target="../media/image5.jpeg" /><Relationship Id="rId17" Type="http://schemas.openxmlformats.org/officeDocument/2006/relationships/image" Target="../media/image6.jpeg" /><Relationship Id="rId18" Type="http://schemas.openxmlformats.org/officeDocument/2006/relationships/image" Target="../media/image7.png" /><Relationship Id="rId19"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3A787D55-8EE0-4609-8326-957772F255DA}"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8"/>
          <a:stretch>
            <a:fillRect/>
          </a:stretch>
        </a:blipFill>
        <a:effectLst/>
      </p:bgPr>
    </p:bg>
    <p:spTree>
      <p:nvGrpSpPr>
        <p:cNvPr id="1" name=""/>
        <p:cNvGrpSpPr/>
        <p:nvPr/>
      </p:nvGrpSpPr>
      <p:grpSpPr/>
      <p:sp>
        <p:nvSpPr>
          <p:cNvPr id="1026" name="Rectangle 2"/>
          <p:cNvSpPr/>
          <p:nvPr>
            <p:ph type="title"/>
          </p:nvPr>
        </p:nvSpPr>
        <p:spPr>
          <a:xfrm>
            <a:off x="685800" y="609600"/>
            <a:ext cx="7772400" cy="1143000"/>
          </a:xfrm>
          <a:prstGeom prst="rect">
            <a:avLst/>
          </a:prstGeom>
          <a:noFill/>
          <a:ln>
            <a:noFill/>
            <a:miter lim="800000"/>
          </a:ln>
        </p:spPr>
        <p:txBody>
          <a:bodyPr anchor="ctr" anchorCtr="0">
            <a:noAutofit/>
          </a:bodyPr>
          <a:lstStyle>
            <a:lvl1pPr marL="0" indent="0" algn="ctr" defTabSz="914400" rtl="0" eaLnBrk="0" fontAlgn="base" hangingPunct="0">
              <a:lnSpc>
                <a:spcPct val="100000"/>
              </a:lnSpc>
              <a:spcBef>
                <a:spcPct val="0"/>
              </a:spcBef>
              <a:spcAft>
                <a:spcPct val="0"/>
              </a:spcAft>
              <a:buClrTx/>
              <a:buSzTx/>
              <a:buFontTx/>
              <a:buNone/>
              <a:defRPr kumimoji="1" lang="zh-CN" altLang="en-US" sz="4400" b="0" i="0" u="none" baseline="0">
                <a:solidFill>
                  <a:schemeClr val="tx2"/>
                </a:solidFill>
                <a:latin typeface="+mj-lt"/>
                <a:ea typeface="+mj-ea"/>
                <a:cs typeface="+mj-cs"/>
              </a:defRPr>
            </a:lvl1pPr>
            <a:lvl2pPr algn="ctr" rtl="0" eaLnBrk="0" fontAlgn="base" hangingPunct="0">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2pPr>
            <a:lvl3pPr algn="ctr" rtl="0" eaLnBrk="0" fontAlgn="base" hangingPunct="0">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3pPr>
            <a:lvl4pPr algn="ctr" rtl="0" eaLnBrk="0" fontAlgn="base" hangingPunct="0">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4pPr>
            <a:lvl5pPr algn="ctr" rtl="0" eaLnBrk="0" fontAlgn="base" hangingPunct="0">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5pPr>
            <a:lvl6pPr marL="457200" algn="ctr" rtl="0" fontAlgn="base">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6pPr>
            <a:lvl7pPr marL="914400" algn="ctr" rtl="0" fontAlgn="base">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7pPr>
            <a:lvl8pPr marL="1371600" algn="ctr" rtl="0" fontAlgn="base">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8pPr>
            <a:lvl9pPr marL="1828800" algn="ctr" rtl="0" fontAlgn="base">
              <a:spcBef>
                <a:spcPct val="0"/>
              </a:spcBef>
              <a:spcAft>
                <a:spcPct val="0"/>
              </a:spcAft>
              <a:defRPr kumimoji="1" lang="zh-CN" altLang="en-US" sz="4400">
                <a:solidFill>
                  <a:schemeClr val="tx2"/>
                </a:solidFill>
                <a:latin typeface="Times New Roman" panose="02020603050405020304" charset="0"/>
                <a:ea typeface="宋体" panose="02010600030101010101" pitchFamily="2" charset="-122"/>
              </a:defRPr>
            </a:lvl9pPr>
          </a:lstStyle>
          <a:p>
            <a:pPr lvl="0"/>
            <a:r>
              <a:t>单击此处编辑母版标题样式</a:t>
            </a:r>
          </a:p>
        </p:txBody>
      </p:sp>
      <p:sp>
        <p:nvSpPr>
          <p:cNvPr id="1027" name="Rectangle 3"/>
          <p:cNvSpPr/>
          <p:nvPr>
            <p:ph type="body" idx="1"/>
          </p:nvPr>
        </p:nvSpPr>
        <p:spPr>
          <a:xfrm>
            <a:off x="684212" y="1989138"/>
            <a:ext cx="7772400" cy="4114800"/>
          </a:xfrm>
          <a:prstGeom prst="rect">
            <a:avLst/>
          </a:prstGeom>
          <a:noFill/>
          <a:ln>
            <a:noFill/>
            <a:miter lim="800000"/>
          </a:ln>
        </p:spPr>
        <p:txBody>
          <a:bodyPr>
            <a:noAutofit/>
          </a:bodyPr>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numCol="1" compatLnSpc="1">
            <a:noAutofit/>
          </a:bodyPr>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en-US" altLang="zh-CN" sz="1400"/>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numCol="1" compatLnSpc="1">
            <a:noAutofit/>
          </a:bodyPr>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ctr" eaLnBrk="1" hangingPunct="1"/>
            <a:endParaRPr lang="en-US" altLang="zh-CN" sz="1400"/>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numCol="1" compatLnSpc="1">
            <a:noAutofit/>
          </a:bodyPr>
          <a:lstStyle>
            <a:defPPr algn="l" rtl="0" eaLnBrk="1" hangingPunct="1">
              <a:defRPr kumimoji="1"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eaLnBrk="1" hangingPunct="1"/>
            <a:fld id="{02C73B3D-CA53-45C6-B754-A6F954B85C48}" type="slidenum">
              <a:rPr lang="en-US" altLang="zh-CN" sz="1400"/>
              <a:t/>
            </a:fld>
            <a:endParaRPr lang="en-US" altLang="zh-CN" sz="1400"/>
          </a:p>
        </p:txBody>
      </p:sp>
      <p:pic>
        <p:nvPicPr>
          <p:cNvPr id="1032" name="图片 1031"/>
          <p:cNvPicPr/>
          <p:nvPr/>
        </p:nvPicPr>
        <p:blipFill>
          <a:blip r:embed="rId12">
            <a:clrChange>
              <a:clrFrom>
                <a:srgbClr val="D0F061"/>
              </a:clrFrom>
              <a:clrTo>
                <a:srgbClr val="D0F061">
                  <a:alpha val="0"/>
                </a:srgbClr>
              </a:clrTo>
            </a:clrChange>
          </a:blip>
          <a:stretch>
            <a:fillRect/>
          </a:stretch>
        </p:blipFill>
        <p:spPr>
          <a:xfrm>
            <a:off x="0" y="0"/>
            <a:ext cx="3203575" cy="1557338"/>
          </a:xfrm>
          <a:prstGeom prst="rect">
            <a:avLst/>
          </a:prstGeom>
          <a:noFill/>
          <a:ln>
            <a:miter lim="800000"/>
          </a:ln>
        </p:spPr>
      </p:pic>
      <p:pic>
        <p:nvPicPr>
          <p:cNvPr id="1033" name="图片 1032"/>
          <p:cNvPicPr/>
          <p:nvPr/>
        </p:nvPicPr>
        <p:blipFill>
          <a:blip r:embed="rId13"/>
          <a:stretch>
            <a:fillRect/>
          </a:stretch>
        </p:blipFill>
        <p:spPr>
          <a:xfrm>
            <a:off x="6084888" y="5445125"/>
            <a:ext cx="3203575" cy="1412875"/>
          </a:xfrm>
          <a:prstGeom prst="rect">
            <a:avLst/>
          </a:prstGeom>
          <a:noFill/>
          <a:ln>
            <a:miter lim="800000"/>
          </a:ln>
        </p:spPr>
      </p:pic>
      <p:pic>
        <p:nvPicPr>
          <p:cNvPr id="1034" name="图片 1033"/>
          <p:cNvPicPr/>
          <p:nvPr/>
        </p:nvPicPr>
        <p:blipFill>
          <a:blip r:embed="rId14">
            <a:lum bright="6000" contrast="-6000"/>
          </a:blip>
          <a:stretch>
            <a:fillRect/>
          </a:stretch>
        </p:blipFill>
        <p:spPr>
          <a:xfrm>
            <a:off x="3779838" y="0"/>
            <a:ext cx="2305050" cy="1557338"/>
          </a:xfrm>
          <a:prstGeom prst="rect">
            <a:avLst/>
          </a:prstGeom>
          <a:noFill/>
          <a:ln>
            <a:miter lim="800000"/>
          </a:ln>
        </p:spPr>
      </p:pic>
      <p:pic>
        <p:nvPicPr>
          <p:cNvPr id="1035" name="图片 1034"/>
          <p:cNvPicPr/>
          <p:nvPr/>
        </p:nvPicPr>
        <p:blipFill>
          <a:blip r:embed="rId15"/>
          <a:stretch>
            <a:fillRect/>
          </a:stretch>
        </p:blipFill>
        <p:spPr>
          <a:xfrm>
            <a:off x="6804025" y="0"/>
            <a:ext cx="2339975" cy="1557338"/>
          </a:xfrm>
          <a:prstGeom prst="rect">
            <a:avLst/>
          </a:prstGeom>
          <a:noFill/>
          <a:ln>
            <a:miter lim="800000"/>
          </a:ln>
        </p:spPr>
      </p:pic>
      <p:pic>
        <p:nvPicPr>
          <p:cNvPr id="1036" name="图片 1035"/>
          <p:cNvPicPr/>
          <p:nvPr/>
        </p:nvPicPr>
        <p:blipFill>
          <a:blip r:embed="rId16"/>
          <a:stretch>
            <a:fillRect/>
          </a:stretch>
        </p:blipFill>
        <p:spPr>
          <a:xfrm>
            <a:off x="0" y="0"/>
            <a:ext cx="9144000" cy="5143500"/>
          </a:xfrm>
          <a:prstGeom prst="rect">
            <a:avLst/>
          </a:prstGeom>
          <a:noFill/>
          <a:ln>
            <a:noFill/>
            <a:miter lim="800000"/>
          </a:ln>
          <a:effectLst>
            <a:prstShdw prst="shdw16">
              <a:schemeClr val="bg2">
                <a:alpha val="50000"/>
              </a:schemeClr>
            </a:prstShdw>
          </a:effectLst>
        </p:spPr>
      </p:pic>
      <p:pic>
        <p:nvPicPr>
          <p:cNvPr id="1037" name="图片 1036"/>
          <p:cNvPicPr/>
          <p:nvPr/>
        </p:nvPicPr>
        <p:blipFill>
          <a:blip r:embed="rId17"/>
          <a:stretch>
            <a:fillRect/>
          </a:stretch>
        </p:blipFill>
        <p:spPr>
          <a:xfrm>
            <a:off x="1270000" y="2540000"/>
            <a:ext cx="9144000" cy="5143500"/>
          </a:xfrm>
          <a:prstGeom prst="rect">
            <a:avLst/>
          </a:prstGeom>
          <a:noFill/>
          <a:ln>
            <a:noFill/>
            <a:miter lim="800000"/>
          </a:ln>
          <a:effectLst>
            <a:prstShdw prst="shdw16">
              <a:schemeClr val="bg2">
                <a:alpha val="50000"/>
              </a:schemeClr>
            </a:prstShdw>
          </a:effectLst>
        </p:spPr>
      </p:pic>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ransition/>
  <p:timing/>
  <p:txStyles>
    <p:titleStyle>
      <a:lvl1pPr marL="0" indent="0" algn="ctr" defTabSz="914400" rtl="0" eaLnBrk="0" fontAlgn="base" hangingPunct="0">
        <a:lnSpc>
          <a:spcPct val="100000"/>
        </a:lnSpc>
        <a:spcBef>
          <a:spcPct val="0"/>
        </a:spcBef>
        <a:spcAft>
          <a:spcPct val="0"/>
        </a:spcAft>
        <a:buClrTx/>
        <a:buSzTx/>
        <a:buFontTx/>
        <a:buNone/>
        <a:defRPr kumimoji="1" sz="4400" b="0" i="0" u="none" baseline="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anose="02020603050405020304" charset="0"/>
          <a:ea typeface="宋体" panose="02010600030101010101" pitchFamily="2" charset="-122"/>
        </a:defRPr>
      </a:lvl2pPr>
      <a:lvl3pPr algn="ctr" rtl="0" eaLnBrk="0" fontAlgn="base" hangingPunct="0">
        <a:spcBef>
          <a:spcPct val="0"/>
        </a:spcBef>
        <a:spcAft>
          <a:spcPct val="0"/>
        </a:spcAft>
        <a:defRPr kumimoji="1" sz="4400">
          <a:solidFill>
            <a:schemeClr val="tx2"/>
          </a:solidFill>
          <a:latin typeface="Times New Roman" panose="02020603050405020304" charset="0"/>
          <a:ea typeface="宋体" panose="02010600030101010101" pitchFamily="2" charset="-122"/>
        </a:defRPr>
      </a:lvl3pPr>
      <a:lvl4pPr algn="ctr" rtl="0" eaLnBrk="0" fontAlgn="base" hangingPunct="0">
        <a:spcBef>
          <a:spcPct val="0"/>
        </a:spcBef>
        <a:spcAft>
          <a:spcPct val="0"/>
        </a:spcAft>
        <a:defRPr kumimoji="1" sz="4400">
          <a:solidFill>
            <a:schemeClr val="tx2"/>
          </a:solidFill>
          <a:latin typeface="Times New Roman" panose="02020603050405020304" charset="0"/>
          <a:ea typeface="宋体" panose="02010600030101010101" pitchFamily="2" charset="-122"/>
        </a:defRPr>
      </a:lvl4pPr>
      <a:lvl5pPr algn="ctr" rtl="0" eaLnBrk="0" fontAlgn="base" hangingPunct="0">
        <a:spcBef>
          <a:spcPct val="0"/>
        </a:spcBef>
        <a:spcAft>
          <a:spcPct val="0"/>
        </a:spcAft>
        <a:defRPr kumimoji="1" sz="4400">
          <a:solidFill>
            <a:schemeClr val="tx2"/>
          </a:solidFill>
          <a:latin typeface="Times New Roman" panose="02020603050405020304" charset="0"/>
          <a:ea typeface="宋体" panose="02010600030101010101" pitchFamily="2" charset="-122"/>
        </a:defRPr>
      </a:lvl5pPr>
      <a:lvl6pPr marL="457200" algn="ctr" rtl="0" fontAlgn="base">
        <a:spcBef>
          <a:spcPct val="0"/>
        </a:spcBef>
        <a:spcAft>
          <a:spcPct val="0"/>
        </a:spcAft>
        <a:defRPr kumimoji="1" sz="4400">
          <a:solidFill>
            <a:schemeClr val="tx2"/>
          </a:solidFill>
          <a:latin typeface="Times New Roman" panose="02020603050405020304" charset="0"/>
          <a:ea typeface="宋体" panose="02010600030101010101" pitchFamily="2" charset="-122"/>
        </a:defRPr>
      </a:lvl6pPr>
      <a:lvl7pPr marL="914400" algn="ctr" rtl="0" fontAlgn="base">
        <a:spcBef>
          <a:spcPct val="0"/>
        </a:spcBef>
        <a:spcAft>
          <a:spcPct val="0"/>
        </a:spcAft>
        <a:defRPr kumimoji="1" sz="4400">
          <a:solidFill>
            <a:schemeClr val="tx2"/>
          </a:solidFill>
          <a:latin typeface="Times New Roman" panose="02020603050405020304" charset="0"/>
          <a:ea typeface="宋体" panose="02010600030101010101" pitchFamily="2" charset="-122"/>
        </a:defRPr>
      </a:lvl7pPr>
      <a:lvl8pPr marL="1371600" algn="ctr" rtl="0" fontAlgn="base">
        <a:spcBef>
          <a:spcPct val="0"/>
        </a:spcBef>
        <a:spcAft>
          <a:spcPct val="0"/>
        </a:spcAft>
        <a:defRPr kumimoji="1" sz="4400">
          <a:solidFill>
            <a:schemeClr val="tx2"/>
          </a:solidFill>
          <a:latin typeface="Times New Roman" panose="02020603050405020304" charset="0"/>
          <a:ea typeface="宋体" panose="02010600030101010101" pitchFamily="2" charset="-122"/>
        </a:defRPr>
      </a:lvl8pPr>
      <a:lvl9pPr marL="1828800" algn="ctr" rtl="0" fontAlgn="base">
        <a:spcBef>
          <a:spcPct val="0"/>
        </a:spcBef>
        <a:spcAft>
          <a:spcPct val="0"/>
        </a:spcAft>
        <a:defRPr kumimoji="1" sz="4400">
          <a:solidFill>
            <a:schemeClr val="tx2"/>
          </a:solidFill>
          <a:latin typeface="Times New Roman" panose="02020603050405020304" charset="0"/>
          <a:ea typeface="宋体" panose="02010600030101010101" pitchFamily="2" charset="-122"/>
        </a:defRPr>
      </a:lvl9pPr>
    </p:titleStyle>
    <p:bodyStyle>
      <a:lvl1pPr marL="342900" indent="-342900" algn="l" defTabSz="914400" rtl="0" eaLnBrk="0" fontAlgn="base" hangingPunct="0">
        <a:lnSpc>
          <a:spcPct val="100000"/>
        </a:lnSpc>
        <a:spcBef>
          <a:spcPct val="20000"/>
        </a:spcBef>
        <a:spcAft>
          <a:spcPct val="0"/>
        </a:spcAft>
        <a:buClrTx/>
        <a:buSzTx/>
        <a:buFontTx/>
        <a:buChar char="•"/>
        <a:defRPr kumimoji="1"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sz="2000" b="0" i="0" u="none" baseline="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8.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7713710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新第五章土壤卫生与健康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6" name="矩形 16"/>
          <p:cNvSpPr/>
          <p:nvPr/>
        </p:nvSpPr>
        <p:spPr>
          <a:xfrm>
            <a:off x="7153275" y="5949950"/>
            <a:ext cx="1835714" cy="396636"/>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2000" b="1">
                <a:solidFill>
                  <a:srgbClr val="000000"/>
                </a:solidFill>
                <a:latin typeface="楷体" panose="02010609060101010101" pitchFamily="49" charset="-122"/>
                <a:ea typeface="楷体" panose="02010609060101010101" pitchFamily="49" charset="-122"/>
              </a:rPr>
              <a:t>医学院:吕文戈</a:t>
            </a:r>
          </a:p>
        </p:txBody>
      </p:sp>
      <p:sp>
        <p:nvSpPr>
          <p:cNvPr id="13319" name="Rectangle 3"/>
          <p:cNvSpPr txBox="1">
            <a:spLocks noRot="1" noChangeArrowheads="1"/>
          </p:cNvSpPr>
          <p:nvPr/>
        </p:nvSpPr>
        <p:spPr>
          <a:xfrm>
            <a:off x="468312" y="404812"/>
            <a:ext cx="8382000" cy="6019800"/>
          </a:xfrm>
          <a:prstGeom prst="rect">
            <a:avLst/>
          </a:prstGeom>
        </p:spPr>
        <p:txBody>
          <a:bodyPr>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342900" marR="0" lvl="0" indent="-342900">
              <a:spcBef>
                <a:spcPct val="20000"/>
              </a:spcBef>
              <a:buFont typeface="Wingdings" panose="05000000000000000000" pitchFamily="2" charset="2"/>
            </a:pPr>
            <a:endParaRPr lang="en-US" altLang="zh-CN" sz="3200"/>
          </a:p>
        </p:txBody>
      </p:sp>
      <p:sp>
        <p:nvSpPr>
          <p:cNvPr id="13320" name="矩形 11"/>
          <p:cNvSpPr/>
          <p:nvPr/>
        </p:nvSpPr>
        <p:spPr>
          <a:xfrm>
            <a:off x="827088" y="1412875"/>
            <a:ext cx="4589801" cy="701741"/>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4000" b="1">
                <a:solidFill>
                  <a:srgbClr val="000000"/>
                </a:solidFill>
              </a:rPr>
              <a:t>(一)地方性碘缺乏病</a:t>
            </a:r>
          </a:p>
        </p:txBody>
      </p:sp>
      <p:sp>
        <p:nvSpPr>
          <p:cNvPr id="13321" name="矩形 12"/>
          <p:cNvSpPr/>
          <p:nvPr/>
        </p:nvSpPr>
        <p:spPr>
          <a:xfrm>
            <a:off x="1547812" y="1989138"/>
            <a:ext cx="6572250" cy="94615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342900" lvl="0" indent="-342900">
              <a:spcBef>
                <a:spcPct val="20000"/>
              </a:spcBef>
            </a:pPr>
            <a:r>
              <a:rPr lang="zh-CN" altLang="en-US">
                <a:solidFill>
                  <a:srgbClr val="000000"/>
                </a:solidFill>
              </a:rPr>
              <a:t>　</a:t>
            </a:r>
            <a:r>
              <a:rPr lang="zh-CN" altLang="en-US" b="1">
                <a:solidFill>
                  <a:srgbClr val="000000"/>
                </a:solidFill>
                <a:latin typeface="楷体" panose="02010609060101010101" pitchFamily="49" charset="-122"/>
                <a:ea typeface="楷体" panose="02010609060101010101" pitchFamily="49" charset="-122"/>
              </a:rPr>
              <a:t>       </a:t>
            </a:r>
            <a:r>
              <a:rPr lang="zh-CN" altLang="en-US" sz="2800" b="1">
                <a:solidFill>
                  <a:srgbClr val="000000"/>
                </a:solidFill>
                <a:latin typeface="楷体" panose="02010609060101010101" pitchFamily="49" charset="-122"/>
                <a:ea typeface="楷体" panose="02010609060101010101" pitchFamily="49" charset="-122"/>
              </a:rPr>
              <a:t>主要包括地方性甲状腺肿大、地方性克汀病、亚临床克汀病等。</a:t>
            </a:r>
          </a:p>
        </p:txBody>
      </p:sp>
      <p:sp>
        <p:nvSpPr>
          <p:cNvPr id="13322" name="Text Box 4"/>
          <p:cNvSpPr/>
          <p:nvPr/>
        </p:nvSpPr>
        <p:spPr>
          <a:xfrm>
            <a:off x="611188" y="2781300"/>
            <a:ext cx="7651455" cy="3734483"/>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lnSpc>
                <a:spcPct val="135000"/>
              </a:lnSpc>
              <a:spcBef>
                <a:spcPct val="50000"/>
              </a:spcBef>
            </a:pPr>
            <a:r>
              <a:rPr lang="zh-CN" altLang="en-US">
                <a:solidFill>
                  <a:srgbClr val="000000"/>
                </a:solidFill>
              </a:rPr>
              <a:t>          </a:t>
            </a:r>
            <a:r>
              <a:rPr lang="zh-CN" altLang="en-US" b="1">
                <a:solidFill>
                  <a:srgbClr val="000000"/>
                </a:solidFill>
              </a:rPr>
              <a:t>全世界除冰岛外其她各国均或多或少有地方性碘缺乏病得流行,据估计,全世界患病人数大约占世界人口得6%-8%。</a:t>
            </a:r>
          </a:p>
          <a:p>
            <a:pPr marL="0" lvl="0" indent="0" eaLnBrk="1" hangingPunct="1">
              <a:lnSpc>
                <a:spcPct val="135000"/>
              </a:lnSpc>
              <a:spcBef>
                <a:spcPct val="50000"/>
              </a:spcBef>
            </a:pPr>
            <a:r>
              <a:rPr lang="zh-CN" altLang="en-US" b="1">
                <a:solidFill>
                  <a:srgbClr val="000000"/>
                </a:solidFill>
              </a:rPr>
              <a:t>         我国有四亿多人生活在缺碘地区,占世界缺碘人中得37、4%。全国除上海市外其她29个省、市自治区 (1 762个县) 均有本病流行, 累计查出得患者达7 000 余万,另有大约20万克汀病患者。</a:t>
            </a:r>
          </a:p>
        </p:txBody>
      </p:sp>
      <p:sp>
        <p:nvSpPr>
          <p:cNvPr id="13323" name="AutoShape 6"/>
          <p:cNvSpPr/>
          <p:nvPr/>
        </p:nvSpPr>
        <p:spPr>
          <a:xfrm>
            <a:off x="250825" y="2349500"/>
            <a:ext cx="1285875" cy="722312"/>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分 布</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3320"/>
                                        </p:tgtEl>
                                        <p:attrNameLst>
                                          <p:attrName>style.visibility</p:attrName>
                                        </p:attrNameLst>
                                      </p:cBhvr>
                                      <p:to>
                                        <p:strVal val="visible"/>
                                      </p:to>
                                    </p:set>
                                    <p:animEffect transition="in" filter="blinds(horizontal)">
                                      <p:cBhvr additive="base">
                                        <p:cTn id="7" dur="500"/>
                                        <p:tgtEl>
                                          <p:spTgt spid="1332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1" nodeType="clickEffect">
                                  <p:stCondLst>
                                    <p:cond delay="0"/>
                                  </p:stCondLst>
                                  <p:childTnLst>
                                    <p:set>
                                      <p:cBhvr additive="base">
                                        <p:cTn id="11" dur="1" fill="hold">
                                          <p:stCondLst>
                                            <p:cond delay="0"/>
                                          </p:stCondLst>
                                        </p:cTn>
                                        <p:tgtEl>
                                          <p:spTgt spid="13321"/>
                                        </p:tgtEl>
                                        <p:attrNameLst>
                                          <p:attrName>style.visibility</p:attrName>
                                        </p:attrNameLst>
                                      </p:cBhvr>
                                      <p:to>
                                        <p:strVal val="visible"/>
                                      </p:to>
                                    </p:set>
                                    <p:animEffect transition="in" filter="box(in)">
                                      <p:cBhvr additive="base">
                                        <p:cTn id="12" dur="500"/>
                                        <p:tgtEl>
                                          <p:spTgt spid="1332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3" nodeType="clickEffect">
                                  <p:stCondLst>
                                    <p:cond delay="0"/>
                                  </p:stCondLst>
                                  <p:childTnLst>
                                    <p:set>
                                      <p:cBhvr additive="base">
                                        <p:cTn id="16" dur="1" fill="hold">
                                          <p:stCondLst>
                                            <p:cond delay="0"/>
                                          </p:stCondLst>
                                        </p:cTn>
                                        <p:tgtEl>
                                          <p:spTgt spid="13323"/>
                                        </p:tgtEl>
                                        <p:attrNameLst>
                                          <p:attrName>style.visibility</p:attrName>
                                        </p:attrNameLst>
                                      </p:cBhvr>
                                      <p:to>
                                        <p:strVal val="visible"/>
                                      </p:to>
                                    </p:set>
                                    <p:animEffect transition="in" filter="blinds(horizontal)">
                                      <p:cBhvr additive="base">
                                        <p:cTn id="17" dur="500"/>
                                        <p:tgtEl>
                                          <p:spTgt spid="13323"/>
                                        </p:tgtEl>
                                      </p:cBhvr>
                                    </p:animEffect>
                                  </p:childTnLst>
                                </p:cTn>
                              </p:par>
                            </p:childTnLst>
                          </p:cTn>
                        </p:par>
                        <p:par>
                          <p:cTn id="18" fill="hold" nodeType="afterGroup">
                            <p:stCondLst>
                              <p:cond delay="500"/>
                            </p:stCondLst>
                            <p:childTnLst>
                              <p:par>
                                <p:cTn id="19" presetID="4" presetClass="entr" presetSubtype="16" dur="500" fill="hold" grpId="2" nodeType="afterEffect">
                                  <p:stCondLst>
                                    <p:cond delay="500"/>
                                  </p:stCondLst>
                                  <p:childTnLst>
                                    <p:set>
                                      <p:cBhvr additive="base">
                                        <p:cTn id="20" dur="1" fill="hold">
                                          <p:stCondLst>
                                            <p:cond delay="0"/>
                                          </p:stCondLst>
                                        </p:cTn>
                                        <p:tgtEl>
                                          <p:spTgt spid="13322"/>
                                        </p:tgtEl>
                                        <p:attrNameLst>
                                          <p:attrName>style.visibility</p:attrName>
                                        </p:attrNameLst>
                                      </p:cBhvr>
                                      <p:to>
                                        <p:strVal val="visible"/>
                                      </p:to>
                                    </p:set>
                                    <p:animEffect transition="in" filter="box(in)">
                                      <p:cBhvr additive="base">
                                        <p:cTn id="21" dur="500"/>
                                        <p:tgtEl>
                                          <p:spTgt spid="13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0" grpId="0"/>
      <p:bldP spid="13321" grpId="1"/>
      <p:bldP spid="13322" grpId="2"/>
      <p:bldP spid="13323" grpId="3"/>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Rectangle 2"/>
          <p:cNvSpPr/>
          <p:nvPr/>
        </p:nvSpPr>
        <p:spPr>
          <a:xfrm>
            <a:off x="4479925" y="3048000"/>
            <a:ext cx="1235075" cy="762000"/>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endParaRPr lang="zh-CN" altLang="en-US" sz="4400">
              <a:solidFill>
                <a:schemeClr val="tx2"/>
              </a:solidFill>
            </a:endParaRPr>
          </a:p>
        </p:txBody>
      </p:sp>
      <p:pic>
        <p:nvPicPr>
          <p:cNvPr id="14339" name="Picture 3" descr="HWOCRTEMP_ROC10"/>
          <p:cNvPicPr/>
          <p:nvPr/>
        </p:nvPicPr>
        <p:blipFill>
          <a:blip r:embed="rId2"/>
          <a:srcRect l="2710" t="2930" r="1770" b="363"/>
          <a:stretch>
            <a:fillRect/>
          </a:stretch>
        </p:blipFill>
        <p:spPr>
          <a:xfrm>
            <a:off x="0" y="0"/>
            <a:ext cx="8891588" cy="6858000"/>
          </a:xfrm>
          <a:prstGeom prst="rect">
            <a:avLst/>
          </a:prstGeom>
          <a:noFill/>
          <a:ln>
            <a:noFill/>
            <a:miter lim="800000"/>
          </a:ln>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6" name="Rectangle 3"/>
          <p:cNvSpPr txBox="1">
            <a:spLocks noRot="1" noChangeArrowheads="1"/>
          </p:cNvSpPr>
          <p:nvPr/>
        </p:nvSpPr>
        <p:spPr>
          <a:xfrm>
            <a:off x="457200" y="381000"/>
            <a:ext cx="8382000" cy="6019800"/>
          </a:xfrm>
          <a:prstGeom prst="rect">
            <a:avLst/>
          </a:prstGeom>
        </p:spPr>
        <p:txBody>
          <a:bodyPr>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342900" marR="0" lvl="0" indent="-342900">
              <a:spcBef>
                <a:spcPct val="20000"/>
              </a:spcBef>
              <a:buFont typeface="Wingdings" panose="05000000000000000000" pitchFamily="2" charset="2"/>
            </a:pPr>
            <a:endParaRPr lang="en-US" altLang="zh-CN" sz="3200"/>
          </a:p>
        </p:txBody>
      </p:sp>
      <p:pic>
        <p:nvPicPr>
          <p:cNvPr id="15368" name="Picture 21" descr="{1A43A2D5-46AE-4E37-883C-CB4682774EF1}"/>
          <p:cNvPicPr/>
          <p:nvPr/>
        </p:nvPicPr>
        <p:blipFill>
          <a:blip r:embed="rId2"/>
          <a:stretch>
            <a:fillRect/>
          </a:stretch>
        </p:blipFill>
        <p:spPr>
          <a:xfrm>
            <a:off x="971550" y="2708275"/>
            <a:ext cx="6858000" cy="2286000"/>
          </a:xfrm>
          <a:prstGeom prst="rect">
            <a:avLst/>
          </a:prstGeom>
          <a:noFill/>
          <a:ln>
            <a:noFill/>
            <a:miter lim="800000"/>
          </a:ln>
        </p:spPr>
      </p:pic>
      <p:sp>
        <p:nvSpPr>
          <p:cNvPr id="15369" name="Rectangle 22"/>
          <p:cNvSpPr/>
          <p:nvPr/>
        </p:nvSpPr>
        <p:spPr>
          <a:xfrm>
            <a:off x="179388" y="1989138"/>
            <a:ext cx="8763000" cy="612775"/>
          </a:xfrm>
          <a:prstGeom prst="rect">
            <a:avLst/>
          </a:prstGeom>
          <a:solidFill>
            <a:srgbClr val="FFFFFF"/>
          </a:solidFill>
          <a:ln>
            <a:noFill/>
            <a:miter lim="800000"/>
          </a:ln>
        </p:spPr>
        <p:txBody>
          <a:bodyPr>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lnSpc>
                <a:spcPct val="120000"/>
              </a:lnSpc>
            </a:pPr>
            <a:r>
              <a:rPr lang="zh-CN" altLang="en-US" b="1">
                <a:solidFill>
                  <a:srgbClr val="000000"/>
                </a:solidFill>
                <a:latin typeface="楷体_GB2312" pitchFamily="49" charset="-122"/>
                <a:ea typeface="楷体_GB2312" pitchFamily="49" charset="-122"/>
              </a:rPr>
              <a:t>表</a:t>
            </a:r>
            <a:r>
              <a:rPr lang="en-US" altLang="zh-CN" b="1">
                <a:solidFill>
                  <a:srgbClr val="000000"/>
                </a:solidFill>
                <a:latin typeface="楷体_GB2312" pitchFamily="49" charset="-122"/>
                <a:ea typeface="楷体_GB2312" pitchFamily="49" charset="-122"/>
              </a:rPr>
              <a:t>5-2 1994</a:t>
            </a:r>
            <a:r>
              <a:rPr lang="zh-CN" altLang="en-US" b="1">
                <a:solidFill>
                  <a:srgbClr val="000000"/>
                </a:solidFill>
                <a:latin typeface="楷体_GB2312" pitchFamily="49" charset="-122"/>
                <a:ea typeface="楷体_GB2312" pitchFamily="49" charset="-122"/>
              </a:rPr>
              <a:t>、</a:t>
            </a:r>
            <a:r>
              <a:rPr lang="en-US" altLang="zh-CN" b="1">
                <a:solidFill>
                  <a:srgbClr val="000000"/>
                </a:solidFill>
                <a:latin typeface="楷体_GB2312" pitchFamily="49" charset="-122"/>
                <a:ea typeface="楷体_GB2312" pitchFamily="49" charset="-122"/>
              </a:rPr>
              <a:t>2000</a:t>
            </a:r>
            <a:r>
              <a:rPr lang="zh-CN" altLang="en-US" b="1">
                <a:solidFill>
                  <a:srgbClr val="000000"/>
                </a:solidFill>
                <a:latin typeface="楷体_GB2312" pitchFamily="49" charset="-122"/>
                <a:ea typeface="楷体_GB2312" pitchFamily="49" charset="-122"/>
              </a:rPr>
              <a:t>年度中国碘缺乏病范围例数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0482" name="直接连接符 13"/>
          <p:cNvCxnSpPr/>
          <p:nvPr/>
        </p:nvCxnSpPr>
        <p:spPr>
          <a:xfrm>
            <a:off x="0" y="6286500"/>
            <a:ext cx="6858000" cy="1588"/>
          </a:xfrm>
          <a:prstGeom prst="line">
            <a:avLst/>
          </a:prstGeom>
          <a:noFill/>
          <a:ln w="34925">
            <a:solidFill>
              <a:schemeClr val="bg2"/>
            </a:solidFill>
            <a:miter lim="800000"/>
          </a:ln>
        </p:spPr>
      </p:cxnSp>
      <p:sp>
        <p:nvSpPr>
          <p:cNvPr id="20488" name="矩形 7"/>
          <p:cNvSpPr/>
          <p:nvPr/>
        </p:nvSpPr>
        <p:spPr>
          <a:xfrm>
            <a:off x="755650" y="2276475"/>
            <a:ext cx="7424217" cy="1433993"/>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latin typeface="楷体" panose="02010609060101010101" pitchFamily="49" charset="-122"/>
                <a:ea typeface="楷体" panose="02010609060101010101" pitchFamily="49" charset="-122"/>
              </a:rPr>
              <a:t>1、 缺碘</a:t>
            </a:r>
            <a:r>
              <a:rPr lang="zh-CN" altLang="en-US" b="1">
                <a:solidFill>
                  <a:srgbClr val="000000"/>
                </a:solidFill>
                <a:latin typeface="楷体" panose="02010609060101010101" pitchFamily="49" charset="-122"/>
                <a:ea typeface="楷体" panose="02010609060101010101" pitchFamily="49" charset="-122"/>
              </a:rPr>
              <a:t>　目前,实验研究和人群流行病学调查中均已证实碘缺乏病就是由于环境中碘水平过低所引起得。</a:t>
            </a:r>
          </a:p>
          <a:p>
            <a:pPr marL="0" lvl="0" indent="0" eaLnBrk="1" hangingPunct="1">
              <a:spcBef>
                <a:spcPct val="50000"/>
              </a:spcBef>
            </a:pPr>
            <a:endParaRPr lang="zh-CN" altLang="en-US" b="1">
              <a:solidFill>
                <a:srgbClr val="000000"/>
              </a:solidFill>
              <a:latin typeface="楷体" panose="02010609060101010101" pitchFamily="49" charset="-122"/>
              <a:ea typeface="楷体" panose="02010609060101010101" pitchFamily="49" charset="-122"/>
            </a:endParaRPr>
          </a:p>
        </p:txBody>
      </p:sp>
      <p:sp>
        <p:nvSpPr>
          <p:cNvPr id="20489" name="AutoShape 6"/>
          <p:cNvSpPr/>
          <p:nvPr/>
        </p:nvSpPr>
        <p:spPr>
          <a:xfrm>
            <a:off x="971550" y="1557338"/>
            <a:ext cx="1285875" cy="722312"/>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病 因 </a:t>
            </a:r>
          </a:p>
        </p:txBody>
      </p:sp>
      <p:sp>
        <p:nvSpPr>
          <p:cNvPr id="20490" name="矩形 10"/>
          <p:cNvSpPr/>
          <p:nvPr/>
        </p:nvSpPr>
        <p:spPr>
          <a:xfrm>
            <a:off x="792162" y="3644900"/>
            <a:ext cx="8360191" cy="2105223"/>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000" b="1">
                <a:solidFill>
                  <a:srgbClr val="000000"/>
                </a:solidFill>
              </a:rPr>
              <a:t>   </a:t>
            </a:r>
            <a:r>
              <a:rPr lang="zh-CN" altLang="en-US" b="1">
                <a:solidFill>
                  <a:srgbClr val="000000"/>
                </a:solidFill>
              </a:rPr>
              <a:t>1)该病发病与当地环境中碘含量呈负相关。</a:t>
            </a:r>
          </a:p>
          <a:p>
            <a:pPr marL="0" lvl="0" indent="0" eaLnBrk="1" hangingPunct="1">
              <a:spcBef>
                <a:spcPct val="50000"/>
              </a:spcBef>
            </a:pPr>
            <a:r>
              <a:rPr lang="zh-CN" altLang="en-US" b="1">
                <a:solidFill>
                  <a:srgbClr val="000000"/>
                </a:solidFill>
              </a:rPr>
              <a:t>   2)利用碘盐或碘油后,甲状腺肿流行可得到有效控制。</a:t>
            </a:r>
          </a:p>
          <a:p>
            <a:pPr marL="0" lvl="0" indent="0" eaLnBrk="1" hangingPunct="1">
              <a:spcBef>
                <a:spcPct val="50000"/>
              </a:spcBef>
            </a:pPr>
            <a:r>
              <a:rPr lang="zh-CN" altLang="en-US" b="1">
                <a:solidFill>
                  <a:srgbClr val="000000"/>
                </a:solidFill>
              </a:rPr>
              <a:t>   3)患者尿碘含量和甲状腺吸</a:t>
            </a:r>
            <a:r>
              <a:rPr lang="zh-CN" altLang="en-US" b="1" baseline="30000">
                <a:solidFill>
                  <a:srgbClr val="000000"/>
                </a:solidFill>
              </a:rPr>
              <a:t>131</a:t>
            </a:r>
            <a:r>
              <a:rPr lang="en-US" altLang="zh-CN" b="1">
                <a:solidFill>
                  <a:srgbClr val="000000"/>
                </a:solidFill>
              </a:rPr>
              <a:t>I</a:t>
            </a:r>
            <a:r>
              <a:rPr lang="zh-CN" altLang="en-US" b="1">
                <a:solidFill>
                  <a:srgbClr val="000000"/>
                </a:solidFill>
              </a:rPr>
              <a:t>实验证明体内缺碘。</a:t>
            </a:r>
          </a:p>
          <a:p>
            <a:pPr marL="0" lvl="0" indent="0" eaLnBrk="1" hangingPunct="1">
              <a:spcBef>
                <a:spcPct val="50000"/>
              </a:spcBef>
            </a:pPr>
            <a:r>
              <a:rPr lang="zh-CN" altLang="en-US" b="1">
                <a:solidFill>
                  <a:srgbClr val="000000"/>
                </a:solidFill>
              </a:rPr>
              <a:t>   4)动物实验证明,缺碘饮食可引起动物甲状腺肿大。</a:t>
            </a:r>
          </a:p>
        </p:txBody>
      </p:sp>
      <p:sp>
        <p:nvSpPr>
          <p:cNvPr id="20491" name="矩形 11"/>
          <p:cNvSpPr/>
          <p:nvPr/>
        </p:nvSpPr>
        <p:spPr>
          <a:xfrm>
            <a:off x="971550" y="3213100"/>
            <a:ext cx="3030608" cy="457657"/>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rPr>
              <a:t>主要依据有以下四点: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additive="base">
                                        <p:cTn id="6" dur="1" fill="hold">
                                          <p:stCondLst>
                                            <p:cond delay="0"/>
                                          </p:stCondLst>
                                        </p:cTn>
                                        <p:tgtEl>
                                          <p:spTgt spid="20489"/>
                                        </p:tgtEl>
                                        <p:attrNameLst>
                                          <p:attrName>style.visibility</p:attrName>
                                        </p:attrNameLst>
                                      </p:cBhvr>
                                      <p:to>
                                        <p:strVal val="visible"/>
                                      </p:to>
                                    </p:set>
                                    <p:animEffect transition="in" filter="blinds(horizontal)">
                                      <p:cBhvr additive="base">
                                        <p:cTn id="7" dur="500"/>
                                        <p:tgtEl>
                                          <p:spTgt spid="2048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20488"/>
                                        </p:tgtEl>
                                        <p:attrNameLst>
                                          <p:attrName>style.visibility</p:attrName>
                                        </p:attrNameLst>
                                      </p:cBhvr>
                                      <p:to>
                                        <p:strVal val="visible"/>
                                      </p:to>
                                    </p:set>
                                    <p:animEffect transition="in" filter="box(in)">
                                      <p:cBhvr additive="base">
                                        <p:cTn id="12" dur="500"/>
                                        <p:tgtEl>
                                          <p:spTgt spid="2048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8" presetClass="entr" presetSubtype="16" dur="500" fill="hold" grpId="3" nodeType="clickEffect">
                                  <p:stCondLst>
                                    <p:cond delay="0"/>
                                  </p:stCondLst>
                                  <p:childTnLst>
                                    <p:set>
                                      <p:cBhvr additive="base">
                                        <p:cTn id="16" dur="1" fill="hold">
                                          <p:stCondLst>
                                            <p:cond delay="0"/>
                                          </p:stCondLst>
                                        </p:cTn>
                                        <p:tgtEl>
                                          <p:spTgt spid="20491"/>
                                        </p:tgtEl>
                                        <p:attrNameLst>
                                          <p:attrName>style.visibility</p:attrName>
                                        </p:attrNameLst>
                                      </p:cBhvr>
                                      <p:to>
                                        <p:strVal val="visible"/>
                                      </p:to>
                                    </p:set>
                                    <p:animEffect transition="in" filter="diamond(in)">
                                      <p:cBhvr additive="base">
                                        <p:cTn id="17" dur="500"/>
                                        <p:tgtEl>
                                          <p:spTgt spid="2049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8" presetClass="entr" presetSubtype="16" dur="1000" fill="hold" grpId="2" nodeType="clickEffect">
                                  <p:stCondLst>
                                    <p:cond delay="0"/>
                                  </p:stCondLst>
                                  <p:childTnLst>
                                    <p:set>
                                      <p:cBhvr additive="base">
                                        <p:cTn id="21" dur="1" fill="hold">
                                          <p:stCondLst>
                                            <p:cond delay="0"/>
                                          </p:stCondLst>
                                        </p:cTn>
                                        <p:tgtEl>
                                          <p:spTgt spid="20490"/>
                                        </p:tgtEl>
                                        <p:attrNameLst>
                                          <p:attrName>style.visibility</p:attrName>
                                        </p:attrNameLst>
                                      </p:cBhvr>
                                      <p:to>
                                        <p:strVal val="visible"/>
                                      </p:to>
                                    </p:set>
                                    <p:animEffect transition="in" filter="diamond(in)">
                                      <p:cBhvr additive="base">
                                        <p:cTn id="22" dur="1000"/>
                                        <p:tgtEl>
                                          <p:spTgt spid="20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8" grpId="0"/>
      <p:bldP spid="20489" grpId="1"/>
      <p:bldP spid="20490" grpId="2"/>
      <p:bldP spid="20491" grpId="3"/>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1508" name="矩形 16"/>
          <p:cNvSpPr/>
          <p:nvPr/>
        </p:nvSpPr>
        <p:spPr>
          <a:xfrm>
            <a:off x="7000875" y="5957888"/>
            <a:ext cx="1835714" cy="396636"/>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2000" b="1">
                <a:solidFill>
                  <a:srgbClr val="000000"/>
                </a:solidFill>
                <a:latin typeface="楷体" panose="02010609060101010101" pitchFamily="49" charset="-122"/>
                <a:ea typeface="楷体" panose="02010609060101010101" pitchFamily="49" charset="-122"/>
              </a:rPr>
              <a:t>医学院:吕文戈</a:t>
            </a:r>
          </a:p>
        </p:txBody>
      </p:sp>
      <p:sp>
        <p:nvSpPr>
          <p:cNvPr id="21512" name="矩形 7"/>
          <p:cNvSpPr/>
          <p:nvPr/>
        </p:nvSpPr>
        <p:spPr>
          <a:xfrm>
            <a:off x="827088" y="1484312"/>
            <a:ext cx="7436930" cy="4088404"/>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2800" b="1">
                <a:solidFill>
                  <a:srgbClr val="000000"/>
                </a:solidFill>
                <a:latin typeface="楷体" panose="02010609060101010101" pitchFamily="49" charset="-122"/>
                <a:ea typeface="楷体" panose="02010609060101010101" pitchFamily="49" charset="-122"/>
              </a:rPr>
              <a:t>2、 致甲状腺肿物质…</a:t>
            </a:r>
            <a:r>
              <a:rPr lang="zh-CN" altLang="en-US" b="1">
                <a:solidFill>
                  <a:srgbClr val="000000"/>
                </a:solidFill>
                <a:latin typeface="楷体" panose="02010609060101010101" pitchFamily="49" charset="-122"/>
                <a:ea typeface="楷体" panose="02010609060101010101" pitchFamily="49" charset="-122"/>
              </a:rPr>
              <a:t>与硫氰酸盐、生物类黄酮 等物质有关。</a:t>
            </a:r>
            <a:endParaRPr lang="en-US" altLang="zh-CN" b="1">
              <a:solidFill>
                <a:srgbClr val="000000"/>
              </a:solidFill>
              <a:latin typeface="楷体" panose="02010609060101010101" pitchFamily="49" charset="-122"/>
              <a:ea typeface="楷体" panose="02010609060101010101" pitchFamily="49" charset="-122"/>
            </a:endParaRPr>
          </a:p>
          <a:p>
            <a:pPr marL="0" lvl="0" indent="0" eaLnBrk="1" hangingPunct="1">
              <a:spcBef>
                <a:spcPct val="50000"/>
              </a:spcBef>
            </a:pPr>
            <a:r>
              <a:rPr lang="zh-CN" altLang="en-US" sz="2800" b="1">
                <a:solidFill>
                  <a:srgbClr val="000000"/>
                </a:solidFill>
                <a:latin typeface="楷体" panose="02010609060101010101" pitchFamily="49" charset="-122"/>
                <a:ea typeface="楷体" panose="02010609060101010101" pitchFamily="49" charset="-122"/>
              </a:rPr>
              <a:t>3、高碘 …</a:t>
            </a:r>
            <a:r>
              <a:rPr lang="zh-CN" altLang="en-US" b="1">
                <a:solidFill>
                  <a:srgbClr val="000000"/>
                </a:solidFill>
                <a:latin typeface="楷体" panose="02010609060101010101" pitchFamily="49" charset="-122"/>
                <a:ea typeface="楷体" panose="02010609060101010101" pitchFamily="49" charset="-122"/>
              </a:rPr>
              <a:t>与“碘阻断效应”有关 。</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因为酪氨酸碘化过程中必须就是</a:t>
            </a:r>
            <a:r>
              <a:rPr lang="en-US" altLang="zh-CN" b="1">
                <a:solidFill>
                  <a:srgbClr val="000000"/>
                </a:solidFill>
                <a:latin typeface="楷体" panose="02010609060101010101" pitchFamily="49" charset="-122"/>
                <a:ea typeface="楷体" panose="02010609060101010101" pitchFamily="49" charset="-122"/>
              </a:rPr>
              <a:t>I</a:t>
            </a:r>
            <a:r>
              <a:rPr lang="zh-CN" altLang="en-US" b="1">
                <a:solidFill>
                  <a:srgbClr val="000000"/>
                </a:solidFill>
                <a:latin typeface="楷体" panose="02010609060101010101" pitchFamily="49" charset="-122"/>
                <a:ea typeface="楷体" panose="02010609060101010101" pitchFamily="49" charset="-122"/>
              </a:rPr>
              <a:t>和她同时被氧化才能结合。</a:t>
            </a:r>
          </a:p>
          <a:p>
            <a:pPr marL="0" lvl="0" indent="0" eaLnBrk="1" hangingPunct="1">
              <a:spcBef>
                <a:spcPct val="50000"/>
              </a:spcBef>
            </a:pPr>
            <a:r>
              <a:rPr lang="zh-CN" altLang="en-US" sz="2800" b="1">
                <a:solidFill>
                  <a:srgbClr val="000000"/>
                </a:solidFill>
                <a:latin typeface="楷体" panose="02010609060101010101" pitchFamily="49" charset="-122"/>
                <a:ea typeface="楷体" panose="02010609060101010101" pitchFamily="49" charset="-122"/>
              </a:rPr>
              <a:t>4、环境缺硒…</a:t>
            </a:r>
            <a:r>
              <a:rPr lang="zh-CN" altLang="en-US" b="1">
                <a:solidFill>
                  <a:srgbClr val="000000"/>
                </a:solidFill>
                <a:latin typeface="楷体" panose="02010609060101010101" pitchFamily="49" charset="-122"/>
                <a:ea typeface="楷体" panose="02010609060101010101" pitchFamily="49" charset="-122"/>
              </a:rPr>
              <a:t>与</a:t>
            </a:r>
            <a:r>
              <a:rPr lang="en-US" altLang="zh-CN" b="1">
                <a:solidFill>
                  <a:srgbClr val="000000"/>
                </a:solidFill>
                <a:latin typeface="楷体" panose="02010609060101010101" pitchFamily="49" charset="-122"/>
                <a:ea typeface="楷体" panose="02010609060101010101" pitchFamily="49" charset="-122"/>
              </a:rPr>
              <a:t>GSH-px</a:t>
            </a:r>
            <a:r>
              <a:rPr lang="zh-CN" altLang="en-US" b="1">
                <a:solidFill>
                  <a:srgbClr val="000000"/>
                </a:solidFill>
                <a:latin typeface="楷体" panose="02010609060101010101" pitchFamily="49" charset="-122"/>
                <a:ea typeface="楷体" panose="02010609060101010101" pitchFamily="49" charset="-122"/>
              </a:rPr>
              <a:t>得活性降低有关 。 </a:t>
            </a:r>
          </a:p>
          <a:p>
            <a:pPr marL="0" lvl="0" indent="0" eaLnBrk="1" hangingPunct="1">
              <a:spcBef>
                <a:spcPct val="50000"/>
              </a:spcBef>
            </a:pPr>
            <a:r>
              <a:rPr lang="zh-CN" altLang="en-US" sz="2800" b="1">
                <a:solidFill>
                  <a:srgbClr val="000000"/>
                </a:solidFill>
                <a:latin typeface="楷体" panose="02010609060101010101" pitchFamily="49" charset="-122"/>
                <a:ea typeface="楷体" panose="02010609060101010101" pitchFamily="49" charset="-122"/>
              </a:rPr>
              <a:t>5、甲状腺自家免疫抗体 …</a:t>
            </a:r>
            <a:r>
              <a:rPr lang="zh-CN" altLang="en-US" b="1">
                <a:solidFill>
                  <a:srgbClr val="000000"/>
                </a:solidFill>
                <a:latin typeface="楷体" panose="02010609060101010101" pitchFamily="49" charset="-122"/>
                <a:ea typeface="楷体" panose="02010609060101010101" pitchFamily="49" charset="-122"/>
              </a:rPr>
              <a:t>与直接抑制甲状腺激素得合成有关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grpId="0" nodeType="afterEffect">
                                  <p:stCondLst>
                                    <p:cond delay="0"/>
                                  </p:stCondLst>
                                  <p:childTnLst>
                                    <p:set>
                                      <p:cBhvr additive="base">
                                        <p:cTn id="6" dur="1" fill="hold">
                                          <p:stCondLst>
                                            <p:cond delay="0"/>
                                          </p:stCondLst>
                                        </p:cTn>
                                        <p:tgtEl>
                                          <p:spTgt spid="21512"/>
                                        </p:tgtEl>
                                        <p:attrNameLst>
                                          <p:attrName>style.visibility</p:attrName>
                                        </p:attrNameLst>
                                      </p:cBhvr>
                                      <p:to>
                                        <p:strVal val="visible"/>
                                      </p:to>
                                    </p:set>
                                    <p:animEffect transition="in" filter="checkerboard(across)">
                                      <p:cBhvr additive="base">
                                        <p:cTn id="7" dur="500"/>
                                        <p:tgtEl>
                                          <p:spTgt spid="215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36" name="AutoShape 6"/>
          <p:cNvSpPr/>
          <p:nvPr/>
        </p:nvSpPr>
        <p:spPr>
          <a:xfrm>
            <a:off x="1116012" y="1628775"/>
            <a:ext cx="2143125" cy="722312"/>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发病机理 </a:t>
            </a:r>
          </a:p>
        </p:txBody>
      </p:sp>
      <p:sp>
        <p:nvSpPr>
          <p:cNvPr id="22537" name="矩形 9"/>
          <p:cNvSpPr/>
          <p:nvPr/>
        </p:nvSpPr>
        <p:spPr>
          <a:xfrm>
            <a:off x="971550" y="2349500"/>
            <a:ext cx="7508439" cy="2929006"/>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lnSpc>
                <a:spcPct val="155000"/>
              </a:lnSpc>
            </a:pPr>
            <a:r>
              <a:rPr lang="zh-CN" altLang="en-US" b="1">
                <a:solidFill>
                  <a:srgbClr val="000000"/>
                </a:solidFill>
              </a:rPr>
              <a:t>        </a:t>
            </a:r>
            <a:r>
              <a:rPr lang="zh-CN" altLang="en-US" b="1">
                <a:solidFill>
                  <a:srgbClr val="000000"/>
                </a:solidFill>
                <a:latin typeface="楷体" panose="02010609060101010101" pitchFamily="49" charset="-122"/>
                <a:ea typeface="楷体" panose="02010609060101010101" pitchFamily="49" charset="-122"/>
              </a:rPr>
              <a:t>缺碘可使甲状腺合成甲状腺激素得功能受阻,血液中甲状腺激素水平低下,从而使脑垂体前叶促甲状腺激素(</a:t>
            </a:r>
            <a:r>
              <a:rPr lang="en-US" altLang="zh-CN" b="1">
                <a:solidFill>
                  <a:srgbClr val="000000"/>
                </a:solidFill>
                <a:latin typeface="楷体" panose="02010609060101010101" pitchFamily="49" charset="-122"/>
                <a:ea typeface="楷体" panose="02010609060101010101" pitchFamily="49" charset="-122"/>
              </a:rPr>
              <a:t>TSH)</a:t>
            </a:r>
            <a:r>
              <a:rPr lang="zh-CN" altLang="en-US" b="1">
                <a:solidFill>
                  <a:srgbClr val="000000"/>
                </a:solidFill>
                <a:latin typeface="楷体" panose="02010609060101010101" pitchFamily="49" charset="-122"/>
                <a:ea typeface="楷体" panose="02010609060101010101" pitchFamily="49" charset="-122"/>
              </a:rPr>
              <a:t>得分泌反馈性增加,促使甲状腺组织增生肥大,增生肥大得甲状腺又会造成甲状腺素合成障碍,更进一步加剧缺碘引起得紊乱,甲状腺进一步肿大。</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3" presetClass="entr" presetSubtype="0" dur="2000" fill="hold" grpId="0" nodeType="clickEffect">
                                  <p:stCondLst>
                                    <p:cond delay="0"/>
                                  </p:stCondLst>
                                  <p:childTnLst>
                                    <p:set>
                                      <p:cBhvr additive="base">
                                        <p:cTn id="6" dur="1" fill="hold">
                                          <p:stCondLst>
                                            <p:cond delay="0"/>
                                          </p:stCondLst>
                                        </p:cTn>
                                        <p:tgtEl>
                                          <p:spTgt spid="22536"/>
                                        </p:tgtEl>
                                        <p:attrNameLst>
                                          <p:attrName>style.visibility</p:attrName>
                                        </p:attrNameLst>
                                      </p:cBhvr>
                                      <p:to>
                                        <p:strVal val="visible"/>
                                      </p:to>
                                    </p:set>
                                    <p:animEffect transition="in" filter="fade">
                                      <p:cBhvr additive="base">
                                        <p:cTn id="7" dur="200"/>
                                        <p:tgtEl>
                                          <p:spTgt spid="22536"/>
                                        </p:tgtEl>
                                      </p:cBhvr>
                                    </p:animEffect>
                                    <p:anim calcmode="lin" valueType="num">
                                      <p:cBhvr additive="base">
                                        <p:cTn id="8" dur="800" fill="hold"/>
                                        <p:tgtEl>
                                          <p:spTgt spid="22536"/>
                                        </p:tgtEl>
                                        <p:attrNameLst>
                                          <p:attrName>ppt_x</p:attrName>
                                        </p:attrNameLst>
                                      </p:cBhvr>
                                      <p:tavLst>
                                        <p:tav tm="0">
                                          <p:val>
                                            <p:strVal val="#ppt_x"/>
                                          </p:val>
                                        </p:tav>
                                        <p:tav tm="100000">
                                          <p:val>
                                            <p:strVal val="#ppt_x"/>
                                          </p:val>
                                        </p:tav>
                                      </p:tavLst>
                                    </p:anim>
                                    <p:anim calcmode="lin" valueType="num">
                                      <p:cBhvr additive="base">
                                        <p:cTn id="9" dur="800" fill="hold"/>
                                        <p:tgtEl>
                                          <p:spTgt spid="22536"/>
                                        </p:tgtEl>
                                        <p:attrNameLst>
                                          <p:attrName>ppt_y</p:attrName>
                                        </p:attrNameLst>
                                      </p:cBhvr>
                                      <p:tavLst>
                                        <p:tav tm="0">
                                          <p:val>
                                            <p:strVal val="#ppt_y+0.31"/>
                                          </p:val>
                                        </p:tav>
                                        <p:tav tm="100000">
                                          <p:val>
                                            <p:strVal val="#ppt_y+0.31"/>
                                          </p:val>
                                        </p:tav>
                                      </p:tavLst>
                                    </p:anim>
                                    <p:anim calcmode="lin" valueType="num">
                                      <p:cBhvr additive="base">
                                        <p:cTn id="10" dur="1200" decel="50000" fill="hold">
                                          <p:stCondLst>
                                            <p:cond delay="800"/>
                                          </p:stCondLst>
                                        </p:cTn>
                                        <p:tgtEl>
                                          <p:spTgt spid="22536"/>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additive="base">
                                        <p:cTn id="11" dur="1200" decel="50000" fill="hold">
                                          <p:stCondLst>
                                            <p:cond delay="800"/>
                                          </p:stCondLst>
                                        </p:cTn>
                                        <p:tgtEl>
                                          <p:spTgt spid="22536"/>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nodeType="clickPar">
                      <p:stCondLst>
                        <p:cond delay="indefinite"/>
                      </p:stCondLst>
                      <p:childTnLst>
                        <p:par>
                          <p:cTn id="13" fill="hold" nodeType="afterGroup">
                            <p:stCondLst>
                              <p:cond delay="0"/>
                            </p:stCondLst>
                            <p:childTnLst>
                              <p:par>
                                <p:cTn id="14" presetID="13" presetClass="entr" presetSubtype="16" dur="1000" fill="hold" grpId="1" nodeType="clickEffect">
                                  <p:stCondLst>
                                    <p:cond delay="0"/>
                                  </p:stCondLst>
                                  <p:childTnLst>
                                    <p:set>
                                      <p:cBhvr additive="base">
                                        <p:cTn id="15" dur="1" fill="hold">
                                          <p:stCondLst>
                                            <p:cond delay="0"/>
                                          </p:stCondLst>
                                        </p:cTn>
                                        <p:tgtEl>
                                          <p:spTgt spid="22537"/>
                                        </p:tgtEl>
                                        <p:attrNameLst>
                                          <p:attrName>style.visibility</p:attrName>
                                        </p:attrNameLst>
                                      </p:cBhvr>
                                      <p:to>
                                        <p:strVal val="visible"/>
                                      </p:to>
                                    </p:set>
                                    <p:animEffect transition="in" filter="plus(in)">
                                      <p:cBhvr additive="base">
                                        <p:cTn id="16" dur="1000"/>
                                        <p:tgtEl>
                                          <p:spTgt spid="225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6" grpId="0"/>
      <p:bldP spid="22537"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3560" name="矩形 7"/>
          <p:cNvSpPr/>
          <p:nvPr/>
        </p:nvSpPr>
        <p:spPr>
          <a:xfrm>
            <a:off x="1571625" y="2071688"/>
            <a:ext cx="7579947" cy="375278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按肿大得性质临床上分为三型:</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①弥漫型: 腺体均匀增大,摸不到结节;</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②结节型:在甲状腺上摸到一个或几个结节;</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③混合型:在已经弥漫肿大得腺体上摸到一个</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或几个结节。</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我国现行得地方性甲状腺肿分度标准:</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正常、生理增大 、Ⅰ度 、Ⅱ度 、Ⅲ度 、Ⅳ度</a:t>
            </a:r>
          </a:p>
        </p:txBody>
      </p:sp>
      <p:sp>
        <p:nvSpPr>
          <p:cNvPr id="23561" name="AutoShape 6"/>
          <p:cNvSpPr/>
          <p:nvPr/>
        </p:nvSpPr>
        <p:spPr>
          <a:xfrm>
            <a:off x="250825" y="1628775"/>
            <a:ext cx="2208212" cy="885825"/>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临床表现 </a:t>
            </a:r>
          </a:p>
        </p:txBody>
      </p:sp>
      <p:sp>
        <p:nvSpPr>
          <p:cNvPr id="23562" name="AutoShape 8"/>
          <p:cNvSpPr/>
          <p:nvPr/>
        </p:nvSpPr>
        <p:spPr>
          <a:xfrm>
            <a:off x="468312" y="2781300"/>
            <a:ext cx="1223962" cy="863600"/>
          </a:xfrm>
          <a:prstGeom prst="roundRect">
            <a:avLst>
              <a:gd name="adj" fmla="val 16667"/>
            </a:avLst>
          </a:prstGeom>
          <a:solidFill>
            <a:schemeClr val="accent1"/>
          </a:solidFill>
          <a:ln>
            <a:solidFill>
              <a:schemeClr val="tx1"/>
            </a:solidFill>
            <a:miter lim="800000"/>
          </a:ln>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甲状腺</a:t>
            </a:r>
            <a:endParaRPr lang="en-US" altLang="zh-CN" sz="2800" b="1">
              <a:solidFill>
                <a:srgbClr val="000000"/>
              </a:solidFill>
              <a:ea typeface="楷体_GB2312" pitchFamily="49" charset="-122"/>
            </a:endParaRPr>
          </a:p>
          <a:p>
            <a:pPr marL="0" lvl="0" indent="0" algn="ctr" eaLnBrk="1" hangingPunct="1"/>
            <a:r>
              <a:rPr lang="zh-CN" altLang="en-US" sz="2800" b="1">
                <a:solidFill>
                  <a:srgbClr val="000000"/>
                </a:solidFill>
                <a:ea typeface="楷体_GB2312" pitchFamily="49" charset="-122"/>
              </a:rPr>
              <a:t>肿大</a:t>
            </a:r>
          </a:p>
        </p:txBody>
      </p:sp>
      <p:sp>
        <p:nvSpPr>
          <p:cNvPr id="23563" name="AutoShape 5"/>
          <p:cNvSpPr/>
          <p:nvPr/>
        </p:nvSpPr>
        <p:spPr>
          <a:xfrm>
            <a:off x="0" y="4797425"/>
            <a:ext cx="1600200" cy="990600"/>
          </a:xfrm>
          <a:prstGeom prst="wedgeEllipseCallout">
            <a:avLst>
              <a:gd name="adj1" fmla="val 4463"/>
              <a:gd name="adj2" fmla="val -157852"/>
            </a:avLst>
          </a:prstGeom>
          <a:solidFill>
            <a:srgbClr val="0000FF"/>
          </a:solidFill>
          <a:ln>
            <a:noFill/>
            <a:miter lim="800000"/>
          </a:ln>
        </p:spPr>
        <p:txBody>
          <a:bodyPr>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endParaRPr lang="zh-CN" altLang="en-US" sz="2000" b="1">
              <a:solidFill>
                <a:schemeClr val="bg1"/>
              </a:solidFill>
              <a:effectLst>
                <a:outerShdw blurRad="38100" dist="38100" dir="2700000" algn="tl">
                  <a:schemeClr val="bg2"/>
                </a:outerShdw>
              </a:effectLst>
            </a:endParaRPr>
          </a:p>
        </p:txBody>
      </p:sp>
      <p:sp>
        <p:nvSpPr>
          <p:cNvPr id="23564" name="矩形 13"/>
          <p:cNvSpPr/>
          <p:nvPr/>
        </p:nvSpPr>
        <p:spPr>
          <a:xfrm>
            <a:off x="0" y="5013325"/>
            <a:ext cx="1571625" cy="457200"/>
          </a:xfrm>
          <a:prstGeom prst="rect">
            <a:avLst/>
          </a:prstGeom>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r>
              <a:rPr lang="zh-CN" altLang="en-US" b="1">
                <a:solidFill>
                  <a:srgbClr val="000000"/>
                </a:solidFill>
                <a:effectLst>
                  <a:outerShdw blurRad="38100" dist="38100" dir="2700000" algn="tl">
                    <a:schemeClr val="bg2"/>
                  </a:outerShdw>
                </a:effectLst>
              </a:rPr>
              <a:t>主要表现</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additive="base">
                                        <p:cTn id="6" dur="1" fill="hold">
                                          <p:stCondLst>
                                            <p:cond delay="0"/>
                                          </p:stCondLst>
                                        </p:cTn>
                                        <p:tgtEl>
                                          <p:spTgt spid="23561"/>
                                        </p:tgtEl>
                                        <p:attrNameLst>
                                          <p:attrName>style.visibility</p:attrName>
                                        </p:attrNameLst>
                                      </p:cBhvr>
                                      <p:to>
                                        <p:strVal val="visible"/>
                                      </p:to>
                                    </p:set>
                                    <p:animEffect transition="in" filter="blinds(horizontal)">
                                      <p:cBhvr additive="base">
                                        <p:cTn id="7" dur="500"/>
                                        <p:tgtEl>
                                          <p:spTgt spid="2356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2" nodeType="clickEffect">
                                  <p:stCondLst>
                                    <p:cond delay="0"/>
                                  </p:stCondLst>
                                  <p:childTnLst>
                                    <p:set>
                                      <p:cBhvr additive="base">
                                        <p:cTn id="11" dur="1" fill="hold">
                                          <p:stCondLst>
                                            <p:cond delay="0"/>
                                          </p:stCondLst>
                                        </p:cTn>
                                        <p:tgtEl>
                                          <p:spTgt spid="23562"/>
                                        </p:tgtEl>
                                        <p:attrNameLst>
                                          <p:attrName>style.visibility</p:attrName>
                                        </p:attrNameLst>
                                      </p:cBhvr>
                                      <p:to>
                                        <p:strVal val="visible"/>
                                      </p:to>
                                    </p:set>
                                    <p:animEffect transition="in" filter="box(in)">
                                      <p:cBhvr additive="base">
                                        <p:cTn id="12" dur="500"/>
                                        <p:tgtEl>
                                          <p:spTgt spid="23562"/>
                                        </p:tgtEl>
                                      </p:cBhvr>
                                    </p:animEffect>
                                  </p:childTnLst>
                                </p:cTn>
                              </p:par>
                            </p:childTnLst>
                          </p:cTn>
                        </p:par>
                        <p:par>
                          <p:cTn id="13" fill="hold" nodeType="afterGroup">
                            <p:stCondLst>
                              <p:cond delay="500"/>
                            </p:stCondLst>
                            <p:childTnLst>
                              <p:par>
                                <p:cTn id="14" presetID="8" presetClass="entr" presetSubtype="16" dur="500" fill="hold" grpId="3" nodeType="afterEffect">
                                  <p:stCondLst>
                                    <p:cond delay="500"/>
                                  </p:stCondLst>
                                  <p:childTnLst>
                                    <p:set>
                                      <p:cBhvr additive="base">
                                        <p:cTn id="15" dur="1" fill="hold">
                                          <p:stCondLst>
                                            <p:cond delay="0"/>
                                          </p:stCondLst>
                                        </p:cTn>
                                        <p:tgtEl>
                                          <p:spTgt spid="23563"/>
                                        </p:tgtEl>
                                        <p:attrNameLst>
                                          <p:attrName>style.visibility</p:attrName>
                                        </p:attrNameLst>
                                      </p:cBhvr>
                                      <p:to>
                                        <p:strVal val="visible"/>
                                      </p:to>
                                    </p:set>
                                    <p:animEffect transition="in" filter="diamond(in)">
                                      <p:cBhvr additive="base">
                                        <p:cTn id="16" dur="500"/>
                                        <p:tgtEl>
                                          <p:spTgt spid="23563"/>
                                        </p:tgtEl>
                                      </p:cBhvr>
                                    </p:animEffect>
                                  </p:childTnLst>
                                </p:cTn>
                              </p:par>
                            </p:childTnLst>
                          </p:cTn>
                        </p:par>
                        <p:par>
                          <p:cTn id="17" fill="hold" nodeType="afterGroup">
                            <p:stCondLst>
                              <p:cond delay="1500"/>
                            </p:stCondLst>
                            <p:childTnLst>
                              <p:par>
                                <p:cTn id="18" presetID="4" presetClass="entr" presetSubtype="16" dur="500" fill="hold" grpId="4" nodeType="afterEffect">
                                  <p:stCondLst>
                                    <p:cond delay="1000"/>
                                  </p:stCondLst>
                                  <p:childTnLst>
                                    <p:set>
                                      <p:cBhvr additive="base">
                                        <p:cTn id="19" dur="1" fill="hold">
                                          <p:stCondLst>
                                            <p:cond delay="0"/>
                                          </p:stCondLst>
                                        </p:cTn>
                                        <p:tgtEl>
                                          <p:spTgt spid="23564"/>
                                        </p:tgtEl>
                                        <p:attrNameLst>
                                          <p:attrName>style.visibility</p:attrName>
                                        </p:attrNameLst>
                                      </p:cBhvr>
                                      <p:to>
                                        <p:strVal val="visible"/>
                                      </p:to>
                                    </p:set>
                                    <p:animEffect transition="in" filter="box(in)">
                                      <p:cBhvr additive="base">
                                        <p:cTn id="20" dur="500"/>
                                        <p:tgtEl>
                                          <p:spTgt spid="23564"/>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5" presetClass="entr" presetSubtype="10" dur="500" fill="hold" grpId="0" nodeType="clickEffect">
                                  <p:stCondLst>
                                    <p:cond delay="0"/>
                                  </p:stCondLst>
                                  <p:childTnLst>
                                    <p:set>
                                      <p:cBhvr additive="base">
                                        <p:cTn id="24" dur="1" fill="hold">
                                          <p:stCondLst>
                                            <p:cond delay="0"/>
                                          </p:stCondLst>
                                        </p:cTn>
                                        <p:tgtEl>
                                          <p:spTgt spid="23560"/>
                                        </p:tgtEl>
                                        <p:attrNameLst>
                                          <p:attrName>style.visibility</p:attrName>
                                        </p:attrNameLst>
                                      </p:cBhvr>
                                      <p:to>
                                        <p:strVal val="visible"/>
                                      </p:to>
                                    </p:set>
                                    <p:animEffect transition="in" filter="checkerboard(across)">
                                      <p:cBhvr additive="base">
                                        <p:cTn id="25" dur="500"/>
                                        <p:tgtEl>
                                          <p:spTgt spid="235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60" grpId="0"/>
      <p:bldP spid="23561" grpId="1"/>
      <p:bldP spid="23562" grpId="2"/>
      <p:bldP spid="23563" grpId="3"/>
      <p:bldP spid="23564" grpId="4"/>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4584" name="AutoShape 6"/>
          <p:cNvSpPr/>
          <p:nvPr/>
        </p:nvSpPr>
        <p:spPr>
          <a:xfrm>
            <a:off x="250825" y="1484312"/>
            <a:ext cx="2279650" cy="812800"/>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诊断标准 </a:t>
            </a:r>
          </a:p>
        </p:txBody>
      </p:sp>
      <p:sp>
        <p:nvSpPr>
          <p:cNvPr id="24585" name="Rectangle 2"/>
          <p:cNvSpPr txBox="1">
            <a:spLocks noChangeArrowheads="1"/>
          </p:cNvSpPr>
          <p:nvPr/>
        </p:nvSpPr>
        <p:spPr>
          <a:xfrm>
            <a:off x="0" y="2249488"/>
            <a:ext cx="9039225" cy="4608512"/>
          </a:xfrm>
          <a:prstGeom prst="rect">
            <a:avLst/>
          </a:prstGeom>
        </p:spPr>
        <p:txBody>
          <a:bodyPr>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742950" lvl="1" indent="-285750">
              <a:lnSpc>
                <a:spcPct val="90000"/>
              </a:lnSpc>
              <a:spcBef>
                <a:spcPct val="20000"/>
              </a:spcBef>
              <a:buClr>
                <a:schemeClr val="accent2"/>
              </a:buClr>
            </a:pPr>
            <a:endParaRPr lang="zh-CN" altLang="en-US" sz="2800" b="1">
              <a:solidFill>
                <a:srgbClr val="000000"/>
              </a:solidFill>
              <a:latin typeface="楷体" panose="02010609060101010101" pitchFamily="49" charset="-122"/>
              <a:ea typeface="楷体" panose="02010609060101010101" pitchFamily="49" charset="-122"/>
            </a:endParaRPr>
          </a:p>
          <a:p>
            <a:pPr marL="742950" lvl="1" indent="-285750">
              <a:lnSpc>
                <a:spcPct val="90000"/>
              </a:lnSpc>
              <a:spcBef>
                <a:spcPct val="20000"/>
              </a:spcBef>
              <a:buClr>
                <a:schemeClr val="accent2"/>
              </a:buClr>
            </a:pPr>
            <a:r>
              <a:rPr lang="zh-CN" altLang="en-US" sz="2800" b="1">
                <a:solidFill>
                  <a:srgbClr val="000000"/>
                </a:solidFill>
                <a:latin typeface="楷体" panose="02010609060101010101" pitchFamily="49" charset="-122"/>
                <a:ea typeface="楷体" panose="02010609060101010101" pitchFamily="49" charset="-122"/>
              </a:rPr>
              <a:t>条件:      </a:t>
            </a:r>
          </a:p>
          <a:p>
            <a:pPr marL="742950" lvl="1" indent="-285750">
              <a:lnSpc>
                <a:spcPct val="90000"/>
              </a:lnSpc>
              <a:spcBef>
                <a:spcPct val="20000"/>
              </a:spcBef>
              <a:buClr>
                <a:schemeClr val="accent2"/>
              </a:buClr>
            </a:pPr>
            <a:r>
              <a:rPr lang="zh-CN" altLang="en-US" sz="2800" b="1">
                <a:solidFill>
                  <a:srgbClr val="000000"/>
                </a:solidFill>
                <a:latin typeface="楷体" panose="02010609060101010101" pitchFamily="49" charset="-122"/>
                <a:ea typeface="楷体" panose="02010609060101010101" pitchFamily="49" charset="-122"/>
              </a:rPr>
              <a:t>      居住在病区;甲状腺肿大超过本人拇指末节,或小于拇指末节而有结节;排除甲亢、甲状腺炎、甲状腺癌等;尿碘低于50µ</a:t>
            </a:r>
            <a:r>
              <a:rPr lang="en-US" altLang="zh-CN" sz="2800" b="1">
                <a:solidFill>
                  <a:srgbClr val="000000"/>
                </a:solidFill>
                <a:latin typeface="楷体" panose="02010609060101010101" pitchFamily="49" charset="-122"/>
                <a:ea typeface="楷体" panose="02010609060101010101" pitchFamily="49" charset="-122"/>
              </a:rPr>
              <a:t>g/g</a:t>
            </a:r>
            <a:r>
              <a:rPr lang="zh-CN" altLang="en-US" sz="2800" b="1">
                <a:solidFill>
                  <a:srgbClr val="000000"/>
                </a:solidFill>
                <a:latin typeface="楷体" panose="02010609060101010101" pitchFamily="49" charset="-122"/>
                <a:ea typeface="楷体" panose="02010609060101010101" pitchFamily="49" charset="-122"/>
              </a:rPr>
              <a:t>肌酐,甲状腺吸</a:t>
            </a:r>
            <a:r>
              <a:rPr lang="zh-CN" altLang="en-US" sz="2800" b="1" baseline="30000">
                <a:solidFill>
                  <a:srgbClr val="000000"/>
                </a:solidFill>
                <a:latin typeface="楷体" panose="02010609060101010101" pitchFamily="49" charset="-122"/>
                <a:ea typeface="楷体" panose="02010609060101010101" pitchFamily="49" charset="-122"/>
              </a:rPr>
              <a:t>131</a:t>
            </a:r>
            <a:r>
              <a:rPr lang="en-US" altLang="zh-CN" sz="2800" b="1">
                <a:solidFill>
                  <a:srgbClr val="000000"/>
                </a:solidFill>
                <a:latin typeface="楷体" panose="02010609060101010101" pitchFamily="49" charset="-122"/>
                <a:ea typeface="楷体" panose="02010609060101010101" pitchFamily="49" charset="-122"/>
              </a:rPr>
              <a:t>I</a:t>
            </a:r>
            <a:r>
              <a:rPr lang="zh-CN" altLang="en-US" sz="2800" b="1">
                <a:solidFill>
                  <a:srgbClr val="000000"/>
                </a:solidFill>
                <a:latin typeface="楷体" panose="02010609060101010101" pitchFamily="49" charset="-122"/>
                <a:ea typeface="楷体" panose="02010609060101010101" pitchFamily="49" charset="-122"/>
              </a:rPr>
              <a:t>呈饥饿曲线。</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4584"/>
                                        </p:tgtEl>
                                        <p:attrNameLst>
                                          <p:attrName>style.visibility</p:attrName>
                                        </p:attrNameLst>
                                      </p:cBhvr>
                                      <p:to>
                                        <p:strVal val="visible"/>
                                      </p:to>
                                    </p:set>
                                    <p:animEffect transition="in" filter="blinds(horizontal)">
                                      <p:cBhvr additive="base">
                                        <p:cTn id="7" dur="500"/>
                                        <p:tgtEl>
                                          <p:spTgt spid="2458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500" fill="hold" grpId="1" nodeType="clickEffect">
                                  <p:stCondLst>
                                    <p:cond delay="0"/>
                                  </p:stCondLst>
                                  <p:childTnLst>
                                    <p:set>
                                      <p:cBhvr additive="base">
                                        <p:cTn id="11" dur="1" fill="hold">
                                          <p:stCondLst>
                                            <p:cond delay="0"/>
                                          </p:stCondLst>
                                        </p:cTn>
                                        <p:tgtEl>
                                          <p:spTgt spid="24585"/>
                                        </p:tgtEl>
                                        <p:attrNameLst>
                                          <p:attrName>style.visibility</p:attrName>
                                        </p:attrNameLst>
                                      </p:cBhvr>
                                      <p:to>
                                        <p:strVal val="visible"/>
                                      </p:to>
                                    </p:set>
                                    <p:animEffect transition="in" filter="checkerboard(across)">
                                      <p:cBhvr additive="base">
                                        <p:cTn id="12" dur="500"/>
                                        <p:tgtEl>
                                          <p:spTgt spid="245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4" grpId="0"/>
      <p:bldP spid="24585"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5602" name="AutoShape 9"/>
          <p:cNvSpPr/>
          <p:nvPr/>
        </p:nvSpPr>
        <p:spPr>
          <a:xfrm>
            <a:off x="0" y="4149725"/>
            <a:ext cx="3286125" cy="1800225"/>
          </a:xfrm>
          <a:prstGeom prst="cloudCallout">
            <a:avLst>
              <a:gd name="adj1" fmla="val -11690"/>
              <a:gd name="adj2" fmla="val -121431"/>
            </a:avLst>
          </a:prstGeom>
          <a:solidFill>
            <a:srgbClr val="FFFF00"/>
          </a:solidFill>
          <a:ln>
            <a:solidFill>
              <a:schemeClr val="tx1"/>
            </a:solidFill>
            <a:miter lim="800000"/>
          </a:ln>
          <a:effectLst>
            <a:prstShdw prst="shdw13" dist="53882" dir="13500000">
              <a:schemeClr val="bg2"/>
            </a:prst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endParaRPr lang="zh-CN" altLang="en-US"/>
          </a:p>
        </p:txBody>
      </p:sp>
      <p:sp>
        <p:nvSpPr>
          <p:cNvPr id="25609" name="矩形 7"/>
          <p:cNvSpPr/>
          <p:nvPr/>
        </p:nvSpPr>
        <p:spPr>
          <a:xfrm>
            <a:off x="2700338" y="1412875"/>
            <a:ext cx="5394952" cy="436299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a:t>
            </a:r>
            <a:r>
              <a:rPr lang="zh-CN" altLang="en-US" sz="2800" b="1">
                <a:solidFill>
                  <a:srgbClr val="000000"/>
                </a:solidFill>
                <a:latin typeface="楷体" panose="02010609060101010101" pitchFamily="49" charset="-122"/>
                <a:ea typeface="楷体" panose="02010609060101010101" pitchFamily="49" charset="-122"/>
              </a:rPr>
              <a:t>(1)精神发育迟滞:</a:t>
            </a:r>
            <a:r>
              <a:rPr lang="zh-CN" altLang="en-US" b="1">
                <a:solidFill>
                  <a:srgbClr val="000000"/>
                </a:solidFill>
                <a:latin typeface="楷体" panose="02010609060101010101" pitchFamily="49" charset="-122"/>
                <a:ea typeface="楷体" panose="02010609060101010101" pitchFamily="49" charset="-122"/>
              </a:rPr>
              <a:t>   </a:t>
            </a:r>
            <a:endParaRPr lang="en-US" altLang="zh-CN" b="1">
              <a:solidFill>
                <a:srgbClr val="000000"/>
              </a:solidFill>
              <a:latin typeface="楷体" panose="02010609060101010101" pitchFamily="49" charset="-122"/>
              <a:ea typeface="楷体" panose="02010609060101010101" pitchFamily="49" charset="-122"/>
            </a:endParaRPr>
          </a:p>
          <a:p>
            <a:pPr marL="0" lvl="0" indent="0" eaLnBrk="1" hangingPunct="1">
              <a:spcBef>
                <a:spcPct val="50000"/>
              </a:spcBef>
            </a:pPr>
            <a:r>
              <a:rPr lang="en-US" altLang="zh-CN" b="1">
                <a:solidFill>
                  <a:srgbClr val="000000"/>
                </a:solidFill>
                <a:latin typeface="楷体" panose="02010609060101010101" pitchFamily="49" charset="-122"/>
                <a:ea typeface="楷体" panose="02010609060101010101" pitchFamily="49" charset="-122"/>
              </a:rPr>
              <a:t>    </a:t>
            </a:r>
            <a:r>
              <a:rPr lang="zh-CN" altLang="en-US" b="1">
                <a:solidFill>
                  <a:srgbClr val="000000"/>
                </a:solidFill>
                <a:latin typeface="楷体" panose="02010609060101010101" pitchFamily="49" charset="-122"/>
                <a:ea typeface="楷体" panose="02010609060101010101" pitchFamily="49" charset="-122"/>
              </a:rPr>
              <a:t>智力低下和社会适应困难。</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a:t>
            </a:r>
            <a:r>
              <a:rPr lang="zh-CN" altLang="en-US" sz="2800" b="1">
                <a:solidFill>
                  <a:srgbClr val="000000"/>
                </a:solidFill>
                <a:latin typeface="楷体" panose="02010609060101010101" pitchFamily="49" charset="-122"/>
                <a:ea typeface="楷体" panose="02010609060101010101" pitchFamily="49" charset="-122"/>
              </a:rPr>
              <a:t>(2)身体发育迟滞:</a:t>
            </a:r>
            <a:r>
              <a:rPr lang="zh-CN" altLang="en-US" b="1">
                <a:solidFill>
                  <a:srgbClr val="000000"/>
                </a:solidFill>
                <a:latin typeface="楷体" panose="02010609060101010101" pitchFamily="49" charset="-122"/>
                <a:ea typeface="楷体" panose="02010609060101010101" pitchFamily="49" charset="-122"/>
              </a:rPr>
              <a:t>   </a:t>
            </a:r>
            <a:endParaRPr lang="en-US" altLang="zh-CN" b="1">
              <a:solidFill>
                <a:srgbClr val="000000"/>
              </a:solidFill>
              <a:latin typeface="楷体" panose="02010609060101010101" pitchFamily="49" charset="-122"/>
              <a:ea typeface="楷体" panose="02010609060101010101" pitchFamily="49" charset="-122"/>
            </a:endParaRPr>
          </a:p>
          <a:p>
            <a:pPr marL="0" lvl="0" indent="0" eaLnBrk="1" hangingPunct="1">
              <a:spcBef>
                <a:spcPct val="50000"/>
              </a:spcBef>
            </a:pPr>
            <a:r>
              <a:rPr lang="en-US" altLang="zh-CN" b="1">
                <a:solidFill>
                  <a:srgbClr val="000000"/>
                </a:solidFill>
                <a:latin typeface="楷体" panose="02010609060101010101" pitchFamily="49" charset="-122"/>
                <a:ea typeface="楷体" panose="02010609060101010101" pitchFamily="49" charset="-122"/>
              </a:rPr>
              <a:t>    </a:t>
            </a:r>
            <a:r>
              <a:rPr lang="zh-CN" altLang="en-US" b="1">
                <a:solidFill>
                  <a:srgbClr val="000000"/>
                </a:solidFill>
                <a:latin typeface="楷体" panose="02010609060101010101" pitchFamily="49" charset="-122"/>
                <a:ea typeface="楷体" panose="02010609060101010101" pitchFamily="49" charset="-122"/>
              </a:rPr>
              <a:t>身材矮小,成年后身高在1、2～1、4米之间。 </a:t>
            </a:r>
          </a:p>
          <a:p>
            <a:pPr marL="0" lvl="0" indent="0" eaLnBrk="1" hangingPunct="1">
              <a:spcBef>
                <a:spcPct val="50000"/>
              </a:spcBef>
            </a:pPr>
            <a:r>
              <a:rPr lang="zh-CN" altLang="en-US" b="1">
                <a:solidFill>
                  <a:srgbClr val="000000"/>
                </a:solidFill>
                <a:latin typeface="楷体" panose="02010609060101010101" pitchFamily="49" charset="-122"/>
                <a:ea typeface="楷体" panose="02010609060101010101" pitchFamily="49" charset="-122"/>
              </a:rPr>
              <a:t>   </a:t>
            </a:r>
            <a:r>
              <a:rPr lang="zh-CN" altLang="en-US" sz="2800" b="1">
                <a:solidFill>
                  <a:srgbClr val="000000"/>
                </a:solidFill>
                <a:latin typeface="楷体" panose="02010609060101010101" pitchFamily="49" charset="-122"/>
                <a:ea typeface="楷体" panose="02010609060101010101" pitchFamily="49" charset="-122"/>
              </a:rPr>
              <a:t>(3)聋哑:</a:t>
            </a:r>
            <a:r>
              <a:rPr lang="zh-CN" altLang="en-US" b="1">
                <a:solidFill>
                  <a:srgbClr val="000000"/>
                </a:solidFill>
                <a:latin typeface="楷体" panose="02010609060101010101" pitchFamily="49" charset="-122"/>
                <a:ea typeface="楷体" panose="02010609060101010101" pitchFamily="49" charset="-122"/>
              </a:rPr>
              <a:t>　</a:t>
            </a:r>
            <a:endParaRPr lang="en-US" altLang="zh-CN" b="1">
              <a:solidFill>
                <a:srgbClr val="000000"/>
              </a:solidFill>
              <a:latin typeface="楷体" panose="02010609060101010101" pitchFamily="49" charset="-122"/>
              <a:ea typeface="楷体" panose="02010609060101010101" pitchFamily="49" charset="-122"/>
            </a:endParaRPr>
          </a:p>
          <a:p>
            <a:pPr marL="0" lvl="0" indent="0" eaLnBrk="1" hangingPunct="1">
              <a:spcBef>
                <a:spcPct val="50000"/>
              </a:spcBef>
            </a:pPr>
            <a:r>
              <a:rPr lang="en-US" altLang="zh-CN" b="1">
                <a:solidFill>
                  <a:srgbClr val="000000"/>
                </a:solidFill>
                <a:latin typeface="楷体" panose="02010609060101010101" pitchFamily="49" charset="-122"/>
                <a:ea typeface="楷体" panose="02010609060101010101" pitchFamily="49" charset="-122"/>
              </a:rPr>
              <a:t>    </a:t>
            </a:r>
            <a:r>
              <a:rPr lang="zh-CN" altLang="en-US" b="1">
                <a:solidFill>
                  <a:srgbClr val="000000"/>
                </a:solidFill>
                <a:latin typeface="楷体" panose="02010609060101010101" pitchFamily="49" charset="-122"/>
                <a:ea typeface="楷体" panose="02010609060101010101" pitchFamily="49" charset="-122"/>
              </a:rPr>
              <a:t>患者绝大多数有不同程度得聋哑。 </a:t>
            </a:r>
          </a:p>
          <a:p>
            <a:pPr marL="0" lvl="0" indent="0" eaLnBrk="1" hangingPunct="1">
              <a:spcBef>
                <a:spcPct val="50000"/>
              </a:spcBef>
            </a:pPr>
            <a:endParaRPr lang="zh-CN" altLang="en-US" b="1">
              <a:solidFill>
                <a:srgbClr val="000000"/>
              </a:solidFill>
              <a:latin typeface="楷体" panose="02010609060101010101" pitchFamily="49" charset="-122"/>
              <a:ea typeface="楷体" panose="02010609060101010101" pitchFamily="49" charset="-122"/>
            </a:endParaRPr>
          </a:p>
        </p:txBody>
      </p:sp>
      <p:sp>
        <p:nvSpPr>
          <p:cNvPr id="25610" name="AutoShape 8"/>
          <p:cNvSpPr/>
          <p:nvPr/>
        </p:nvSpPr>
        <p:spPr>
          <a:xfrm>
            <a:off x="0" y="1628775"/>
            <a:ext cx="2160588" cy="1125538"/>
          </a:xfrm>
          <a:prstGeom prst="roundRect">
            <a:avLst>
              <a:gd name="adj" fmla="val 16667"/>
            </a:avLst>
          </a:prstGeom>
          <a:solidFill>
            <a:schemeClr val="accent1"/>
          </a:solidFill>
          <a:ln>
            <a:solidFill>
              <a:schemeClr val="tx1"/>
            </a:solidFill>
            <a:miter lim="800000"/>
          </a:ln>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600">
                <a:solidFill>
                  <a:srgbClr val="000000"/>
                </a:solidFill>
                <a:ea typeface="隶书" pitchFamily="49" charset="-122"/>
              </a:rPr>
              <a:t>克丁病</a:t>
            </a:r>
            <a:endParaRPr lang="en-US" altLang="zh-CN" sz="3600">
              <a:solidFill>
                <a:srgbClr val="000000"/>
              </a:solidFill>
              <a:ea typeface="隶书" pitchFamily="49" charset="-122"/>
            </a:endParaRPr>
          </a:p>
          <a:p>
            <a:pPr marL="0" lvl="0" indent="0" algn="ctr" eaLnBrk="1" hangingPunct="1"/>
            <a:r>
              <a:rPr lang="zh-CN" altLang="en-US" sz="3600">
                <a:solidFill>
                  <a:srgbClr val="000000"/>
                </a:solidFill>
                <a:ea typeface="隶书" pitchFamily="49" charset="-122"/>
              </a:rPr>
              <a:t>临床表现</a:t>
            </a:r>
          </a:p>
        </p:txBody>
      </p:sp>
      <p:sp>
        <p:nvSpPr>
          <p:cNvPr id="25611" name="矩形 10"/>
          <p:cNvSpPr/>
          <p:nvPr/>
        </p:nvSpPr>
        <p:spPr>
          <a:xfrm>
            <a:off x="250825" y="4437062"/>
            <a:ext cx="2811096" cy="1189909"/>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b="1">
                <a:solidFill>
                  <a:srgbClr val="000000"/>
                </a:solidFill>
                <a:latin typeface="楷体" panose="02010609060101010101" pitchFamily="49" charset="-122"/>
                <a:ea typeface="楷体" panose="02010609060101010101" pitchFamily="49" charset="-122"/>
              </a:rPr>
              <a:t>注:胚胎期、出生后至两岁严重缺碘易导致克汀病。</a:t>
            </a:r>
          </a:p>
        </p:txBody>
      </p:sp>
      <p:sp>
        <p:nvSpPr>
          <p:cNvPr id="25612" name="矩形 12"/>
          <p:cNvSpPr/>
          <p:nvPr/>
        </p:nvSpPr>
        <p:spPr>
          <a:xfrm>
            <a:off x="3276600" y="5229225"/>
            <a:ext cx="5522396" cy="518678"/>
          </a:xfrm>
          <a:prstGeom prst="rect">
            <a:avLst/>
          </a:prstGeom>
          <a:noFill/>
          <a:ln>
            <a:noFill/>
            <a:miter lim="800000"/>
          </a:ln>
        </p:spPr>
        <p:txBody>
          <a:bodyPr wrap="none">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r>
              <a:rPr lang="zh-CN" altLang="en-US" sz="2800" b="1">
                <a:solidFill>
                  <a:srgbClr val="000000"/>
                </a:solidFill>
              </a:rPr>
              <a:t>不同程度得呆、小、聋、哑、瘫！</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2" nodeType="clickEffect">
                                  <p:stCondLst>
                                    <p:cond delay="0"/>
                                  </p:stCondLst>
                                  <p:childTnLst>
                                    <p:set>
                                      <p:cBhvr additive="base">
                                        <p:cTn id="6" dur="1" fill="hold">
                                          <p:stCondLst>
                                            <p:cond delay="0"/>
                                          </p:stCondLst>
                                        </p:cTn>
                                        <p:tgtEl>
                                          <p:spTgt spid="25610"/>
                                        </p:tgtEl>
                                        <p:attrNameLst>
                                          <p:attrName>style.visibility</p:attrName>
                                        </p:attrNameLst>
                                      </p:cBhvr>
                                      <p:to>
                                        <p:strVal val="visible"/>
                                      </p:to>
                                    </p:set>
                                    <p:animEffect transition="in" filter="box(in)">
                                      <p:cBhvr additive="base">
                                        <p:cTn id="7" dur="500"/>
                                        <p:tgtEl>
                                          <p:spTgt spid="2561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1" nodeType="clickEffect">
                                  <p:stCondLst>
                                    <p:cond delay="0"/>
                                  </p:stCondLst>
                                  <p:childTnLst>
                                    <p:set>
                                      <p:cBhvr additive="base">
                                        <p:cTn id="11" dur="1" fill="hold">
                                          <p:stCondLst>
                                            <p:cond delay="0"/>
                                          </p:stCondLst>
                                        </p:cTn>
                                        <p:tgtEl>
                                          <p:spTgt spid="25609"/>
                                        </p:tgtEl>
                                        <p:attrNameLst>
                                          <p:attrName>style.visibility</p:attrName>
                                        </p:attrNameLst>
                                      </p:cBhvr>
                                      <p:to>
                                        <p:strVal val="visible"/>
                                      </p:to>
                                    </p:set>
                                    <p:animEffect transition="in" filter="box(in)">
                                      <p:cBhvr additive="base">
                                        <p:cTn id="12" dur="500"/>
                                        <p:tgtEl>
                                          <p:spTgt spid="2560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500" fill="hold" grpId="4" nodeType="clickEffect">
                                  <p:stCondLst>
                                    <p:cond delay="0"/>
                                  </p:stCondLst>
                                  <p:childTnLst>
                                    <p:set>
                                      <p:cBhvr additive="base">
                                        <p:cTn id="16" dur="1" fill="hold">
                                          <p:stCondLst>
                                            <p:cond delay="0"/>
                                          </p:stCondLst>
                                        </p:cTn>
                                        <p:tgtEl>
                                          <p:spTgt spid="25612"/>
                                        </p:tgtEl>
                                        <p:attrNameLst>
                                          <p:attrName>style.visibility</p:attrName>
                                        </p:attrNameLst>
                                      </p:cBhvr>
                                      <p:to>
                                        <p:strVal val="visible"/>
                                      </p:to>
                                    </p:set>
                                    <p:animEffect transition="in" filter="checkerboard(across)">
                                      <p:cBhvr additive="base">
                                        <p:cTn id="17" dur="500"/>
                                        <p:tgtEl>
                                          <p:spTgt spid="25612"/>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0" nodeType="clickEffect">
                                  <p:stCondLst>
                                    <p:cond delay="0"/>
                                  </p:stCondLst>
                                  <p:childTnLst>
                                    <p:set>
                                      <p:cBhvr additive="base">
                                        <p:cTn id="21" dur="1" fill="hold">
                                          <p:stCondLst>
                                            <p:cond delay="0"/>
                                          </p:stCondLst>
                                        </p:cTn>
                                        <p:tgtEl>
                                          <p:spTgt spid="25602"/>
                                        </p:tgtEl>
                                        <p:attrNameLst>
                                          <p:attrName>style.visibility</p:attrName>
                                        </p:attrNameLst>
                                      </p:cBhvr>
                                      <p:to>
                                        <p:strVal val="visible"/>
                                      </p:to>
                                    </p:set>
                                    <p:animEffect transition="in" filter="box(in)">
                                      <p:cBhvr additive="base">
                                        <p:cTn id="22" dur="500"/>
                                        <p:tgtEl>
                                          <p:spTgt spid="25602"/>
                                        </p:tgtEl>
                                      </p:cBhvr>
                                    </p:animEffect>
                                  </p:childTnLst>
                                </p:cTn>
                              </p:par>
                            </p:childTnLst>
                          </p:cTn>
                        </p:par>
                        <p:par>
                          <p:cTn id="23" fill="hold" nodeType="afterGroup">
                            <p:stCondLst>
                              <p:cond delay="500"/>
                            </p:stCondLst>
                            <p:childTnLst>
                              <p:par>
                                <p:cTn id="24" presetID="3" presetClass="entr" presetSubtype="10" dur="500" fill="hold" grpId="3" nodeType="afterEffect">
                                  <p:stCondLst>
                                    <p:cond delay="500"/>
                                  </p:stCondLst>
                                  <p:childTnLst>
                                    <p:set>
                                      <p:cBhvr additive="base">
                                        <p:cTn id="25" dur="1" fill="hold">
                                          <p:stCondLst>
                                            <p:cond delay="0"/>
                                          </p:stCondLst>
                                        </p:cTn>
                                        <p:tgtEl>
                                          <p:spTgt spid="25611"/>
                                        </p:tgtEl>
                                        <p:attrNameLst>
                                          <p:attrName>style.visibility</p:attrName>
                                        </p:attrNameLst>
                                      </p:cBhvr>
                                      <p:to>
                                        <p:strVal val="visible"/>
                                      </p:to>
                                    </p:set>
                                    <p:animEffect transition="in" filter="blinds(horizontal)">
                                      <p:cBhvr additive="base">
                                        <p:cTn id="26" dur="500"/>
                                        <p:tgtEl>
                                          <p:spTgt spid="25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9" grpId="1"/>
      <p:bldP spid="25610" grpId="2"/>
      <p:bldP spid="25611" grpId="3"/>
      <p:bldP spid="25612" grpId="4"/>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6630" name="直接连接符 9"/>
          <p:cNvCxnSpPr/>
          <p:nvPr/>
        </p:nvCxnSpPr>
        <p:spPr>
          <a:xfrm>
            <a:off x="2286000" y="981075"/>
            <a:ext cx="6858000" cy="1588"/>
          </a:xfrm>
          <a:prstGeom prst="line">
            <a:avLst/>
          </a:prstGeom>
          <a:noFill/>
          <a:ln w="34925">
            <a:solidFill>
              <a:schemeClr val="bg2"/>
            </a:solidFill>
            <a:miter lim="800000"/>
          </a:ln>
        </p:spPr>
      </p:cxnSp>
      <p:sp>
        <p:nvSpPr>
          <p:cNvPr id="26632" name="矩形 7"/>
          <p:cNvSpPr/>
          <p:nvPr/>
        </p:nvSpPr>
        <p:spPr>
          <a:xfrm>
            <a:off x="468312" y="2565400"/>
            <a:ext cx="7722965" cy="3851948"/>
          </a:xfrm>
          <a:prstGeom prst="rect">
            <a:avLst/>
          </a:prstGeom>
          <a:noFill/>
          <a:ln>
            <a:noFill/>
            <a:miter lim="800000"/>
          </a:ln>
        </p:spPr>
        <p:txBody>
          <a:bodyPr>
            <a:sp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latin typeface="楷体" panose="02010609060101010101" pitchFamily="49" charset="-122"/>
                <a:ea typeface="楷体" panose="02010609060101010101" pitchFamily="49" charset="-122"/>
              </a:rPr>
              <a:t>1、 地区分布:</a:t>
            </a:r>
          </a:p>
          <a:p>
            <a:pPr marL="0" lvl="0" indent="0" eaLnBrk="1" hangingPunct="1">
              <a:spcBef>
                <a:spcPct val="50000"/>
              </a:spcBef>
            </a:pPr>
            <a:r>
              <a:rPr lang="zh-CN" altLang="en-US" sz="2000" b="1">
                <a:solidFill>
                  <a:srgbClr val="000000"/>
                </a:solidFill>
                <a:latin typeface="楷体" panose="02010609060101010101" pitchFamily="49" charset="-122"/>
                <a:ea typeface="楷体" panose="02010609060101010101" pitchFamily="49" charset="-122"/>
              </a:rPr>
              <a:t>  </a:t>
            </a:r>
            <a:r>
              <a:rPr lang="zh-CN" altLang="en-US" b="1">
                <a:solidFill>
                  <a:srgbClr val="000000"/>
                </a:solidFill>
                <a:latin typeface="楷体" panose="02010609060101010101" pitchFamily="49" charset="-122"/>
                <a:ea typeface="楷体" panose="02010609060101010101" pitchFamily="49" charset="-122"/>
              </a:rPr>
              <a:t>山区 &gt; 平原; 内陆 &gt; 沿海; 农村 &gt; 城市</a:t>
            </a:r>
          </a:p>
          <a:p>
            <a:pPr marL="0" lvl="0" indent="0" eaLnBrk="1" hangingPunct="1">
              <a:spcBef>
                <a:spcPct val="50000"/>
              </a:spcBef>
            </a:pPr>
            <a:r>
              <a:rPr lang="zh-CN" altLang="en-US" sz="3200" b="1">
                <a:solidFill>
                  <a:srgbClr val="000000"/>
                </a:solidFill>
                <a:latin typeface="楷体" panose="02010609060101010101" pitchFamily="49" charset="-122"/>
                <a:ea typeface="楷体" panose="02010609060101010101" pitchFamily="49" charset="-122"/>
              </a:rPr>
              <a:t>2、 人群分布 </a:t>
            </a:r>
          </a:p>
          <a:p>
            <a:pPr marL="0" lvl="0" indent="0" eaLnBrk="1" hangingPunct="1">
              <a:lnSpc>
                <a:spcPts val="3300"/>
              </a:lnSpc>
              <a:spcBef>
                <a:spcPct val="50000"/>
              </a:spcBef>
            </a:pPr>
            <a:r>
              <a:rPr lang="zh-CN" altLang="en-US" sz="2000" b="1">
                <a:solidFill>
                  <a:srgbClr val="000000"/>
                </a:solidFill>
                <a:latin typeface="楷体" panose="02010609060101010101" pitchFamily="49" charset="-122"/>
                <a:ea typeface="楷体" panose="02010609060101010101" pitchFamily="49" charset="-122"/>
              </a:rPr>
              <a:t>    </a:t>
            </a:r>
            <a:r>
              <a:rPr lang="zh-CN" altLang="en-US" b="1">
                <a:solidFill>
                  <a:srgbClr val="000000"/>
                </a:solidFill>
                <a:latin typeface="楷体" panose="02010609060101010101" pitchFamily="49" charset="-122"/>
                <a:ea typeface="楷体" panose="02010609060101010101" pitchFamily="49" charset="-122"/>
              </a:rPr>
              <a:t>该病在儿童期开始出现,青春发育期急剧升高,40岁以后逐渐下降。女性患者多于男性,尤其就是15～20岁年龄组两性差异最大。</a:t>
            </a:r>
          </a:p>
          <a:p>
            <a:pPr marL="0" lvl="0" indent="0" eaLnBrk="1" hangingPunct="1">
              <a:spcBef>
                <a:spcPct val="50000"/>
              </a:spcBef>
            </a:pPr>
            <a:endParaRPr lang="zh-CN" altLang="en-US" b="1">
              <a:solidFill>
                <a:srgbClr val="000000"/>
              </a:solidFill>
              <a:latin typeface="楷体" panose="02010609060101010101" pitchFamily="49" charset="-122"/>
              <a:ea typeface="楷体" panose="02010609060101010101" pitchFamily="49" charset="-122"/>
            </a:endParaRPr>
          </a:p>
        </p:txBody>
      </p:sp>
      <p:sp>
        <p:nvSpPr>
          <p:cNvPr id="26633" name="AutoShape 6"/>
          <p:cNvSpPr/>
          <p:nvPr/>
        </p:nvSpPr>
        <p:spPr>
          <a:xfrm>
            <a:off x="250825" y="1557338"/>
            <a:ext cx="2065338" cy="938212"/>
          </a:xfrm>
          <a:prstGeom prst="flowChartProcess">
            <a:avLst/>
          </a:prstGeom>
          <a:solidFill>
            <a:srgbClr val="000099"/>
          </a:solidFill>
          <a:ln w="12700">
            <a:noFill/>
            <a:miter lim="800000"/>
          </a:ln>
          <a:effectLst>
            <a:outerShdw sy="50000" kx="-2453608">
              <a:schemeClr val="hlink">
                <a:alpha val="50000"/>
              </a:schemeClr>
            </a:outerShdw>
          </a:effectLst>
        </p:spPr>
        <p:txBody>
          <a:bodyPr wrap="none" anchor="ctr" anchorCtr="0">
            <a:noAutofit/>
          </a:bodyPr>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lvl="0" indent="0" algn="ctr" eaLnBrk="1" hangingPunct="1"/>
            <a:r>
              <a:rPr lang="zh-CN" altLang="en-US" sz="3200" b="1">
                <a:solidFill>
                  <a:srgbClr val="000000"/>
                </a:solidFill>
              </a:rPr>
              <a:t>流行特征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additive="base">
                                        <p:cTn id="6" dur="1" fill="hold">
                                          <p:stCondLst>
                                            <p:cond delay="0"/>
                                          </p:stCondLst>
                                        </p:cTn>
                                        <p:tgtEl>
                                          <p:spTgt spid="26633"/>
                                        </p:tgtEl>
                                        <p:attrNameLst>
                                          <p:attrName>style.visibility</p:attrName>
                                        </p:attrNameLst>
                                      </p:cBhvr>
                                      <p:to>
                                        <p:strVal val="visible"/>
                                      </p:to>
                                    </p:set>
                                    <p:animEffect transition="in" filter="blinds(horizontal)">
                                      <p:cBhvr additive="base">
                                        <p:cTn id="7" dur="500"/>
                                        <p:tgtEl>
                                          <p:spTgt spid="2663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26632"/>
                                        </p:tgtEl>
                                        <p:attrNameLst>
                                          <p:attrName>style.visibility</p:attrName>
                                        </p:attrNameLst>
                                      </p:cBhvr>
                                      <p:to>
                                        <p:strVal val="visible"/>
                                      </p:to>
                                    </p:set>
                                    <p:animEffect transition="in" filter="box(in)">
                                      <p:cBhvr additive="base">
                                        <p:cTn id="12" dur="500"/>
                                        <p:tgtEl>
                                          <p:spTgt spid="266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2" grpId="0"/>
      <p:bldP spid="26633"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灯片编号占位符 1"/>
          <p:cNvSpPr/>
          <p:nvPr>
            <p:ph type="sldNum" sz="quarter" idx="12"/>
          </p:nvPr>
        </p:nvSpPr>
        <p:spPr/>
        <p:txBody>
          <a:bodyPr anchor="t" anchorCtr="0"/>
          <a:lstStyle>
            <a:lvl1pPr marL="0" lvl="0" indent="0" algn="l" defTabSz="914400" rtl="0" eaLnBrk="1" fontAlgn="base" latinLnBrk="0" hangingPunct="1">
              <a:lnSpc>
                <a:spcPct val="100000"/>
              </a:lnSpc>
              <a:spcBef>
                <a:spcPct val="0"/>
              </a:spcBef>
              <a:spcAft>
                <a:spcPct val="0"/>
              </a:spcAft>
              <a:buSzTx/>
              <a:buNone/>
              <a:defRPr sz="1800" b="0" i="0" u="none" kern="120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5pPr>
          </a:lstStyle>
          <a:p>
            <a:pPr lvl="0" algn="r"/>
            <a:fld id="{9A0DB2DC-4C9A-4742-B13C-FB6460FD3503}" type="slidenum">
              <a:rPr lang="zh-CN" altLang="en-US" sz="1400" baseline="0">
                <a:solidFill>
                  <a:srgbClr val="000000"/>
                </a:solidFill>
                <a:latin typeface="Arial"/>
              </a:rPr>
              <a:t>12</a:t>
            </a:fld>
          </a:p>
        </p:txBody>
      </p:sp>
      <p:sp>
        <p:nvSpPr>
          <p:cNvPr id="2" name="文本框 1"/>
          <p:cNvSpPr/>
          <p:nvPr/>
        </p:nvSpPr>
        <p:spPr>
          <a:xfrm>
            <a:off x="1004888" y="520700"/>
            <a:ext cx="5872163" cy="584200"/>
          </a:xfrm>
          <a:prstGeom prst="rect">
            <a:avLst/>
          </a:prstGeom>
          <a:noFill/>
          <a:ln w="9525">
            <a:noFill/>
          </a:ln>
        </p:spPr>
        <p:txBody>
          <a:bodyPr wrap="none" anchor="t"/>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cs typeface="+mn-cs"/>
                <a:sym typeface="宋体" panose="02010600030101010101" pitchFamily="2" charset="-122"/>
              </a:rPr>
              <a:t>大家应该也有点累了，稍作休息</a:t>
            </a:r>
            <a:endPar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sym typeface="宋体" panose="02010600030101010101" pitchFamily="2" charset="-122"/>
            </a:endParaRPr>
          </a:p>
        </p:txBody>
      </p:sp>
      <p:sp>
        <p:nvSpPr>
          <p:cNvPr id="2053" name="文本框 2"/>
          <p:cNvSpPr/>
          <p:nvPr/>
        </p:nvSpPr>
        <p:spPr>
          <a:xfrm>
            <a:off x="5167313" y="3244850"/>
            <a:ext cx="3400425" cy="368300"/>
          </a:xfrm>
          <a:prstGeom prst="rect">
            <a:avLst/>
          </a:prstGeom>
          <a:noFill/>
          <a:ln w="9525">
            <a:noFill/>
          </a:ln>
        </p:spPr>
        <p:txBody>
          <a:bodyPr wrap="none" anchor="t"/>
          <a:lstStyle>
            <a:defPPr algn="l" rtl="0" eaLnBrk="1" hangingPunct="1">
              <a:defRPr kumimoji="1" lang="zh-CN"/>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大家有疑问的，可以询问和交流</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med">
    <p:wedg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6019" name="文本占位符 86018"/>
          <p:cNvSpPr/>
          <p:nvPr>
            <p:ph type="body" idx="4294967295"/>
          </p:nvPr>
        </p:nvSpPr>
        <p:spPr>
          <a:xfrm>
            <a:off x="395288" y="2276475"/>
            <a:ext cx="8064500" cy="3240088"/>
          </a:xfrm>
          <a:prstGeom prst="rect">
            <a:avLst/>
          </a:prstGeom>
          <a:noFill/>
          <a:ln>
            <a:miter lim="800000"/>
          </a:ln>
        </p:spPr>
        <p:txBody>
          <a:bodyPr/>
          <a:lstStyle>
            <a:lvl1pPr marL="342900" indent="-342900" algn="l" defTabSz="914400" rtl="0" eaLnBrk="0" fontAlgn="base" hangingPunct="0">
              <a:lnSpc>
                <a:spcPct val="100000"/>
              </a:lnSpc>
              <a:spcBef>
                <a:spcPct val="20000"/>
              </a:spcBef>
              <a:spcAft>
                <a:spcPct val="0"/>
              </a:spcAft>
              <a:buClrTx/>
              <a:buSzTx/>
              <a:buFontTx/>
              <a:buChar char="•"/>
              <a:defRPr kumimoji="1"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Tx/>
              <a:buSzTx/>
              <a:buFontTx/>
              <a:buChar char="–"/>
              <a:defRPr kumimoji="1"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Tx/>
              <a:buSzTx/>
              <a:buFontTx/>
              <a:buChar char="•"/>
              <a:defRPr kumimoji="1"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Tx/>
              <a:buSzTx/>
              <a:buFontTx/>
              <a:buChar char="»"/>
              <a:defRPr kumimoji="1" lang="zh-CN" altLang="en-US" sz="2000" b="0" i="0" u="none" baseline="0">
                <a:solidFill>
                  <a:schemeClr val="tx1"/>
                </a:solidFill>
                <a:latin typeface="+mn-lt"/>
                <a:ea typeface="+mn-ea"/>
              </a:defRPr>
            </a:lvl5pPr>
            <a:lvl6pPr marL="2514600" indent="-228600" algn="l" rtl="0" fontAlgn="base">
              <a:spcBef>
                <a:spcPct val="20000"/>
              </a:spcBef>
              <a:spcAft>
                <a:spcPct val="0"/>
              </a:spcAft>
              <a:buChar char="»"/>
              <a:defRPr kumimoji="1" lang="zh-CN" altLang="en-US" sz="2000">
                <a:solidFill>
                  <a:schemeClr val="tx1"/>
                </a:solidFill>
                <a:latin typeface="+mn-lt"/>
                <a:ea typeface="+mn-ea"/>
              </a:defRPr>
            </a:lvl6pPr>
            <a:lvl7pPr marL="2971800" indent="-228600" algn="l" rtl="0" fontAlgn="base">
              <a:spcBef>
                <a:spcPct val="20000"/>
              </a:spcBef>
              <a:spcAft>
                <a:spcPct val="0"/>
              </a:spcAft>
              <a:buChar char="»"/>
              <a:defRPr kumimoji="1" lang="zh-CN" altLang="en-US" sz="2000">
                <a:solidFill>
                  <a:schemeClr val="tx1"/>
                </a:solidFill>
                <a:latin typeface="+mn-lt"/>
                <a:ea typeface="+mn-ea"/>
              </a:defRPr>
            </a:lvl7pPr>
            <a:lvl8pPr marL="3429000" indent="-228600" algn="l" rtl="0" fontAlgn="base">
              <a:spcBef>
                <a:spcPct val="20000"/>
              </a:spcBef>
              <a:spcAft>
                <a:spcPct val="0"/>
              </a:spcAft>
              <a:buChar char="»"/>
              <a:defRPr kumimoji="1" lang="zh-CN" altLang="en-US" sz="2000">
                <a:solidFill>
                  <a:schemeClr val="tx1"/>
                </a:solidFill>
                <a:latin typeface="+mn-lt"/>
                <a:ea typeface="+mn-ea"/>
              </a:defRPr>
            </a:lvl8pPr>
            <a:lvl9pPr marL="3886200" indent="-228600" algn="l" rtl="0" fontAlgn="base">
              <a:spcBef>
                <a:spcPct val="20000"/>
              </a:spcBef>
              <a:spcAft>
                <a:spcPct val="0"/>
              </a:spcAft>
              <a:buChar char="»"/>
              <a:defRPr kumimoji="1" lang="zh-CN" altLang="en-US" sz="2000">
                <a:solidFill>
                  <a:schemeClr val="tx1"/>
                </a:solidFill>
                <a:latin typeface="+mn-lt"/>
                <a:ea typeface="+mn-ea"/>
              </a:defRPr>
            </a:lvl9pPr>
          </a:lstStyle>
          <a:p>
            <a:pPr lvl="0">
              <a:lnSpc>
                <a:spcPct val="90000"/>
              </a:lnSpc>
            </a:pPr>
            <a:r>
              <a:rPr lang="zh-CN" altLang="en-US" b="1">
                <a:solidFill>
                  <a:srgbClr val="000000"/>
                </a:solidFill>
              </a:rPr>
              <a:t>3、水碘与发病得关系</a:t>
            </a:r>
            <a:r>
              <a:rPr lang="zh-CN" altLang="en-US" sz="2800" b="1">
                <a:solidFill>
                  <a:srgbClr val="000000"/>
                </a:solidFill>
              </a:rPr>
              <a:t> </a:t>
            </a:r>
          </a:p>
          <a:p>
            <a:pPr lvl="0">
              <a:lnSpc>
                <a:spcPct val="90000"/>
              </a:lnSpc>
              <a:buNone/>
            </a:pPr>
            <a:r>
              <a:rPr lang="zh-CN" altLang="en-US" sz="2800" b="1">
                <a:solidFill>
                  <a:srgbClr val="000000"/>
                </a:solidFill>
              </a:rPr>
              <a:t>       </a:t>
            </a:r>
          </a:p>
          <a:p>
            <a:pPr lvl="0">
              <a:lnSpc>
                <a:spcPct val="90000"/>
              </a:lnSpc>
              <a:buNone/>
            </a:pPr>
            <a:r>
              <a:rPr lang="zh-CN" altLang="en-US" sz="2800" b="1">
                <a:solidFill>
                  <a:srgbClr val="000000"/>
                </a:solidFill>
              </a:rPr>
              <a:t>        一般规律就是:水碘在5</a:t>
            </a:r>
            <a:r>
              <a:rPr lang="en-US" altLang="zh-CN" sz="2800" b="1">
                <a:solidFill>
                  <a:srgbClr val="000000"/>
                </a:solidFill>
              </a:rPr>
              <a:t>ug/L </a:t>
            </a:r>
            <a:r>
              <a:rPr lang="zh-CN" altLang="en-US" sz="2800" b="1">
                <a:solidFill>
                  <a:srgbClr val="000000"/>
                </a:solidFill>
              </a:rPr>
              <a:t>以下时,随碘含量得降低,患病率急剧增高;水碘在5～40</a:t>
            </a:r>
            <a:r>
              <a:rPr lang="en-US" altLang="zh-CN" sz="2800" b="1">
                <a:solidFill>
                  <a:srgbClr val="000000"/>
                </a:solidFill>
              </a:rPr>
              <a:t>ug/L </a:t>
            </a:r>
            <a:r>
              <a:rPr lang="zh-CN" altLang="en-US" sz="2800" b="1">
                <a:solidFill>
                  <a:srgbClr val="000000"/>
                </a:solidFill>
              </a:rPr>
              <a:t>时,随水碘增加,患病率缓慢下降;水碘在40～90</a:t>
            </a:r>
            <a:r>
              <a:rPr lang="en-US" altLang="zh-CN" sz="2800" b="1">
                <a:solidFill>
                  <a:srgbClr val="000000"/>
                </a:solidFill>
              </a:rPr>
              <a:t>ug/L</a:t>
            </a:r>
            <a:r>
              <a:rPr lang="zh-CN" altLang="en-US" sz="2800" b="1">
                <a:solidFill>
                  <a:srgbClr val="000000"/>
                </a:solidFill>
              </a:rPr>
              <a:t>时,患病率降至最低值并保持平稳;水碘在90</a:t>
            </a:r>
            <a:r>
              <a:rPr lang="en-US" altLang="zh-CN" sz="2800" b="1">
                <a:solidFill>
                  <a:srgbClr val="000000"/>
                </a:solidFill>
              </a:rPr>
              <a:t>ug/L</a:t>
            </a:r>
            <a:r>
              <a:rPr lang="zh-CN" altLang="en-US" sz="2800" b="1">
                <a:solidFill>
                  <a:srgbClr val="000000"/>
                </a:solidFill>
              </a:rPr>
              <a:t>以上时,患病率再度回升。</a:t>
            </a:r>
          </a:p>
          <a:p>
            <a:pPr lvl="0">
              <a:lnSpc>
                <a:spcPct val="90000"/>
              </a:lnSpc>
            </a:pPr>
            <a:endParaRPr lang="zh-CN" altLang="en-US" sz="2800" b="1">
              <a:solidFill>
                <a:srgbClr val="000000"/>
              </a:solidFil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https://d.book118.com/428077137101006046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默认设计模板">
      <a:majorFont>
        <a:latin typeface="Times New Roman" panose="02020603050405020304" charset="0"/>
        <a:ea typeface="宋体"/>
        <a:cs typeface="Arial"/>
      </a:majorFont>
      <a:minorFont>
        <a:latin typeface="Times New Roman" panose="02020603050405020304" charset="0"/>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宋体</vt:lpstr>
      <vt:lpstr>华文宋体</vt:lpstr>
      <vt:lpstr>Times New Roman</vt:lpstr>
      <vt:lpstr>楷体</vt:lpstr>
      <vt:lpstr>Wingdings</vt:lpstr>
      <vt:lpstr>楷体_GB2312</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2024-09-27T13:16:38.693</cp:lastPrinted>
  <dcterms:created xsi:type="dcterms:W3CDTF">2024-09-27T05:16:38Z</dcterms:created>
  <dcterms:modified xsi:type="dcterms:W3CDTF">2024-09-27T05:16:40Z</dcterms:modified>
</cp:coreProperties>
</file>