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0E6732-827C-4643-86B4-24CF9B250C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E56E65-8674-4A8A-9117-305CF4EDDC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80AB4F-A26E-470D-A145-6D3202504F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68A28EE-CBAB-4CE8-948F-1E4F410460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994B08D-7CFD-4AAB-9675-3AB2F1FE48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54896C-FF13-47D7-9B14-478F1E95DDE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F8A7D7C-5796-433B-9277-FA545EFA28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1BB8D6D-1F47-4DD7-BD65-B6EEEFA997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C550E9-508D-450A-8FDC-38B6760700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BF402B-6F20-4F82-AB2D-BFB61D5356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A0D0C80-73E4-4C7A-B4A1-80CECE4464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10706303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08399" y="3366694"/>
            <a:ext cx="2724309" cy="175530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050" b="1">
                <a:solidFill>
                  <a:srgbClr val="FFFFFF">
                    <a:alpha val="100000"/>
                  </a:srgbClr>
                </a:solidFill>
                <a:latin typeface="Microsoft Yahei"/>
                <a:ea typeface="Microsoft Yahei"/>
                <a:cs typeface="Microsoft Yahei"/>
              </a:rPr>
              <a:t>$number{01}</a:t>
            </a:r>
            <a:endParaRPr lang="en-US" sz="1100"/>
          </a:p>
        </p:txBody>
      </p:sp>
      <p:sp>
        <p:nvSpPr>
          <p:cNvPr id="3" name="AutoShape 3"/>
          <p:cNvSpPr/>
          <p:nvPr/>
        </p:nvSpPr>
        <p:spPr>
          <a:xfrm>
            <a:off x="0" y="1969768"/>
            <a:ext cx="12192000" cy="291846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4753" y="2169417"/>
            <a:ext cx="8281818" cy="154552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600" b="1">
                <a:solidFill>
                  <a:srgbClr val="FFFFFF">
                    <a:alpha val="100000"/>
                  </a:srgbClr>
                </a:solidFill>
                <a:latin typeface="Microsoft Yahei"/>
                <a:ea typeface="Microsoft Yahei"/>
                <a:cs typeface="Microsoft Yahei"/>
              </a:rPr>
              <a:t>公共事业管理的原则目标和职能</a:t>
            </a:r>
            <a:endParaRPr lang="en-US" sz="1100"/>
          </a:p>
        </p:txBody>
      </p:sp>
      <p:sp>
        <p:nvSpPr>
          <p:cNvPr id="5" name="AutoShape 5"/>
          <p:cNvSpPr/>
          <p:nvPr/>
        </p:nvSpPr>
        <p:spPr>
          <a:xfrm>
            <a:off x="764753" y="4274372"/>
            <a:ext cx="2461447" cy="3199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a:solidFill>
                  <a:srgbClr val="FFFFFF">
                    <a:alpha val="100000"/>
                  </a:srgbClr>
                </a:solidFill>
                <a:latin typeface="Microsoft Yahei"/>
                <a:ea typeface="Microsoft Yahei"/>
                <a:cs typeface="Microsoft Yahei"/>
              </a:rPr>
              <a:t>2024-01-20</a:t>
            </a:r>
            <a:endParaRPr lang="en-US" sz="1100"/>
          </a:p>
        </p:txBody>
      </p:sp>
      <p:sp>
        <p:nvSpPr>
          <p:cNvPr id="6" name="AutoShape 6"/>
          <p:cNvSpPr/>
          <p:nvPr/>
        </p:nvSpPr>
        <p:spPr>
          <a:xfrm>
            <a:off x="764753" y="3876675"/>
            <a:ext cx="1851864" cy="4062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575">
                <a:solidFill>
                  <a:srgbClr val="FFFFFF">
                    <a:alpha val="100000"/>
                  </a:srgbClr>
                </a:solidFill>
                <a:latin typeface="Microsoft Yahei"/>
                <a:ea typeface="Microsoft Yahei"/>
                <a:cs typeface="Microsoft Yahei"/>
              </a:rPr>
              <a:t>汇报人：AA</a:t>
            </a:r>
            <a:endParaRPr lang="en-US" sz="1100"/>
          </a:p>
        </p:txBody>
      </p:sp>
      <p:pic>
        <p:nvPicPr>
          <p:cNvPr id="7" name="Picture 7"/>
          <p:cNvPicPr>
            <a:picLocks noChangeAspect="1"/>
          </p:cNvPicPr>
          <p:nvPr/>
        </p:nvPicPr>
        <p:blipFill>
          <a:blip r:embed="rId2"/>
          <a:stretch>
            <a:fillRect/>
          </a:stretch>
        </p:blipFill>
        <p:spPr>
          <a:xfrm>
            <a:off x="8277789" y="0"/>
            <a:ext cx="4892103" cy="6288968"/>
          </a:xfrm>
          <a:prstGeom prst="rect">
            <a:avLst/>
          </a:prstGeom>
        </p:spPr>
      </p:pic>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594" y="0"/>
            <a:ext cx="12184811" cy="6858000"/>
          </a:xfrm>
          <a:prstGeom prst="rect">
            <a:avLst/>
          </a:prstGeom>
        </p:spPr>
      </p:pic>
      <p:sp>
        <p:nvSpPr>
          <p:cNvPr id="3" name="TextBox 3"/>
          <p:cNvSpPr txBox="1"/>
          <p:nvPr/>
        </p:nvSpPr>
        <p:spPr>
          <a:xfrm>
            <a:off x="1991063" y="193190"/>
            <a:ext cx="1630680" cy="9582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accent1">
                    <a:alpha val="100000"/>
                  </a:schemeClr>
                </a:solidFill>
                <a:latin typeface="方正正纤黑简体"/>
                <a:ea typeface="方正正纤黑简体"/>
                <a:cs typeface="方正正纤黑简体"/>
              </a:rPr>
              <a:t>目录</a:t>
            </a:r>
          </a:p>
        </p:txBody>
      </p:sp>
      <p:sp>
        <p:nvSpPr>
          <p:cNvPr id="4" name="TextBox 4"/>
          <p:cNvSpPr txBox="1"/>
          <p:nvPr/>
        </p:nvSpPr>
        <p:spPr>
          <a:xfrm>
            <a:off x="1132645" y="1977496"/>
            <a:ext cx="4792980" cy="41109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公共事业管理概述</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公共事业管理的原则</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公共事业管理的目标</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公共事业管理的职能</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公共事业管理实践案例分析</a:t>
            </a:r>
          </a:p>
          <a:p>
            <a:pPr marL="203200" lvl="0" indent="-203200">
              <a:lnSpc>
                <a:spcPct val="140000"/>
              </a:lnSpc>
              <a:spcBef>
                <a:spcPts val="375"/>
              </a:spcBef>
              <a:buFont typeface="Arial"/>
              <a:buChar char="•"/>
            </a:pPr>
            <a:r>
              <a:rPr lang="en-US" sz="2400">
                <a:solidFill>
                  <a:srgbClr val="000000">
                    <a:alpha val="100000"/>
                  </a:srgbClr>
                </a:solidFill>
                <a:latin typeface="Microsoft Yahei"/>
                <a:ea typeface="Microsoft Yahei"/>
                <a:cs typeface="Microsoft Yahei"/>
              </a:rPr>
              <a:t>公共事业管理面临的挑战与对策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01</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公共事业管理概述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公共事业管理是指政府、社会组织、企事业单位等公共部门，通过规划、组织、协调、监督等手段，对公共资源进行合理配置和有效利用，以实现公共利益最大化的过程。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公共性、非营利性、服务性、法制性、专业性。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发展历程</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从传统的公共行政到现代公共事业管理的转变，经历了由政府主导到政府、市场、社会共同参与的多元化治理模式的演变。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现状</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当前，公共事业管理已成为国家治理体系和治理能力现代化的重要组成部分，涵盖了教育、卫生、文化、体育、社会保障等多个领域。</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公共事业管理对于保障和改善民生、促进社会公平正义、推动经济社会发展具有重要意义。</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意义</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通过公共事业管理，可以实现公共资源的优化配置和高效利用，提高公共服务质量和水平，满足人民群众日益增长的物质文化需求，推动社会全面进步。</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重要性</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重要性及意义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02</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公共事业管理的原则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1220560" y="2363963"/>
            <a:ext cx="3815503" cy="0"/>
          </a:xfrm>
          <a:prstGeom prst="line">
            <a:avLst/>
          </a:prstGeom>
          <a:ln w="50800">
            <a:solidFill>
              <a:schemeClr val="accent4"/>
            </a:solidFill>
            <a:prstDash val="solid"/>
            <a:headEnd type="oval"/>
            <a:tailEnd type="none"/>
          </a:ln>
        </p:spPr>
        <p:style>
          <a:lnRef idx="0">
            <a:schemeClr val="accent4"/>
          </a:lnRef>
          <a:fillRef idx="1">
            <a:schemeClr val="accent4"/>
          </a:fillRef>
          <a:effectRef idx="0">
            <a:schemeClr val="accent4"/>
          </a:effectRef>
          <a:fontRef idx="minor">
            <a:schemeClr val="lt1"/>
          </a:fontRef>
        </p:style>
      </p:cxnSp>
      <p:cxnSp>
        <p:nvCxnSpPr>
          <p:cNvPr id="3" name="Connector 3"/>
          <p:cNvCxnSpPr/>
          <p:nvPr/>
        </p:nvCxnSpPr>
        <p:spPr>
          <a:xfrm>
            <a:off x="1882845" y="3524561"/>
            <a:ext cx="3131592" cy="0"/>
          </a:xfrm>
          <a:prstGeom prst="line">
            <a:avLst/>
          </a:prstGeom>
          <a:ln w="50800">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4" name="Connector 4"/>
          <p:cNvCxnSpPr/>
          <p:nvPr/>
        </p:nvCxnSpPr>
        <p:spPr>
          <a:xfrm>
            <a:off x="1857448" y="4685159"/>
            <a:ext cx="3995480" cy="0"/>
          </a:xfrm>
          <a:prstGeom prst="line">
            <a:avLst/>
          </a:prstGeom>
          <a:ln w="50800">
            <a:solidFill>
              <a:schemeClr val="accent4"/>
            </a:solidFill>
            <a:prstDash val="solid"/>
            <a:headEnd type="none"/>
            <a:tailEnd type="triangle"/>
          </a:ln>
        </p:spPr>
        <p:style>
          <a:lnRef idx="0">
            <a:schemeClr val="accent4"/>
          </a:lnRef>
          <a:fillRef idx="1">
            <a:schemeClr val="accent4"/>
          </a:fillRef>
          <a:effectRef idx="0">
            <a:schemeClr val="accent4"/>
          </a:effectRef>
          <a:fontRef idx="minor">
            <a:schemeClr val="lt1"/>
          </a:fontRef>
        </p:style>
      </p:cxnSp>
      <p:sp>
        <p:nvSpPr>
          <p:cNvPr id="5" name="AutoShape 5"/>
          <p:cNvSpPr/>
          <p:nvPr/>
        </p:nvSpPr>
        <p:spPr>
          <a:xfrm>
            <a:off x="189604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373032" y="2194563"/>
            <a:ext cx="319221" cy="31926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1</a:t>
            </a:r>
            <a:endParaRPr lang="en-US" sz="1100"/>
          </a:p>
        </p:txBody>
      </p:sp>
      <p:sp>
        <p:nvSpPr>
          <p:cNvPr id="7" name="AutoShape 7"/>
          <p:cNvSpPr/>
          <p:nvPr/>
        </p:nvSpPr>
        <p:spPr>
          <a:xfrm>
            <a:off x="4657059" y="3366979"/>
            <a:ext cx="319221" cy="319263"/>
          </a:xfrm>
          <a:prstGeom prst="ellipse">
            <a:avLst/>
          </a:prstGeom>
          <a:solidFill>
            <a:schemeClr val="accent1">
              <a:lumMod val="75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2</a:t>
            </a:r>
            <a:endParaRPr lang="en-US" sz="1100"/>
          </a:p>
        </p:txBody>
      </p:sp>
      <p:sp>
        <p:nvSpPr>
          <p:cNvPr id="8" name="AutoShape 8"/>
          <p:cNvSpPr/>
          <p:nvPr/>
        </p:nvSpPr>
        <p:spPr>
          <a:xfrm>
            <a:off x="1828490" y="4516738"/>
            <a:ext cx="319221" cy="319263"/>
          </a:xfrm>
          <a:prstGeom prst="ellipse">
            <a:avLst/>
          </a:prstGeom>
          <a:solidFill>
            <a:schemeClr val="accent1">
              <a:lumMod val="60000"/>
              <a:lumOff val="40000"/>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99" b="1">
                <a:solidFill>
                  <a:srgbClr val="FFFFFF">
                    <a:alpha val="100000"/>
                  </a:srgbClr>
                </a:solidFill>
                <a:latin typeface="Microsoft Yahei"/>
                <a:ea typeface="Microsoft Yahei"/>
                <a:cs typeface="Microsoft Yahei"/>
              </a:rPr>
              <a:t>3</a:t>
            </a:r>
            <a:endParaRPr lang="en-US" sz="1100"/>
          </a:p>
        </p:txBody>
      </p:sp>
      <p:sp>
        <p:nvSpPr>
          <p:cNvPr id="9" name="AutoShape 9"/>
          <p:cNvSpPr/>
          <p:nvPr/>
        </p:nvSpPr>
        <p:spPr>
          <a:xfrm>
            <a:off x="2733950"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592399"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53641" y="2255213"/>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487177"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347705" y="342391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221787" y="3434181"/>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487177" y="4593708"/>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3347705" y="4604199"/>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21787"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095871" y="4592565"/>
            <a:ext cx="178021" cy="192101"/>
          </a:xfrm>
          <a:prstGeom prst="ellipse">
            <a:avLst/>
          </a:prstGeom>
          <a:solidFill>
            <a:srgbClr val="E2E2E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公平公正原则</a:t>
              </a:r>
            </a:p>
          </p:txBody>
        </p:sp>
      </p:grpSp>
      <p:sp>
        <p:nvSpPr>
          <p:cNvPr id="41" name="AutoShape 41"/>
          <p:cNvSpPr/>
          <p:nvPr/>
        </p:nvSpPr>
        <p:spPr>
          <a:xfrm>
            <a:off x="6572250" y="4836001"/>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公开透明</a:t>
            </a:r>
            <a:endParaRPr lang="en-US" sz="1100"/>
          </a:p>
        </p:txBody>
      </p:sp>
      <p:sp>
        <p:nvSpPr>
          <p:cNvPr id="42" name="AutoShape 42"/>
          <p:cNvSpPr/>
          <p:nvPr/>
        </p:nvSpPr>
        <p:spPr>
          <a:xfrm>
            <a:off x="6572250" y="5119283"/>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管理过程应保持公开透明，接受社会监督，确保公平公正原则得以贯彻。</a:t>
            </a:r>
            <a:endParaRPr lang="en-US" sz="1100"/>
          </a:p>
        </p:txBody>
      </p:sp>
      <p:sp>
        <p:nvSpPr>
          <p:cNvPr id="43" name="AutoShape 43"/>
          <p:cNvSpPr/>
          <p:nvPr/>
        </p:nvSpPr>
        <p:spPr>
          <a:xfrm>
            <a:off x="6572250" y="1278982"/>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平等对待</a:t>
            </a:r>
            <a:endParaRPr lang="en-US" sz="1100"/>
          </a:p>
        </p:txBody>
      </p:sp>
      <p:sp>
        <p:nvSpPr>
          <p:cNvPr id="44" name="AutoShape 44"/>
          <p:cNvSpPr/>
          <p:nvPr/>
        </p:nvSpPr>
        <p:spPr>
          <a:xfrm>
            <a:off x="6572250" y="1564591"/>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公共事业管理应确保所有社会成员在享受公共服务时受到平等对待，不受任何歧视。</a:t>
            </a:r>
            <a:endParaRPr lang="en-US" sz="1100"/>
          </a:p>
        </p:txBody>
      </p:sp>
      <p:sp>
        <p:nvSpPr>
          <p:cNvPr id="45" name="AutoShape 45"/>
          <p:cNvSpPr/>
          <p:nvPr/>
        </p:nvSpPr>
        <p:spPr>
          <a:xfrm>
            <a:off x="6572250" y="3063763"/>
            <a:ext cx="3341183" cy="427323"/>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公正分配</a:t>
            </a:r>
            <a:endParaRPr lang="en-US" sz="1100"/>
          </a:p>
        </p:txBody>
      </p:sp>
      <p:sp>
        <p:nvSpPr>
          <p:cNvPr id="46" name="AutoShape 46"/>
          <p:cNvSpPr/>
          <p:nvPr/>
        </p:nvSpPr>
        <p:spPr>
          <a:xfrm>
            <a:off x="6572250" y="3336829"/>
            <a:ext cx="4606550" cy="1401455"/>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000000">
                    <a:alpha val="100000"/>
                  </a:srgbClr>
                </a:solidFill>
                <a:latin typeface="Microsoft Yahei"/>
                <a:ea typeface="Microsoft Yahei"/>
                <a:cs typeface="Microsoft Yahei"/>
              </a:rPr>
              <a:t>公共资源的分配应基于公正原则，确保资源的合理利用和社会整体福利的最大化。</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1662" y="1773079"/>
            <a:ext cx="2211038" cy="987362"/>
            <a:chOff x="1101662" y="1773079"/>
            <a:chExt cx="2211038" cy="987362"/>
          </a:xfrm>
        </p:grpSpPr>
        <p:sp>
          <p:nvSpPr>
            <p:cNvPr id="3" name="Freeform 3"/>
            <p:cNvSpPr/>
            <p:nvPr/>
          </p:nvSpPr>
          <p:spPr>
            <a:xfrm rot="10800000">
              <a:off x="1101662" y="1773079"/>
              <a:ext cx="2211038" cy="987362"/>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933384" y="1952434"/>
              <a:ext cx="610648" cy="555498"/>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101662" y="4698682"/>
            <a:ext cx="2211038" cy="1034606"/>
            <a:chOff x="1101662" y="4698682"/>
            <a:chExt cx="2211038" cy="1034606"/>
          </a:xfrm>
        </p:grpSpPr>
        <p:sp>
          <p:nvSpPr>
            <p:cNvPr id="6" name="Freeform 6"/>
            <p:cNvSpPr/>
            <p:nvPr/>
          </p:nvSpPr>
          <p:spPr>
            <a:xfrm rot="10800000">
              <a:off x="1101662" y="4698682"/>
              <a:ext cx="2211038" cy="1034606"/>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1101662" y="3236786"/>
            <a:ext cx="2211038" cy="1033558"/>
            <a:chOff x="1101662" y="3236786"/>
            <a:chExt cx="2211038" cy="1033558"/>
          </a:xfrm>
        </p:grpSpPr>
        <p:sp>
          <p:nvSpPr>
            <p:cNvPr id="8" name="Freeform 8"/>
            <p:cNvSpPr/>
            <p:nvPr/>
          </p:nvSpPr>
          <p:spPr>
            <a:xfrm rot="10800000">
              <a:off x="1101662" y="3236786"/>
              <a:ext cx="2211038" cy="1033558"/>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878425" y="3335274"/>
            <a:ext cx="685800" cy="695801"/>
            <a:chOff x="1878425" y="3335274"/>
            <a:chExt cx="685800" cy="695801"/>
          </a:xfrm>
        </p:grpSpPr>
        <p:sp>
          <p:nvSpPr>
            <p:cNvPr id="10" name="Freeform 10"/>
            <p:cNvSpPr/>
            <p:nvPr/>
          </p:nvSpPr>
          <p:spPr>
            <a:xfrm>
              <a:off x="1915382" y="3782568"/>
              <a:ext cx="87725" cy="163163"/>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058353" y="3692747"/>
              <a:ext cx="87725" cy="253079"/>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201323" y="3692747"/>
              <a:ext cx="87725" cy="253079"/>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150" y="3606165"/>
              <a:ext cx="94297" cy="342900"/>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892617" y="3453003"/>
              <a:ext cx="536257" cy="342900"/>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878425" y="3335274"/>
              <a:ext cx="685800" cy="695801"/>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Freeform 16"/>
          <p:cNvSpPr/>
          <p:nvPr/>
        </p:nvSpPr>
        <p:spPr>
          <a:xfrm>
            <a:off x="1858944" y="4873441"/>
            <a:ext cx="671753" cy="67175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3626579" y="4641532"/>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绩效评估</a:t>
            </a:r>
            <a:endParaRPr lang="en-US" sz="1100"/>
          </a:p>
        </p:txBody>
      </p:sp>
      <p:sp>
        <p:nvSpPr>
          <p:cNvPr id="18" name="AutoShape 18"/>
          <p:cNvSpPr/>
          <p:nvPr/>
        </p:nvSpPr>
        <p:spPr>
          <a:xfrm>
            <a:off x="3626579" y="1715929"/>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资源优化配置</a:t>
            </a:r>
            <a:endParaRPr lang="en-US" sz="1100"/>
          </a:p>
        </p:txBody>
      </p:sp>
      <p:sp>
        <p:nvSpPr>
          <p:cNvPr id="19" name="AutoShape 19"/>
          <p:cNvSpPr/>
          <p:nvPr/>
        </p:nvSpPr>
        <p:spPr>
          <a:xfrm>
            <a:off x="3626579" y="3179636"/>
            <a:ext cx="7364174" cy="43714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创新驱动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效率优先原则</a:t>
              </a:r>
            </a:p>
          </p:txBody>
        </p:sp>
      </p:grpSp>
      <p:sp>
        <p:nvSpPr>
          <p:cNvPr id="42" name="AutoShape 42"/>
          <p:cNvSpPr/>
          <p:nvPr/>
        </p:nvSpPr>
        <p:spPr>
          <a:xfrm>
            <a:off x="3626579" y="4823472"/>
            <a:ext cx="7364174" cy="120449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建立科学的绩效评估体系，对公共事业管理的效率进行定期评估，持续改进和提高。</a:t>
            </a:r>
            <a:endParaRPr lang="en-US" sz="1100"/>
          </a:p>
        </p:txBody>
      </p:sp>
      <p:sp>
        <p:nvSpPr>
          <p:cNvPr id="43" name="AutoShape 43"/>
          <p:cNvSpPr/>
          <p:nvPr/>
        </p:nvSpPr>
        <p:spPr>
          <a:xfrm>
            <a:off x="3626579" y="1878013"/>
            <a:ext cx="7364174" cy="115767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defRPr/>
            </a:pPr>
            <a:r>
              <a:rPr lang="en-US" sz="1350">
                <a:solidFill>
                  <a:srgbClr val="020202">
                    <a:alpha val="100000"/>
                  </a:srgbClr>
                </a:solidFill>
                <a:latin typeface="Microsoft Yahei"/>
                <a:ea typeface="Microsoft Yahei"/>
                <a:cs typeface="Microsoft Yahei"/>
              </a:rPr>
              <a:t>公共事业管理应以效率为导向，通过优化资源配置，提高公共服务的质量和效率。</a:t>
            </a:r>
            <a:endParaRPr lang="en-US" sz="1100"/>
          </a:p>
        </p:txBody>
      </p:sp>
      <p:sp>
        <p:nvSpPr>
          <p:cNvPr id="44" name="AutoShape 44"/>
          <p:cNvSpPr/>
          <p:nvPr/>
        </p:nvSpPr>
        <p:spPr>
          <a:xfrm>
            <a:off x="3626579" y="3370295"/>
            <a:ext cx="7364174" cy="1157678"/>
          </a:xfrm>
          <a:prstGeom prst="rect">
            <a:avLst/>
          </a:prstGeom>
          <a:noFill/>
        </p:spPr>
        <p:txBody>
          <a:bodyPr vert="horz" wrap="square" lIns="68770" tIns="68770" rIns="34385" bIns="6877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rgbClr val="020202">
                    <a:alpha val="100000"/>
                  </a:srgbClr>
                </a:solidFill>
                <a:latin typeface="Microsoft Yahei"/>
                <a:ea typeface="Microsoft Yahei"/>
                <a:cs typeface="Microsoft Yahei"/>
              </a:rPr>
              <a:t>鼓励采用新技术、新方法，提高管理效率和服务水平，满足社会不断增长的需求。</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长期规划</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公共事业管理应注重长期发展规划，确保公共服务的可持续性。</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环境保护</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在公共事业发展过程中，应加强对环境的保护，促进经济、社会和环境的协调发展。</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社会责任</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公共事业管理应承担起相应的社会责任，关注弱势群体的需求，促进社会公平和和谐。</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可持续发展原则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民主决策</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公共事业管理应广泛征求公众意见，推动民主决策，确保政策制定符合公众利益。</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信息公开</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保障公众的知情权，及时公开相关信息，提高公众对公共事业的参与度和满意度。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多元合作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鼓励公众、企业、社会组织等多元主体参与公共事业管理，形成共建共治共享的社会治理格局。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公众参与原则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99416" y="1957978"/>
            <a:ext cx="3374508" cy="294204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728582" y="2121361"/>
            <a:ext cx="2933622" cy="2622594"/>
          </a:xfrm>
          <a:custGeom>
            <a:rect l="l" t="t" r="r" b="b"/>
            <a:pathLst>
              <a:path w="3191647" h="2866152">
                <a:moveTo>
                  <a:pt x="949445" y="0"/>
                </a:moveTo>
                <a:lnTo>
                  <a:pt x="2234352" y="0"/>
                </a:lnTo>
                <a:cubicBezTo>
                  <a:pt x="2296501" y="0"/>
                  <a:pt x="2354237" y="18893"/>
                  <a:pt x="2402131" y="51249"/>
                </a:cubicBezTo>
                <a:lnTo>
                  <a:pt x="2409685" y="57482"/>
                </a:lnTo>
                <a:lnTo>
                  <a:pt x="2430115" y="70005"/>
                </a:lnTo>
                <a:cubicBezTo>
                  <a:pt x="2461216" y="93504"/>
                  <a:pt x="2488224" y="123489"/>
                  <a:pt x="2508940" y="159371"/>
                </a:cubicBezTo>
                <a:lnTo>
                  <a:pt x="3151394" y="1272133"/>
                </a:lnTo>
                <a:cubicBezTo>
                  <a:pt x="3192826" y="1343897"/>
                  <a:pt x="3201249" y="1425660"/>
                  <a:pt x="3181372" y="1499841"/>
                </a:cubicBezTo>
                <a:lnTo>
                  <a:pt x="3172981" y="1522315"/>
                </a:lnTo>
                <a:lnTo>
                  <a:pt x="3170003" y="1535472"/>
                </a:lnTo>
                <a:cubicBezTo>
                  <a:pt x="3163697" y="1554388"/>
                  <a:pt x="3155402" y="1572954"/>
                  <a:pt x="3145044" y="1590895"/>
                </a:cubicBezTo>
                <a:lnTo>
                  <a:pt x="2502590" y="2703657"/>
                </a:lnTo>
                <a:lnTo>
                  <a:pt x="2488794" y="2722817"/>
                </a:lnTo>
                <a:lnTo>
                  <a:pt x="2482806" y="2733849"/>
                </a:lnTo>
                <a:lnTo>
                  <a:pt x="2467439" y="2752474"/>
                </a:lnTo>
                <a:lnTo>
                  <a:pt x="2467072" y="2752984"/>
                </a:lnTo>
                <a:lnTo>
                  <a:pt x="2466846" y="2753192"/>
                </a:lnTo>
                <a:lnTo>
                  <a:pt x="2446163" y="2778260"/>
                </a:lnTo>
                <a:cubicBezTo>
                  <a:pt x="2391859" y="2832565"/>
                  <a:pt x="2316839" y="2866152"/>
                  <a:pt x="2233973" y="2866152"/>
                </a:cubicBezTo>
                <a:lnTo>
                  <a:pt x="949066" y="2866152"/>
                </a:lnTo>
                <a:cubicBezTo>
                  <a:pt x="845484" y="2866152"/>
                  <a:pt x="754160" y="2813671"/>
                  <a:pt x="700233" y="2733849"/>
                </a:cubicBezTo>
                <a:lnTo>
                  <a:pt x="689623" y="2714300"/>
                </a:lnTo>
                <a:lnTo>
                  <a:pt x="681960" y="2703658"/>
                </a:lnTo>
                <a:lnTo>
                  <a:pt x="39506" y="1590896"/>
                </a:lnTo>
                <a:cubicBezTo>
                  <a:pt x="18789" y="1555014"/>
                  <a:pt x="6326" y="1516632"/>
                  <a:pt x="1526" y="1477948"/>
                </a:cubicBezTo>
                <a:lnTo>
                  <a:pt x="720" y="1447354"/>
                </a:lnTo>
                <a:lnTo>
                  <a:pt x="0" y="1443059"/>
                </a:lnTo>
                <a:lnTo>
                  <a:pt x="303" y="1431516"/>
                </a:lnTo>
                <a:lnTo>
                  <a:pt x="0" y="1419970"/>
                </a:lnTo>
                <a:lnTo>
                  <a:pt x="720" y="1415675"/>
                </a:lnTo>
                <a:lnTo>
                  <a:pt x="1526" y="1385081"/>
                </a:lnTo>
                <a:cubicBezTo>
                  <a:pt x="6326" y="1346398"/>
                  <a:pt x="18789" y="1308016"/>
                  <a:pt x="39506" y="1272134"/>
                </a:cubicBezTo>
                <a:lnTo>
                  <a:pt x="681960" y="159372"/>
                </a:lnTo>
                <a:lnTo>
                  <a:pt x="698045" y="137034"/>
                </a:lnTo>
                <a:lnTo>
                  <a:pt x="700612" y="132303"/>
                </a:lnTo>
                <a:lnTo>
                  <a:pt x="707202" y="124316"/>
                </a:lnTo>
                <a:lnTo>
                  <a:pt x="717478" y="110046"/>
                </a:lnTo>
                <a:lnTo>
                  <a:pt x="723796" y="104204"/>
                </a:lnTo>
                <a:lnTo>
                  <a:pt x="737255" y="87892"/>
                </a:lnTo>
                <a:cubicBezTo>
                  <a:pt x="791559" y="33588"/>
                  <a:pt x="866580" y="0"/>
                  <a:pt x="949445" y="0"/>
                </a:cubicBezTo>
                <a:close/>
              </a:path>
            </a:pathLst>
          </a:custGeom>
          <a:noFill/>
          <a:ln w="19050">
            <a:solidFill>
              <a:srgbClr val="FFFFFF">
                <a:alpha val="100000"/>
              </a:srgbClr>
            </a:solidFill>
            <a:prstDash val="solid"/>
          </a:ln>
          <a:effectLst>
            <a:outerShdw blurRad="571500" dist="342900" dir="2280000">
              <a:srgbClr val="000000">
                <a:alpha val="15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33732" y="2678430"/>
            <a:ext cx="6440805" cy="15011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400" b="1">
                <a:solidFill>
                  <a:srgbClr val="FFFFFF">
                    <a:alpha val="100000"/>
                  </a:srgbClr>
                </a:solidFill>
                <a:latin typeface="Microsoft Yahei"/>
                <a:ea typeface="Microsoft Yahei"/>
                <a:cs typeface="Microsoft Yahei"/>
              </a:rPr>
              <a:t>03</a:t>
            </a:r>
          </a:p>
        </p:txBody>
      </p:sp>
      <p:sp>
        <p:nvSpPr>
          <p:cNvPr id="5" name="TextBox 5"/>
          <p:cNvSpPr txBox="1"/>
          <p:nvPr/>
        </p:nvSpPr>
        <p:spPr>
          <a:xfrm>
            <a:off x="4368292" y="2986088"/>
            <a:ext cx="7260591" cy="885825"/>
          </a:xfrm>
          <a:prstGeom prst="rect">
            <a:avLst/>
          </a:prstGeom>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公共事业管理的目标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优化服务流程</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通过简化程序、提高效率，使公众能够更方便、更快捷地获得公共服务。</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提升服务质量</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加强对服务人员的培训和管理，提高服务态度和专业技能，确保公共服务的质量和水平。</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完善服务设施</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加大对公共服务设施的投入，提高设施的完备程度和先进性，为公众提供更好的服务环境。</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提高公共服务水平</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确保每个人都能够享受到基本的公共服务，不因地域、经济等因素而受到歧视或限制。</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保障基本公共服务</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通过提供平等的教育、就业等机会，消除社会阶层之间的差距，实现社会的公平和正义。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促进机会平等</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通过解决社会问题、缓解社会矛盾，维护社会的和谐与稳定。</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维护社会稳定</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促进社会公平正义</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促进经济增长</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通过提供基础设施、公共服务等支持，推动经济的增长和发展。</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推动社会进步</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通过提供教育、文化、科技等公共服务，推动社会的文明进步和全面发展。</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优化资源配置</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合理规划和配置资源，提高资源的使用效率，促进经济的可持续发展。</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推动经济社会发展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88790" y="1727965"/>
            <a:ext cx="2223892" cy="22238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40189"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保障基本生活</a:t>
            </a:r>
          </a:p>
        </p:txBody>
      </p:sp>
      <p:sp>
        <p:nvSpPr>
          <p:cNvPr id="4" name="TextBox 4"/>
          <p:cNvSpPr txBox="1"/>
          <p:nvPr/>
        </p:nvSpPr>
        <p:spPr>
          <a:xfrm>
            <a:off x="839979"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确保公众的基本生活需求得到满足，如提供食品、住房、医疗等保障。</a:t>
            </a:r>
          </a:p>
        </p:txBody>
      </p:sp>
      <p:sp>
        <p:nvSpPr>
          <p:cNvPr id="5" name="Freeform 5"/>
          <p:cNvSpPr/>
          <p:nvPr/>
        </p:nvSpPr>
        <p:spPr>
          <a:xfrm>
            <a:off x="1944903" y="2376958"/>
            <a:ext cx="1111666" cy="1111666"/>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905753" y="1727965"/>
            <a:ext cx="2223892" cy="22238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461866" y="2284078"/>
            <a:ext cx="1111666" cy="1111666"/>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35453"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提高生活质量</a:t>
            </a:r>
          </a:p>
        </p:txBody>
      </p:sp>
      <p:sp>
        <p:nvSpPr>
          <p:cNvPr id="9" name="TextBox 9"/>
          <p:cNvSpPr txBox="1"/>
          <p:nvPr/>
        </p:nvSpPr>
        <p:spPr>
          <a:xfrm>
            <a:off x="4435243"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通过提供优质的公共服务、创造良好的生活环境，提高公众的生活质量和幸福感。</a:t>
            </a:r>
          </a:p>
        </p:txBody>
      </p:sp>
      <p:sp>
        <p:nvSpPr>
          <p:cNvPr id="10" name="AutoShape 10"/>
          <p:cNvSpPr/>
          <p:nvPr/>
        </p:nvSpPr>
        <p:spPr>
          <a:xfrm>
            <a:off x="8695449" y="1727965"/>
            <a:ext cx="2223892" cy="222389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68750" y="2352498"/>
            <a:ext cx="902208" cy="926058"/>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546848" y="425640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关注弱势群体</a:t>
            </a:r>
          </a:p>
        </p:txBody>
      </p:sp>
      <p:sp>
        <p:nvSpPr>
          <p:cNvPr id="13" name="TextBox 13"/>
          <p:cNvSpPr txBox="1"/>
          <p:nvPr/>
        </p:nvSpPr>
        <p:spPr>
          <a:xfrm>
            <a:off x="8146638" y="4812281"/>
            <a:ext cx="332151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加强对弱势群体的关注和保障，为他们提供更多的帮助和支持，促进社会公平和和谐。</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保障和改善民生</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https://d.book118.com/428107063036006032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方正正纤黑简体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2024-09-09T15:03:41.544</cp:lastPrinted>
  <dcterms:created xsi:type="dcterms:W3CDTF">2024-09-09T07:03:41Z</dcterms:created>
  <dcterms:modified xsi:type="dcterms:W3CDTF">2024-09-09T07:03:43Z</dcterms:modified>
</cp:coreProperties>
</file>