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561B6D-FF3A-4A70-BAA1-0859E7C369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D9D71C-BBC6-4788-B6FF-35B23EA77B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30B815-E264-4EC3-AFC3-11E847AD2B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79549D-F56B-4B6A-B572-61CF7E8E00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CF9289C-135E-4413-9EE6-4D2A71E2D8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6517767-B134-46F6-A996-E493215A1F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3E977C5-594E-4115-8796-AA78E13D2A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CABCEB-63F3-4B44-89A2-2BFB1AED69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85819B-0220-4D1A-83C6-232805C1BC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88C95A-4D48-4710-91C9-D7D6EFAE7F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2767DB-0F09-49A5-B405-862F4E9B0C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8117040013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08399" y="3366694"/>
            <a:ext cx="2724309" cy="175530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$number{01}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0" y="1969768"/>
            <a:ext cx="12192000" cy="291846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4753" y="2169417"/>
            <a:ext cx="8281818" cy="1545521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建筑专业技术人员招聘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764753" y="4274372"/>
            <a:ext cx="2461447" cy="31994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764753" y="3876675"/>
            <a:ext cx="1851864" cy="4062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5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  <a:endParaRPr lang="en-US" sz="1100"/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77789" y="0"/>
            <a:ext cx="4892103" cy="6288968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4" y="0"/>
            <a:ext cx="12184811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91063" y="193190"/>
            <a:ext cx="1630680" cy="9582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方正正纤黑简体"/>
                <a:ea typeface="方正正纤黑简体"/>
                <a:cs typeface="方正正纤黑简体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32645" y="1977496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建筑专业技术人员的现状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建筑专业技术人员的招聘流程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建筑专业技术人员的培养与发展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建筑专业技术人员的招聘挑战与对策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建筑专业技术人员的现状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1220560" y="2363963"/>
            <a:ext cx="3815503" cy="0"/>
          </a:xfrm>
          <a:prstGeom prst="line">
            <a:avLst/>
          </a:prstGeom>
          <a:ln w="50800">
            <a:solidFill>
              <a:schemeClr val="accent4"/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882845" y="3524561"/>
            <a:ext cx="3131592" cy="0"/>
          </a:xfrm>
          <a:prstGeom prst="line">
            <a:avLst/>
          </a:prstGeom>
          <a:ln w="50800">
            <a:solidFill>
              <a:schemeClr val="accent4"/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1857448" y="4685159"/>
            <a:ext cx="3995480" cy="0"/>
          </a:xfrm>
          <a:prstGeom prst="line">
            <a:avLst/>
          </a:prstGeom>
          <a:ln w="50800">
            <a:solidFill>
              <a:schemeClr val="accent4"/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1896040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373032" y="2194563"/>
            <a:ext cx="319221" cy="3192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99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657059" y="3366979"/>
            <a:ext cx="319221" cy="319263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99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828490" y="4516738"/>
            <a:ext cx="319221" cy="319263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99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2733950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592399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53641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487177" y="342391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347705" y="342391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221787" y="3434181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2487177" y="4593708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3347705" y="4604199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221787" y="459256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095871" y="459256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建筑专业技术人员的市场需求</a:t>
              </a:r>
            </a:p>
          </p:txBody>
        </p:sp>
      </p:grpSp>
      <p:sp>
        <p:nvSpPr>
          <p:cNvPr id="41" name="AutoShape 41"/>
          <p:cNvSpPr/>
          <p:nvPr/>
        </p:nvSpPr>
        <p:spPr>
          <a:xfrm>
            <a:off x="6572250" y="4836001"/>
            <a:ext cx="3341183" cy="427323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地区差异明显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572250" y="5119283"/>
            <a:ext cx="4606550" cy="1401455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不同地区对建筑专业技术人才的需求存在差异，发达地区需求更为旺盛。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6572250" y="1278982"/>
            <a:ext cx="3341183" cy="427323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建筑业发展迅速</a:t>
            </a:r>
            <a:endParaRPr lang="en-US" sz="1100"/>
          </a:p>
        </p:txBody>
      </p:sp>
      <p:sp>
        <p:nvSpPr>
          <p:cNvPr id="44" name="AutoShape 44"/>
          <p:cNvSpPr/>
          <p:nvPr/>
        </p:nvSpPr>
        <p:spPr>
          <a:xfrm>
            <a:off x="6572250" y="1564591"/>
            <a:ext cx="4606550" cy="1401455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随着城市化进程的加速和基础设施建设的不断推进，建筑业对专业技术人才的需求持续增长。</a:t>
            </a:r>
            <a:endParaRPr lang="en-US" sz="1100"/>
          </a:p>
        </p:txBody>
      </p:sp>
      <p:sp>
        <p:nvSpPr>
          <p:cNvPr id="45" name="AutoShape 45"/>
          <p:cNvSpPr/>
          <p:nvPr/>
        </p:nvSpPr>
        <p:spPr>
          <a:xfrm>
            <a:off x="6572250" y="3063763"/>
            <a:ext cx="3341183" cy="427323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技能要求高</a:t>
            </a:r>
            <a:endParaRPr lang="en-US" sz="1100"/>
          </a:p>
        </p:txBody>
      </p:sp>
      <p:sp>
        <p:nvSpPr>
          <p:cNvPr id="46" name="AutoShape 46"/>
          <p:cNvSpPr/>
          <p:nvPr/>
        </p:nvSpPr>
        <p:spPr>
          <a:xfrm>
            <a:off x="6572250" y="3336829"/>
            <a:ext cx="4606550" cy="1401455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建筑行业涉及多领域、多专业的知识，要求技术人员具备较高的专业技能和知识水平。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156340" y="1637062"/>
            <a:ext cx="6042012" cy="1280677"/>
          </a:xfrm>
          <a:prstGeom prst="roundRect">
            <a:avLst>
              <a:gd name="adj" fmla="val 11505"/>
            </a:avLst>
          </a:prstGeom>
          <a:solidFill>
            <a:schemeClr val="accent1">
              <a:alpha val="3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156340" y="1637062"/>
            <a:ext cx="1629199" cy="1298575"/>
          </a:xfrm>
          <a:prstGeom prst="roundRect">
            <a:avLst>
              <a:gd name="adj" fmla="val 1192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56340" y="3132487"/>
            <a:ext cx="6042012" cy="1289587"/>
          </a:xfrm>
          <a:prstGeom prst="roundRect">
            <a:avLst>
              <a:gd name="adj" fmla="val 11505"/>
            </a:avLst>
          </a:prstGeom>
          <a:solidFill>
            <a:schemeClr val="accent1">
              <a:alpha val="3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69043" y="3122962"/>
            <a:ext cx="1629199" cy="1298575"/>
          </a:xfrm>
          <a:prstGeom prst="roundRect">
            <a:avLst>
              <a:gd name="adj" fmla="val 1192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156340" y="4654899"/>
            <a:ext cx="6045187" cy="1286259"/>
          </a:xfrm>
          <a:prstGeom prst="roundRect">
            <a:avLst>
              <a:gd name="adj" fmla="val 11505"/>
            </a:avLst>
          </a:prstGeom>
          <a:solidFill>
            <a:schemeClr val="accent1">
              <a:alpha val="3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149988" y="4645374"/>
            <a:ext cx="1629199" cy="1298575"/>
          </a:xfrm>
          <a:prstGeom prst="roundRect">
            <a:avLst>
              <a:gd name="adj" fmla="val 11921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flipV="1">
            <a:off x="2445706" y="3745261"/>
            <a:ext cx="1609771" cy="1876425"/>
          </a:xfrm>
          <a:custGeom>
            <a:rect l="l" t="t" r="r" b="b"/>
            <a:pathLst>
              <a:path w="933" h="1182">
                <a:moveTo>
                  <a:pt x="118" y="1044"/>
                </a:moveTo>
                <a:lnTo>
                  <a:pt x="128" y="340"/>
                </a:lnTo>
                <a:cubicBezTo>
                  <a:pt x="134" y="214"/>
                  <a:pt x="182" y="212"/>
                  <a:pt x="264" y="210"/>
                </a:cubicBezTo>
                <a:lnTo>
                  <a:pt x="720" y="202"/>
                </a:lnTo>
                <a:lnTo>
                  <a:pt x="720" y="320"/>
                </a:lnTo>
                <a:lnTo>
                  <a:pt x="933" y="153"/>
                </a:lnTo>
                <a:lnTo>
                  <a:pt x="712" y="0"/>
                </a:lnTo>
                <a:lnTo>
                  <a:pt x="714" y="92"/>
                </a:lnTo>
                <a:cubicBezTo>
                  <a:pt x="714" y="92"/>
                  <a:pt x="406" y="94"/>
                  <a:pt x="234" y="94"/>
                </a:cubicBezTo>
                <a:cubicBezTo>
                  <a:pt x="60" y="96"/>
                  <a:pt x="2" y="156"/>
                  <a:pt x="0" y="298"/>
                </a:cubicBezTo>
                <a:lnTo>
                  <a:pt x="0" y="1058"/>
                </a:lnTo>
                <a:cubicBezTo>
                  <a:pt x="20" y="1182"/>
                  <a:pt x="93" y="1170"/>
                  <a:pt x="118" y="1044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16200000">
            <a:off x="2870191" y="2813147"/>
            <a:ext cx="477838" cy="1913436"/>
          </a:xfrm>
          <a:custGeom>
            <a:rect l="l" t="t" r="r" b="b"/>
            <a:pathLst>
              <a:path w="142" h="604">
                <a:moveTo>
                  <a:pt x="37" y="1"/>
                </a:moveTo>
                <a:lnTo>
                  <a:pt x="45" y="472"/>
                </a:lnTo>
                <a:lnTo>
                  <a:pt x="0" y="474"/>
                </a:lnTo>
                <a:lnTo>
                  <a:pt x="72" y="604"/>
                </a:lnTo>
                <a:lnTo>
                  <a:pt x="142" y="474"/>
                </a:lnTo>
                <a:lnTo>
                  <a:pt x="100" y="474"/>
                </a:lnTo>
                <a:lnTo>
                  <a:pt x="99" y="0"/>
                </a:lnTo>
                <a:lnTo>
                  <a:pt x="37" y="1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435353" y="2016473"/>
            <a:ext cx="1609771" cy="1876425"/>
          </a:xfrm>
          <a:custGeom>
            <a:rect l="l" t="t" r="r" b="b"/>
            <a:pathLst>
              <a:path w="933" h="1182">
                <a:moveTo>
                  <a:pt x="118" y="1044"/>
                </a:moveTo>
                <a:lnTo>
                  <a:pt x="128" y="340"/>
                </a:lnTo>
                <a:cubicBezTo>
                  <a:pt x="134" y="214"/>
                  <a:pt x="182" y="212"/>
                  <a:pt x="264" y="210"/>
                </a:cubicBezTo>
                <a:lnTo>
                  <a:pt x="720" y="202"/>
                </a:lnTo>
                <a:lnTo>
                  <a:pt x="720" y="320"/>
                </a:lnTo>
                <a:lnTo>
                  <a:pt x="933" y="153"/>
                </a:lnTo>
                <a:lnTo>
                  <a:pt x="712" y="0"/>
                </a:lnTo>
                <a:lnTo>
                  <a:pt x="714" y="92"/>
                </a:lnTo>
                <a:cubicBezTo>
                  <a:pt x="714" y="92"/>
                  <a:pt x="406" y="94"/>
                  <a:pt x="234" y="94"/>
                </a:cubicBezTo>
                <a:cubicBezTo>
                  <a:pt x="60" y="96"/>
                  <a:pt x="2" y="156"/>
                  <a:pt x="0" y="298"/>
                </a:cubicBezTo>
                <a:lnTo>
                  <a:pt x="0" y="1058"/>
                </a:lnTo>
                <a:cubicBezTo>
                  <a:pt x="20" y="1182"/>
                  <a:pt x="93" y="1170"/>
                  <a:pt x="118" y="104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156340" y="5146437"/>
            <a:ext cx="1629199" cy="437149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实践能力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4156340" y="3584949"/>
            <a:ext cx="1629199" cy="437149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技术创新能力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4156340" y="2165691"/>
            <a:ext cx="1629199" cy="437149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专业知识储备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建筑专业技术人员的技能要求</a:t>
              </a:r>
            </a:p>
          </p:txBody>
        </p:sp>
      </p:grpSp>
      <p:sp>
        <p:nvSpPr>
          <p:cNvPr id="36" name="AutoShape 36"/>
          <p:cNvSpPr/>
          <p:nvPr/>
        </p:nvSpPr>
        <p:spPr>
          <a:xfrm>
            <a:off x="6096000" y="1907546"/>
            <a:ext cx="3625542" cy="739710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具备扎实的建筑专业基础知识，包括建筑设计、施工、管理等。</a:t>
            </a:r>
            <a:endParaRPr lang="en-US" sz="1100"/>
          </a:p>
        </p:txBody>
      </p:sp>
      <p:sp>
        <p:nvSpPr>
          <p:cNvPr id="37" name="AutoShape 37"/>
          <p:cNvSpPr/>
          <p:nvPr/>
        </p:nvSpPr>
        <p:spPr>
          <a:xfrm>
            <a:off x="6096000" y="4928174"/>
            <a:ext cx="3625542" cy="739710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具备丰富的实践经验，能够解决实际工程问题，保证工程质量。</a:t>
            </a:r>
            <a:endParaRPr lang="en-US" sz="1100"/>
          </a:p>
        </p:txBody>
      </p:sp>
      <p:sp>
        <p:nvSpPr>
          <p:cNvPr id="38" name="AutoShape 38"/>
          <p:cNvSpPr/>
          <p:nvPr/>
        </p:nvSpPr>
        <p:spPr>
          <a:xfrm>
            <a:off x="6096000" y="3407426"/>
            <a:ext cx="3625542" cy="739710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具备技术创新意识和能力，能够不断探索新技术、新工艺、新材料等。</a:t>
            </a:r>
            <a:endParaRPr lang="en-US" sz="1100"/>
          </a:p>
        </p:txBody>
      </p:sp>
      <p:sp>
        <p:nvSpPr>
          <p:cNvPr id="39" name="AutoShape 39"/>
          <p:cNvSpPr/>
          <p:nvPr/>
        </p:nvSpPr>
        <p:spPr>
          <a:xfrm>
            <a:off x="1621060" y="2829687"/>
            <a:ext cx="1753457" cy="1753362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2123412" y="3297713"/>
            <a:ext cx="780338" cy="780338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144167" y="2573915"/>
            <a:ext cx="1971008" cy="1817370"/>
            <a:chOff x="5144167" y="2573915"/>
            <a:chExt cx="1971008" cy="1817370"/>
          </a:xfrm>
        </p:grpSpPr>
        <p:sp>
          <p:nvSpPr>
            <p:cNvPr id="3" name="Freeform 3"/>
            <p:cNvSpPr/>
            <p:nvPr/>
          </p:nvSpPr>
          <p:spPr>
            <a:xfrm>
              <a:off x="5144167" y="2573915"/>
              <a:ext cx="988504" cy="1817370"/>
            </a:xfrm>
            <a:custGeom>
              <a:rect l="l" t="t" r="r" b="b"/>
              <a:pathLst>
                <a:path w="741448" h="1363056">
                  <a:moveTo>
                    <a:pt x="741448" y="327941"/>
                  </a:moveTo>
                  <a:cubicBezTo>
                    <a:pt x="740677" y="1157841"/>
                    <a:pt x="741248" y="495849"/>
                    <a:pt x="741448" y="1363056"/>
                  </a:cubicBezTo>
                  <a:cubicBezTo>
                    <a:pt x="-761386" y="327941"/>
                    <a:pt x="434747" y="-477148"/>
                    <a:pt x="741448" y="327941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flipH="1">
              <a:off x="6125813" y="2573915"/>
              <a:ext cx="989362" cy="1817370"/>
            </a:xfrm>
            <a:custGeom>
              <a:rect l="l" t="t" r="r" b="b"/>
              <a:pathLst>
                <a:path w="742121" h="1363056">
                  <a:moveTo>
                    <a:pt x="741448" y="327941"/>
                  </a:moveTo>
                  <a:cubicBezTo>
                    <a:pt x="743059" y="1088786"/>
                    <a:pt x="741249" y="617292"/>
                    <a:pt x="741448" y="1363056"/>
                  </a:cubicBezTo>
                  <a:cubicBezTo>
                    <a:pt x="-761386" y="327941"/>
                    <a:pt x="434747" y="-477148"/>
                    <a:pt x="741448" y="327941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492710" y="3026143"/>
            <a:ext cx="3651457" cy="0"/>
            <a:chOff x="1492710" y="3026143"/>
            <a:chExt cx="3651457" cy="0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1492710" y="3026143"/>
              <a:ext cx="3651457" cy="0"/>
            </a:xfrm>
            <a:prstGeom prst="line">
              <a:avLst/>
            </a:prstGeom>
            <a:ln w="1270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</p:grpSp>
      <p:grpSp>
        <p:nvGrpSpPr>
          <p:cNvPr id="7" name="Group 7"/>
          <p:cNvGrpSpPr/>
          <p:nvPr/>
        </p:nvGrpSpPr>
        <p:grpSpPr>
          <a:xfrm>
            <a:off x="7616666" y="4097724"/>
            <a:ext cx="3172339" cy="0"/>
            <a:chOff x="7616666" y="4097724"/>
            <a:chExt cx="3172339" cy="0"/>
          </a:xfrm>
        </p:grpSpPr>
        <p:cxnSp>
          <p:nvCxnSpPr>
            <p:cNvPr id="8" name="Connector 8"/>
            <p:cNvCxnSpPr/>
            <p:nvPr/>
          </p:nvCxnSpPr>
          <p:spPr>
            <a:xfrm flipH="1">
              <a:off x="7616666" y="4097724"/>
              <a:ext cx="3172339" cy="0"/>
            </a:xfrm>
            <a:prstGeom prst="line">
              <a:avLst/>
            </a:prstGeom>
            <a:ln w="1270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</p:grpSp>
      <p:cxnSp>
        <p:nvCxnSpPr>
          <p:cNvPr id="9" name="Connector 9"/>
          <p:cNvCxnSpPr/>
          <p:nvPr/>
        </p:nvCxnSpPr>
        <p:spPr>
          <a:xfrm flipH="1" flipV="1">
            <a:off x="1444497" y="4924940"/>
            <a:ext cx="3263072" cy="7174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0" name="Connector 10"/>
          <p:cNvCxnSpPr/>
          <p:nvPr/>
        </p:nvCxnSpPr>
        <p:spPr>
          <a:xfrm flipH="1">
            <a:off x="7115175" y="5915094"/>
            <a:ext cx="3812216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1" name="Group 11"/>
          <p:cNvGrpSpPr/>
          <p:nvPr/>
        </p:nvGrpSpPr>
        <p:grpSpPr>
          <a:xfrm>
            <a:off x="1565530" y="3482600"/>
            <a:ext cx="2551945" cy="1386615"/>
            <a:chOff x="1565530" y="3482600"/>
            <a:chExt cx="2551945" cy="1386615"/>
          </a:xfrm>
        </p:grpSpPr>
        <p:sp>
          <p:nvSpPr>
            <p:cNvPr id="12" name="AutoShape 12"/>
            <p:cNvSpPr/>
            <p:nvPr/>
          </p:nvSpPr>
          <p:spPr>
            <a:xfrm>
              <a:off x="1565530" y="3482600"/>
              <a:ext cx="2551945" cy="359340"/>
            </a:xfrm>
            <a:prstGeom prst="rect">
              <a:avLst/>
            </a:prstGeom>
          </p:spPr>
          <p:txBody>
            <a:bodyPr vert="horz" wrap="square" lIns="68770" tIns="68770" rIns="34385" bIns="6877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持续学习</a:t>
              </a:r>
              <a:endParaRPr lang="en-US" sz="1100"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1565530" y="3841940"/>
              <a:ext cx="2551945" cy="1027275"/>
            </a:xfrm>
            <a:prstGeom prst="rect">
              <a:avLst/>
            </a:prstGeom>
          </p:spPr>
          <p:txBody>
            <a:bodyPr vert="horz" wrap="square" lIns="68770" tIns="68770" rIns="34385" bIns="6877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40000"/>
                </a:lnSpc>
                <a:spcBef>
                  <a:spcPct val="0"/>
                </a:spcBef>
                <a:defRPr/>
              </a:pPr>
              <a:r>
                <a:rPr lang="en-US" sz="1350">
                  <a:solidFill>
                    <a:srgbClr val="00040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关注行业动态和技术发展，积极参加培训和学习，保持与行业同步发展。</a:t>
              </a:r>
              <a:endParaRPr lang="en-US" sz="1100"/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1565530" y="1561607"/>
            <a:ext cx="2551945" cy="1386615"/>
            <a:chOff x="1565530" y="1561607"/>
            <a:chExt cx="2551945" cy="1386615"/>
          </a:xfrm>
        </p:grpSpPr>
        <p:sp>
          <p:nvSpPr>
            <p:cNvPr id="15" name="AutoShape 15"/>
            <p:cNvSpPr/>
            <p:nvPr/>
          </p:nvSpPr>
          <p:spPr>
            <a:xfrm>
              <a:off x="1565530" y="1561607"/>
              <a:ext cx="2551945" cy="359340"/>
            </a:xfrm>
            <a:prstGeom prst="rect">
              <a:avLst/>
            </a:prstGeom>
          </p:spPr>
          <p:txBody>
            <a:bodyPr vert="horz" wrap="square" lIns="68770" tIns="68770" rIns="34385" bIns="6877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职业规划</a:t>
              </a:r>
              <a:endParaRPr lang="en-US" sz="1100"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1565530" y="1920947"/>
              <a:ext cx="2551945" cy="1027275"/>
            </a:xfrm>
            <a:prstGeom prst="rect">
              <a:avLst/>
            </a:prstGeom>
          </p:spPr>
          <p:txBody>
            <a:bodyPr vert="horz" wrap="square" lIns="68770" tIns="68770" rIns="34385" bIns="6877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40000"/>
                </a:lnSpc>
                <a:spcBef>
                  <a:spcPct val="0"/>
                </a:spcBef>
                <a:defRPr/>
              </a:pPr>
              <a:r>
                <a:rPr lang="en-US" sz="1350">
                  <a:solidFill>
                    <a:srgbClr val="00040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制定明确的职业规划，设定长期和短期目标，不断提升自己的专业技能和知识水平。</a:t>
              </a:r>
              <a:endParaRPr lang="en-US" sz="1100"/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8194084" y="2573915"/>
            <a:ext cx="2551945" cy="1386615"/>
            <a:chOff x="8194084" y="2573915"/>
            <a:chExt cx="2551945" cy="1386615"/>
          </a:xfrm>
        </p:grpSpPr>
        <p:sp>
          <p:nvSpPr>
            <p:cNvPr id="18" name="AutoShape 18"/>
            <p:cNvSpPr/>
            <p:nvPr/>
          </p:nvSpPr>
          <p:spPr>
            <a:xfrm>
              <a:off x="8194084" y="2573915"/>
              <a:ext cx="2551945" cy="359340"/>
            </a:xfrm>
            <a:prstGeom prst="rect">
              <a:avLst/>
            </a:prstGeom>
          </p:spPr>
          <p:txBody>
            <a:bodyPr vert="horz" wrap="square" lIns="68770" tIns="68770" rIns="34385" bIns="6877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拓展视野</a:t>
              </a:r>
              <a:endParaRPr lang="en-US" sz="1100"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8194084" y="2933255"/>
              <a:ext cx="2551945" cy="1027275"/>
            </a:xfrm>
            <a:prstGeom prst="rect">
              <a:avLst/>
            </a:prstGeom>
          </p:spPr>
          <p:txBody>
            <a:bodyPr vert="horz" wrap="square" lIns="68770" tIns="68770" rIns="34385" bIns="6877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40000"/>
                </a:lnSpc>
                <a:spcBef>
                  <a:spcPct val="0"/>
                </a:spcBef>
                <a:defRPr/>
              </a:pPr>
              <a:r>
                <a:rPr lang="en-US" sz="1350">
                  <a:solidFill>
                    <a:srgbClr val="00040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了解国内外建筑行业的最新动态和趋势，拓展国际视野，提高自身竞争力。</a:t>
              </a:r>
              <a:endParaRPr lang="en-US" sz="1100"/>
            </a:p>
          </p:txBody>
        </p:sp>
      </p:grpSp>
      <p:grpSp>
        <p:nvGrpSpPr>
          <p:cNvPr id="20" name="Group 20"/>
          <p:cNvGrpSpPr/>
          <p:nvPr/>
        </p:nvGrpSpPr>
        <p:grpSpPr>
          <a:xfrm>
            <a:off x="8194084" y="4468591"/>
            <a:ext cx="2551945" cy="1386615"/>
            <a:chOff x="8194084" y="4468591"/>
            <a:chExt cx="2551945" cy="1386615"/>
          </a:xfrm>
        </p:grpSpPr>
        <p:sp>
          <p:nvSpPr>
            <p:cNvPr id="21" name="AutoShape 21"/>
            <p:cNvSpPr/>
            <p:nvPr/>
          </p:nvSpPr>
          <p:spPr>
            <a:xfrm>
              <a:off x="8194084" y="4468591"/>
              <a:ext cx="2551945" cy="359340"/>
            </a:xfrm>
            <a:prstGeom prst="rect">
              <a:avLst/>
            </a:prstGeom>
          </p:spPr>
          <p:txBody>
            <a:bodyPr vert="horz" wrap="square" lIns="68770" tIns="68770" rIns="34385" bIns="6877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跨领域合作</a:t>
              </a:r>
              <a:endParaRPr lang="en-US" sz="1100"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8194084" y="4827931"/>
              <a:ext cx="2551945" cy="1027275"/>
            </a:xfrm>
            <a:prstGeom prst="rect">
              <a:avLst/>
            </a:prstGeom>
          </p:spPr>
          <p:txBody>
            <a:bodyPr vert="horz" wrap="square" lIns="68770" tIns="68770" rIns="34385" bIns="6877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40000"/>
                </a:lnSpc>
                <a:spcBef>
                  <a:spcPct val="0"/>
                </a:spcBef>
                <a:defRPr/>
              </a:pPr>
              <a:r>
                <a:rPr lang="en-US" sz="1350">
                  <a:solidFill>
                    <a:srgbClr val="00040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加强与其他行业的合作与交流，拓展职业发展空间，实现自身价值的最大化。</a:t>
              </a:r>
              <a:endParaRPr lang="en-US" sz="1100"/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5144167" y="4306666"/>
            <a:ext cx="1968341" cy="1817370"/>
            <a:chOff x="5144167" y="4306666"/>
            <a:chExt cx="1968341" cy="1817370"/>
          </a:xfrm>
        </p:grpSpPr>
        <p:sp>
          <p:nvSpPr>
            <p:cNvPr id="24" name="Freeform 24"/>
            <p:cNvSpPr/>
            <p:nvPr/>
          </p:nvSpPr>
          <p:spPr>
            <a:xfrm rot="10800000">
              <a:off x="6124004" y="4306666"/>
              <a:ext cx="988504" cy="1817370"/>
            </a:xfrm>
            <a:custGeom>
              <a:rect l="l" t="t" r="r" b="b"/>
              <a:pathLst>
                <a:path w="741448" h="1363056">
                  <a:moveTo>
                    <a:pt x="741448" y="327941"/>
                  </a:moveTo>
                  <a:cubicBezTo>
                    <a:pt x="740677" y="1157841"/>
                    <a:pt x="741248" y="495849"/>
                    <a:pt x="741448" y="1363056"/>
                  </a:cubicBezTo>
                  <a:cubicBezTo>
                    <a:pt x="-761386" y="327941"/>
                    <a:pt x="434747" y="-477148"/>
                    <a:pt x="741448" y="327941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 rot="10800000" flipH="1">
              <a:off x="5144167" y="4306666"/>
              <a:ext cx="989362" cy="1817370"/>
            </a:xfrm>
            <a:custGeom>
              <a:rect l="l" t="t" r="r" b="b"/>
              <a:pathLst>
                <a:path w="742121" h="1363056">
                  <a:moveTo>
                    <a:pt x="741448" y="327941"/>
                  </a:moveTo>
                  <a:cubicBezTo>
                    <a:pt x="743059" y="1088786"/>
                    <a:pt x="741249" y="617292"/>
                    <a:pt x="741448" y="1363056"/>
                  </a:cubicBezTo>
                  <a:cubicBezTo>
                    <a:pt x="-761386" y="327941"/>
                    <a:pt x="434747" y="-477148"/>
                    <a:pt x="741448" y="327941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6546675" y="2933560"/>
            <a:ext cx="1015845" cy="2802933"/>
            <a:chOff x="6546675" y="2933560"/>
            <a:chExt cx="1015845" cy="2802933"/>
          </a:xfrm>
        </p:grpSpPr>
        <p:sp>
          <p:nvSpPr>
            <p:cNvPr id="27" name="Freeform 27"/>
            <p:cNvSpPr/>
            <p:nvPr/>
          </p:nvSpPr>
          <p:spPr>
            <a:xfrm rot="5400000">
              <a:off x="6574016" y="2933560"/>
              <a:ext cx="988504" cy="1817370"/>
            </a:xfrm>
            <a:custGeom>
              <a:rect l="l" t="t" r="r" b="b"/>
              <a:pathLst>
                <a:path w="741448" h="1363056">
                  <a:moveTo>
                    <a:pt x="741448" y="327941"/>
                  </a:moveTo>
                  <a:cubicBezTo>
                    <a:pt x="740677" y="1157841"/>
                    <a:pt x="741248" y="495849"/>
                    <a:pt x="741448" y="1363056"/>
                  </a:cubicBezTo>
                  <a:cubicBezTo>
                    <a:pt x="-761386" y="327941"/>
                    <a:pt x="434747" y="-477148"/>
                    <a:pt x="741448" y="32794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 rot="5400000" flipH="1">
              <a:off x="6546675" y="3919123"/>
              <a:ext cx="989362" cy="1817370"/>
            </a:xfrm>
            <a:custGeom>
              <a:rect l="l" t="t" r="r" b="b"/>
              <a:pathLst>
                <a:path w="742121" h="1363056">
                  <a:moveTo>
                    <a:pt x="741448" y="327941"/>
                  </a:moveTo>
                  <a:cubicBezTo>
                    <a:pt x="743059" y="1088786"/>
                    <a:pt x="741249" y="617292"/>
                    <a:pt x="741448" y="1363056"/>
                  </a:cubicBezTo>
                  <a:cubicBezTo>
                    <a:pt x="-761386" y="327941"/>
                    <a:pt x="434747" y="-477148"/>
                    <a:pt x="741448" y="32794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" name="Group 29"/>
          <p:cNvGrpSpPr/>
          <p:nvPr/>
        </p:nvGrpSpPr>
        <p:grpSpPr>
          <a:xfrm>
            <a:off x="4692634" y="2938042"/>
            <a:ext cx="989362" cy="2794827"/>
            <a:chOff x="4692634" y="2938042"/>
            <a:chExt cx="989362" cy="2794827"/>
          </a:xfrm>
        </p:grpSpPr>
        <p:sp>
          <p:nvSpPr>
            <p:cNvPr id="30" name="Freeform 30"/>
            <p:cNvSpPr/>
            <p:nvPr/>
          </p:nvSpPr>
          <p:spPr>
            <a:xfrm rot="-5400000">
              <a:off x="4693063" y="3915499"/>
              <a:ext cx="988504" cy="1817370"/>
            </a:xfrm>
            <a:custGeom>
              <a:rect l="l" t="t" r="r" b="b"/>
              <a:pathLst>
                <a:path w="741448" h="1363056">
                  <a:moveTo>
                    <a:pt x="741448" y="327941"/>
                  </a:moveTo>
                  <a:cubicBezTo>
                    <a:pt x="740677" y="1157841"/>
                    <a:pt x="741248" y="495849"/>
                    <a:pt x="741448" y="1363056"/>
                  </a:cubicBezTo>
                  <a:cubicBezTo>
                    <a:pt x="-761386" y="327941"/>
                    <a:pt x="434747" y="-477148"/>
                    <a:pt x="741448" y="32794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 rot="-5400000" flipH="1">
              <a:off x="4692634" y="2938042"/>
              <a:ext cx="989362" cy="1817370"/>
            </a:xfrm>
            <a:custGeom>
              <a:rect l="l" t="t" r="r" b="b"/>
              <a:pathLst>
                <a:path w="742121" h="1363056">
                  <a:moveTo>
                    <a:pt x="741448" y="327941"/>
                  </a:moveTo>
                  <a:cubicBezTo>
                    <a:pt x="743059" y="1088786"/>
                    <a:pt x="741249" y="617292"/>
                    <a:pt x="741448" y="1363056"/>
                  </a:cubicBezTo>
                  <a:cubicBezTo>
                    <a:pt x="-761386" y="327941"/>
                    <a:pt x="434747" y="-477148"/>
                    <a:pt x="741448" y="32794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3" name="AutoShape 3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TextBox 5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建筑专业技术人员的职业发展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建筑专业技术人员的招聘流程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152365" y="3260975"/>
            <a:ext cx="2503100" cy="432048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844451" y="3260975"/>
            <a:ext cx="2503100" cy="43204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48414" y="3270500"/>
            <a:ext cx="2503100" cy="43204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" name="Group 5"/>
          <p:cNvGrpSpPr/>
          <p:nvPr/>
        </p:nvGrpSpPr>
        <p:grpSpPr>
          <a:xfrm>
            <a:off x="2140488" y="2144472"/>
            <a:ext cx="7911026" cy="3564775"/>
            <a:chOff x="2140488" y="2144472"/>
            <a:chExt cx="7911026" cy="3564775"/>
          </a:xfrm>
        </p:grpSpPr>
        <p:sp>
          <p:nvSpPr>
            <p:cNvPr id="6" name="AutoShape 6"/>
            <p:cNvSpPr/>
            <p:nvPr/>
          </p:nvSpPr>
          <p:spPr>
            <a:xfrm>
              <a:off x="2140488" y="2144472"/>
              <a:ext cx="7911026" cy="936104"/>
            </a:xfrm>
            <a:prstGeom prst="triangle">
              <a:avLst>
                <a:gd name="adj" fmla="val 50000"/>
              </a:avLst>
            </a:prstGeom>
            <a:solidFill>
              <a:schemeClr val="accent1">
                <a:alpha val="3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2152365" y="3693023"/>
              <a:ext cx="2503100" cy="2016224"/>
            </a:xfrm>
            <a:prstGeom prst="rect">
              <a:avLst/>
            </a:prstGeom>
            <a:solidFill>
              <a:schemeClr val="accent3">
                <a:alpha val="27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844451" y="3693023"/>
              <a:ext cx="2503100" cy="2016224"/>
            </a:xfrm>
            <a:prstGeom prst="rect">
              <a:avLst/>
            </a:prstGeom>
            <a:solidFill>
              <a:schemeClr val="accent2">
                <a:alpha val="3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548414" y="3693023"/>
              <a:ext cx="2503100" cy="2016224"/>
            </a:xfrm>
            <a:prstGeom prst="rect">
              <a:avLst/>
            </a:prstGeom>
            <a:solidFill>
              <a:schemeClr val="accent1">
                <a:alpha val="42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AutoShape 10"/>
          <p:cNvSpPr/>
          <p:nvPr/>
        </p:nvSpPr>
        <p:spPr>
          <a:xfrm>
            <a:off x="5387911" y="1196721"/>
            <a:ext cx="1416177" cy="141579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140488" y="3289550"/>
            <a:ext cx="2514977" cy="43204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838512" y="3280025"/>
            <a:ext cx="2514977" cy="43204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536537" y="3280410"/>
            <a:ext cx="2514977" cy="43204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2140488" y="3289550"/>
            <a:ext cx="2514977" cy="432048"/>
          </a:xfrm>
          <a:prstGeom prst="rect">
            <a:avLst/>
          </a:prstGeom>
        </p:spPr>
        <p:txBody>
          <a:bodyPr vert="horz" wrap="square" lIns="121920" tIns="60960" rIns="121920" bIns="6096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招聘网站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4838512" y="3280025"/>
            <a:ext cx="2514977" cy="432048"/>
          </a:xfrm>
          <a:prstGeom prst="rect">
            <a:avLst/>
          </a:prstGeom>
        </p:spPr>
        <p:txBody>
          <a:bodyPr vert="horz" wrap="square" lIns="121920" tIns="60960" rIns="121920" bIns="6096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社交媒体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536537" y="3280025"/>
            <a:ext cx="2514977" cy="432048"/>
          </a:xfrm>
          <a:prstGeom prst="rect">
            <a:avLst/>
          </a:prstGeom>
        </p:spPr>
        <p:txBody>
          <a:bodyPr vert="horz" wrap="square" lIns="121920" tIns="60960" rIns="121920" bIns="6096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校园招聘</a:t>
            </a:r>
            <a:endParaRPr lang="en-US" sz="1100"/>
          </a:p>
        </p:txBody>
      </p:sp>
      <p:sp>
        <p:nvSpPr>
          <p:cNvPr id="17" name="Freeform 17"/>
          <p:cNvSpPr/>
          <p:nvPr/>
        </p:nvSpPr>
        <p:spPr>
          <a:xfrm>
            <a:off x="5822882" y="1639304"/>
            <a:ext cx="530630" cy="530630"/>
          </a:xfrm>
          <a:custGeom>
            <a:rect l="l" t="t" r="r" b="b"/>
            <a:pathLst>
              <a:path w="304800" h="304800">
                <a:moveTo>
                  <a:pt x="50749" y="121920"/>
                </a:moveTo>
                <a:lnTo>
                  <a:pt x="152400" y="182880"/>
                </a:lnTo>
                <a:lnTo>
                  <a:pt x="304800" y="91440"/>
                </a:lnTo>
                <a:lnTo>
                  <a:pt x="152400" y="0"/>
                </a:lnTo>
                <a:lnTo>
                  <a:pt x="0" y="91440"/>
                </a:lnTo>
                <a:lnTo>
                  <a:pt x="152400" y="91440"/>
                </a:lnTo>
                <a:lnTo>
                  <a:pt x="152400" y="121920"/>
                </a:lnTo>
                <a:lnTo>
                  <a:pt x="50749" y="121920"/>
                </a:lnTo>
                <a:close/>
                <a:moveTo>
                  <a:pt x="0" y="121920"/>
                </a:moveTo>
                <a:lnTo>
                  <a:pt x="0" y="243840"/>
                </a:lnTo>
                <a:lnTo>
                  <a:pt x="30480" y="210007"/>
                </a:lnTo>
                <a:lnTo>
                  <a:pt x="30480" y="140208"/>
                </a:lnTo>
                <a:lnTo>
                  <a:pt x="0" y="121920"/>
                </a:lnTo>
                <a:close/>
                <a:moveTo>
                  <a:pt x="152400" y="304800"/>
                </a:moveTo>
                <a:lnTo>
                  <a:pt x="45720" y="240792"/>
                </a:lnTo>
                <a:lnTo>
                  <a:pt x="45720" y="149352"/>
                </a:lnTo>
                <a:lnTo>
                  <a:pt x="152400" y="213360"/>
                </a:lnTo>
                <a:lnTo>
                  <a:pt x="259080" y="149352"/>
                </a:lnTo>
                <a:lnTo>
                  <a:pt x="259080" y="240792"/>
                </a:lnTo>
                <a:lnTo>
                  <a:pt x="152400" y="3048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招聘渠道的选择</a:t>
              </a:r>
            </a:p>
          </p:txBody>
        </p:sp>
      </p:grpSp>
      <p:sp>
        <p:nvSpPr>
          <p:cNvPr id="40" name="AutoShape 40"/>
          <p:cNvSpPr/>
          <p:nvPr/>
        </p:nvSpPr>
        <p:spPr>
          <a:xfrm>
            <a:off x="2470577" y="4089926"/>
            <a:ext cx="1866677" cy="1222419"/>
          </a:xfrm>
          <a:prstGeom prst="rect">
            <a:avLst/>
          </a:prstGeom>
        </p:spPr>
        <p:txBody>
          <a:bodyPr vert="horz" wrap="square" lIns="68580" tIns="34290" rIns="68580" bIns="3429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利用专业的招聘网站发布招聘信息，吸引求职者投递简历。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7866626" y="4089926"/>
            <a:ext cx="1866677" cy="1222419"/>
          </a:xfrm>
          <a:prstGeom prst="rect">
            <a:avLst/>
          </a:prstGeom>
        </p:spPr>
        <p:txBody>
          <a:bodyPr vert="horz" wrap="square" lIns="68580" tIns="34290" rIns="68580" bIns="3429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与高校合作，开展校园招聘活动，吸引优秀毕业生。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5162662" y="4089926"/>
            <a:ext cx="1866677" cy="1222419"/>
          </a:xfrm>
          <a:prstGeom prst="rect">
            <a:avLst/>
          </a:prstGeom>
        </p:spPr>
        <p:txBody>
          <a:bodyPr vert="horz" wrap="square" lIns="68580" tIns="34290" rIns="68580" bIns="3429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利用社交媒体平台发布招聘信息，扩大招聘范围。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简历筛选与面试安排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简历筛选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根据职位要求筛选符合条件的简历。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面试安排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通知筛选通过的求职者进行面试，确定面试时间和地点。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了解常见的面试问题，准备回答并展现个人优势。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面试技巧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制定评估标准，对求职者的专业技能、沟通能力、团队协作能力等进行评估。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评估标准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面试技巧与评估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4139" r="413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根据面试评估结果，确定是否录用该求职者。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向被录用的求职者发放正式的录用通知书，明确薪资待遇、入职时间等事项。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录用决策与offer发放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offer发放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录用决策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建筑专业技术人员的培养与发展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https://d.book118.com/428117040013006044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方正正纤黑简体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2024-09-23T23:04:36.023</cp:lastPrinted>
  <dcterms:created xsi:type="dcterms:W3CDTF">2024-09-23T15:04:36Z</dcterms:created>
  <dcterms:modified xsi:type="dcterms:W3CDTF">2024-09-23T15:04:38Z</dcterms:modified>
</cp:coreProperties>
</file>