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27BA40F-4040-4C82-8413-A8247B26C3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C5052B-88A9-4F68-9AF4-1BDC0BA747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6426914-5BDA-4D20-977D-41BF8C0E0C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DA34E1C-00E8-45F0-A3F7-CE1C82B6FB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D5C629F-F45E-4791-8682-50A01B9F840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54D11D7-CC45-4361-B892-5344F8D8364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B91E358-A0FB-4094-A7C3-90F7E0C81F4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871DD89-CE01-44AA-91C4-4F2952E377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24AD19A-7B09-413E-A17A-D58F5CCBDC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07177F-ABE5-46A5-A156-F5A56A4B0A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2F19A1-D73D-451B-B0EE-70047A38DC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8122102117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020000">
                    <a:alpha val="100000"/>
                  </a:srgbClr>
                </a:solidFill>
                <a:latin typeface="Microsoft Yahei"/>
                <a:ea typeface="Microsoft Yahei"/>
                <a:cs typeface="Microsoft Yahei"/>
              </a:rPr>
              <a:t>财务管理外部环境</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引言</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政治环境对财务管理的影响</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经济环境对财务管理的影响</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社会文化环境对财务管理的影响</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法律环境对财务管理的影响</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国际环境对财务管理的影响</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01</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引言</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8125" r="812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财务管理外部环境是指影响企业财务活动和财务管理决策的各种外部因素的总和。</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财务管理外部环境定义</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主要包括经济环境、法律环境、金融环境、社会环境等。</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财务管理外部环境构成</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具有复杂性、动态性、不可控性和不确定性等。</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财务管理外部环境特点</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财务管理外部环境概述</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通过对财务管理外部环境的研究，揭示其对企业财务活动和财务管理决策的影响机制，为企业制定科学合理的财务管理策略提供理论支持和实践指导。</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研究意义</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有助于企业更好地适应外部环境的变化，降低财务风险，提高财务管理水平，促进企业可持续发展。同时，也有助于丰富和发展财务管理理论，推动财务管理学科的进步。</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0031" r="2003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02</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政治环境对财务管理的影响</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政治稳定性与政策风险</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政治稳定性</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政治稳定性是企业进行长期财务规划的基础。稳定的政治环境有助于企业做出可靠的长期投资决策，降低投资风险。</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政策风险</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政策变动可能导致企业财务状况的不确定性增加。例如，税收政策、货币政策、产业政策等的调整都可能影响企业的盈利能力和现金流。</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政府的财政政策，如公共支出、税收和预算政策，对企业财务决策产生直接影响。例如，减税政策可以增加企业的可支配收入，从而刺激投资和消费。</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财政政策</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政府制定的财务法规对企业财务管理具有强制性约束。企业必须遵守相关法规，如公司法、证券法、会计法等，以确保财务活动的合规性。</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法规约束</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政府政策与法规对财务管理的约束和引导</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国际贸易政策</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国际政治关系的变化可能导致贸易政策的调整，进而影响企业的进出口业务和国际投资决策。</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汇率波动</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国际政治经济事件以及各国央行的货币政策可能导致汇率波动，从而影响企业外汇风险和收益。</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国际资本流动</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国际政治关系的变化可能影响国际资本流动，进而影响企业的融资成本和投资机会。</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国际政治关系对企业财务决策的影响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03</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经济环境对财务管理的影响</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5802313" y="3635375"/>
            <a:ext cx="0" cy="0"/>
          </a:xfrm>
          <a:prstGeom prst="line">
            <a:avLst/>
          </a:prstGeom>
          <a:ln w="635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grpSp>
        <p:nvGrpSpPr>
          <p:cNvPr id="3" name="Group 3"/>
          <p:cNvGrpSpPr/>
          <p:nvPr/>
        </p:nvGrpSpPr>
        <p:grpSpPr>
          <a:xfrm>
            <a:off x="411194" y="2085975"/>
            <a:ext cx="2876550" cy="900113"/>
            <a:chOff x="411194" y="2085975"/>
            <a:chExt cx="2876550" cy="900113"/>
          </a:xfrm>
        </p:grpSpPr>
        <p:sp>
          <p:nvSpPr>
            <p:cNvPr id="4" name="AutoShape 4"/>
            <p:cNvSpPr/>
            <p:nvPr/>
          </p:nvSpPr>
          <p:spPr>
            <a:xfrm>
              <a:off x="2954369" y="2085975"/>
              <a:ext cx="333375" cy="334994"/>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1</a:t>
              </a:r>
              <a:endParaRPr lang="en-US" sz="1100"/>
            </a:p>
          </p:txBody>
        </p:sp>
        <p:sp>
          <p:nvSpPr>
            <p:cNvPr id="5" name="AutoShape 5"/>
            <p:cNvSpPr/>
            <p:nvPr/>
          </p:nvSpPr>
          <p:spPr>
            <a:xfrm>
              <a:off x="411194" y="2400300"/>
              <a:ext cx="2500313" cy="58578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 name="AutoShape 6"/>
          <p:cNvSpPr/>
          <p:nvPr/>
        </p:nvSpPr>
        <p:spPr>
          <a:xfrm>
            <a:off x="3332131" y="4551331"/>
            <a:ext cx="333375" cy="333375"/>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4</a:t>
            </a:r>
            <a:endParaRPr lang="en-US" sz="1100"/>
          </a:p>
        </p:txBody>
      </p:sp>
      <p:sp>
        <p:nvSpPr>
          <p:cNvPr id="7" name="AutoShape 7"/>
          <p:cNvSpPr/>
          <p:nvPr/>
        </p:nvSpPr>
        <p:spPr>
          <a:xfrm>
            <a:off x="8688419" y="1750981"/>
            <a:ext cx="333375" cy="334994"/>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2</a:t>
            </a:r>
            <a:endParaRPr lang="en-US" sz="1100"/>
          </a:p>
        </p:txBody>
      </p:sp>
      <p:sp>
        <p:nvSpPr>
          <p:cNvPr id="8" name="AutoShape 8"/>
          <p:cNvSpPr/>
          <p:nvPr/>
        </p:nvSpPr>
        <p:spPr>
          <a:xfrm>
            <a:off x="8915400" y="4337018"/>
            <a:ext cx="333375" cy="334994"/>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3</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宏观经济运行状况与趋势分析</a:t>
              </a:r>
            </a:p>
          </p:txBody>
        </p:sp>
      </p:grpSp>
      <p:sp>
        <p:nvSpPr>
          <p:cNvPr id="31" name="Freeform 31"/>
          <p:cNvSpPr/>
          <p:nvPr/>
        </p:nvSpPr>
        <p:spPr>
          <a:xfrm>
            <a:off x="5286375" y="2619375"/>
            <a:ext cx="1619250" cy="1619250"/>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358979" y="1463569"/>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GDP增长率</a:t>
            </a:r>
          </a:p>
        </p:txBody>
      </p:sp>
      <p:sp>
        <p:nvSpPr>
          <p:cNvPr id="33" name="TextBox 33"/>
          <p:cNvSpPr txBox="1"/>
          <p:nvPr/>
        </p:nvSpPr>
        <p:spPr>
          <a:xfrm>
            <a:off x="438456" y="1876743"/>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反映国家经济总体规模和发展速度，影响企业财务计划和投资决策。</a:t>
            </a:r>
          </a:p>
        </p:txBody>
      </p:sp>
      <p:sp>
        <p:nvSpPr>
          <p:cNvPr id="34" name="TextBox 34"/>
          <p:cNvSpPr txBox="1"/>
          <p:nvPr/>
        </p:nvSpPr>
        <p:spPr>
          <a:xfrm>
            <a:off x="9248775" y="1020657"/>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通货膨胀率</a:t>
            </a:r>
          </a:p>
        </p:txBody>
      </p:sp>
      <p:sp>
        <p:nvSpPr>
          <p:cNvPr id="35" name="TextBox 35"/>
          <p:cNvSpPr txBox="1"/>
          <p:nvPr/>
        </p:nvSpPr>
        <p:spPr>
          <a:xfrm>
            <a:off x="9328252" y="1433831"/>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影响货币购买力，导致企业成本上升或下降，进而影响盈利能力和现金流。</a:t>
            </a:r>
          </a:p>
        </p:txBody>
      </p:sp>
      <p:sp>
        <p:nvSpPr>
          <p:cNvPr id="36" name="TextBox 36"/>
          <p:cNvSpPr txBox="1"/>
          <p:nvPr/>
        </p:nvSpPr>
        <p:spPr>
          <a:xfrm>
            <a:off x="9328252" y="3735303"/>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利率水平</a:t>
            </a:r>
          </a:p>
        </p:txBody>
      </p:sp>
      <p:sp>
        <p:nvSpPr>
          <p:cNvPr id="37" name="TextBox 37"/>
          <p:cNvSpPr txBox="1"/>
          <p:nvPr/>
        </p:nvSpPr>
        <p:spPr>
          <a:xfrm>
            <a:off x="9407729" y="4148477"/>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决定企业融资成本，影响投资项目的经济评价和资金筹措。</a:t>
            </a:r>
          </a:p>
        </p:txBody>
      </p:sp>
      <p:sp>
        <p:nvSpPr>
          <p:cNvPr id="38" name="TextBox 38"/>
          <p:cNvSpPr txBox="1"/>
          <p:nvPr/>
        </p:nvSpPr>
        <p:spPr>
          <a:xfrm>
            <a:off x="694339" y="4238625"/>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国际收支状况</a:t>
            </a:r>
          </a:p>
        </p:txBody>
      </p:sp>
      <p:sp>
        <p:nvSpPr>
          <p:cNvPr id="39" name="TextBox 39"/>
          <p:cNvSpPr txBox="1"/>
          <p:nvPr/>
        </p:nvSpPr>
        <p:spPr>
          <a:xfrm>
            <a:off x="773817" y="4651799"/>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影响汇率波动，进而影响企业进出口贸易和跨国投资。</a:t>
            </a:r>
          </a:p>
        </p:txBody>
      </p:sp>
      <p:grpSp>
        <p:nvGrpSpPr>
          <p:cNvPr id="40" name="Group 40"/>
          <p:cNvGrpSpPr/>
          <p:nvPr/>
        </p:nvGrpSpPr>
        <p:grpSpPr>
          <a:xfrm>
            <a:off x="3652304" y="1008278"/>
            <a:ext cx="4886325" cy="4876800"/>
            <a:chOff x="3652304" y="1008278"/>
            <a:chExt cx="4886325" cy="4876800"/>
          </a:xfrm>
        </p:grpSpPr>
        <p:sp>
          <p:nvSpPr>
            <p:cNvPr id="41" name="Freeform 41"/>
            <p:cNvSpPr/>
            <p:nvPr/>
          </p:nvSpPr>
          <p:spPr>
            <a:xfrm>
              <a:off x="3652304" y="1008278"/>
              <a:ext cx="4886325" cy="4876800"/>
            </a:xfrm>
            <a:custGeom>
              <a:rect l="l" t="t" r="r" b="b"/>
              <a:pathLst>
                <a:path w="3078" h="3072">
                  <a:moveTo>
                    <a:pt x="1464" y="3072"/>
                  </a:moveTo>
                  <a:lnTo>
                    <a:pt x="0" y="1462"/>
                  </a:lnTo>
                  <a:lnTo>
                    <a:pt x="1613" y="0"/>
                  </a:lnTo>
                  <a:lnTo>
                    <a:pt x="3078" y="1605"/>
                  </a:lnTo>
                  <a:lnTo>
                    <a:pt x="1464" y="3072"/>
                  </a:lnTo>
                  <a:close/>
                </a:path>
              </a:pathLst>
            </a:custGeom>
            <a:noFill/>
            <a:ln w="12668">
              <a:solidFill>
                <a:srgbClr val="EE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3718979" y="1067015"/>
              <a:ext cx="4751387" cy="4749801"/>
            </a:xfrm>
            <a:custGeom>
              <a:rect l="l" t="t" r="r" b="b"/>
              <a:pathLst>
                <a:path w="2993" h="2992">
                  <a:moveTo>
                    <a:pt x="1385" y="2992"/>
                  </a:moveTo>
                  <a:lnTo>
                    <a:pt x="0" y="1388"/>
                  </a:lnTo>
                  <a:lnTo>
                    <a:pt x="1603" y="0"/>
                  </a:lnTo>
                  <a:lnTo>
                    <a:pt x="2993" y="1605"/>
                  </a:lnTo>
                  <a:lnTo>
                    <a:pt x="1385" y="2992"/>
                  </a:lnTo>
                  <a:close/>
                </a:path>
              </a:pathLst>
            </a:custGeom>
            <a:noFill/>
            <a:ln w="12668">
              <a:solidFill>
                <a:srgbClr val="EDECE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779304" y="1133690"/>
              <a:ext cx="4632325" cy="4616451"/>
            </a:xfrm>
            <a:custGeom>
              <a:rect l="l" t="t" r="r" b="b"/>
              <a:pathLst>
                <a:path w="2918" h="2908">
                  <a:moveTo>
                    <a:pt x="1310" y="2908"/>
                  </a:moveTo>
                  <a:lnTo>
                    <a:pt x="0" y="1309"/>
                  </a:lnTo>
                  <a:lnTo>
                    <a:pt x="1602" y="0"/>
                  </a:lnTo>
                  <a:lnTo>
                    <a:pt x="2918" y="1600"/>
                  </a:lnTo>
                  <a:lnTo>
                    <a:pt x="1310" y="2908"/>
                  </a:lnTo>
                  <a:close/>
                </a:path>
              </a:pathLst>
            </a:custGeom>
            <a:noFill/>
            <a:ln w="12668">
              <a:solidFill>
                <a:srgbClr val="ECECE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3845979" y="1201953"/>
              <a:ext cx="4498975" cy="4489450"/>
            </a:xfrm>
            <a:custGeom>
              <a:rect l="l" t="t" r="r" b="b"/>
              <a:pathLst>
                <a:path w="2834" h="2828">
                  <a:moveTo>
                    <a:pt x="1236" y="2828"/>
                  </a:moveTo>
                  <a:lnTo>
                    <a:pt x="0" y="1228"/>
                  </a:lnTo>
                  <a:lnTo>
                    <a:pt x="1597" y="0"/>
                  </a:lnTo>
                  <a:lnTo>
                    <a:pt x="2834" y="1594"/>
                  </a:lnTo>
                  <a:lnTo>
                    <a:pt x="1236" y="2828"/>
                  </a:lnTo>
                  <a:close/>
                </a:path>
              </a:pathLst>
            </a:custGeom>
            <a:noFill/>
            <a:ln w="12668">
              <a:solidFill>
                <a:srgbClr val="EBEB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912654" y="1260690"/>
              <a:ext cx="4364037" cy="4362451"/>
            </a:xfrm>
            <a:custGeom>
              <a:rect l="l" t="t" r="r" b="b"/>
              <a:pathLst>
                <a:path w="2749" h="2748">
                  <a:moveTo>
                    <a:pt x="1157" y="2748"/>
                  </a:moveTo>
                  <a:lnTo>
                    <a:pt x="0" y="1160"/>
                  </a:lnTo>
                  <a:lnTo>
                    <a:pt x="1592" y="0"/>
                  </a:lnTo>
                  <a:lnTo>
                    <a:pt x="2749" y="1594"/>
                  </a:lnTo>
                  <a:lnTo>
                    <a:pt x="1157" y="2748"/>
                  </a:lnTo>
                  <a:close/>
                </a:path>
              </a:pathLst>
            </a:custGeom>
            <a:noFill/>
            <a:ln w="12668">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3972979" y="1327366"/>
              <a:ext cx="4237037" cy="4229100"/>
            </a:xfrm>
            <a:custGeom>
              <a:rect l="l" t="t" r="r" b="b"/>
              <a:pathLst>
                <a:path w="2669" h="2664">
                  <a:moveTo>
                    <a:pt x="1082" y="2664"/>
                  </a:moveTo>
                  <a:lnTo>
                    <a:pt x="0" y="1081"/>
                  </a:lnTo>
                  <a:lnTo>
                    <a:pt x="1591" y="0"/>
                  </a:lnTo>
                  <a:lnTo>
                    <a:pt x="2669" y="1589"/>
                  </a:lnTo>
                  <a:lnTo>
                    <a:pt x="1082" y="2664"/>
                  </a:lnTo>
                  <a:close/>
                </a:path>
              </a:pathLst>
            </a:custGeom>
            <a:no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4039654" y="1395628"/>
              <a:ext cx="4110037" cy="4102100"/>
            </a:xfrm>
            <a:custGeom>
              <a:rect l="l" t="t" r="r" b="b"/>
              <a:pathLst>
                <a:path w="2589" h="2584">
                  <a:moveTo>
                    <a:pt x="1003" y="2584"/>
                  </a:moveTo>
                  <a:lnTo>
                    <a:pt x="0" y="1001"/>
                  </a:lnTo>
                  <a:lnTo>
                    <a:pt x="1587" y="0"/>
                  </a:lnTo>
                  <a:lnTo>
                    <a:pt x="2589" y="1583"/>
                  </a:lnTo>
                  <a:lnTo>
                    <a:pt x="1003" y="2584"/>
                  </a:lnTo>
                  <a:close/>
                </a:path>
              </a:pathLst>
            </a:custGeom>
            <a:noFill/>
            <a:ln w="12668">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106329" y="1462303"/>
              <a:ext cx="3976687" cy="3968750"/>
            </a:xfrm>
            <a:custGeom>
              <a:rect l="l" t="t" r="r" b="b"/>
              <a:pathLst>
                <a:path w="2505" h="2500">
                  <a:moveTo>
                    <a:pt x="924" y="2500"/>
                  </a:moveTo>
                  <a:lnTo>
                    <a:pt x="0" y="921"/>
                  </a:lnTo>
                  <a:lnTo>
                    <a:pt x="1582" y="0"/>
                  </a:lnTo>
                  <a:lnTo>
                    <a:pt x="2505" y="1573"/>
                  </a:lnTo>
                  <a:lnTo>
                    <a:pt x="924" y="2500"/>
                  </a:lnTo>
                  <a:close/>
                </a:path>
              </a:pathLst>
            </a:custGeom>
            <a:noFill/>
            <a:ln w="12668">
              <a:solidFill>
                <a:srgbClr val="E8E7E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4166654" y="1521041"/>
              <a:ext cx="3849687" cy="3841750"/>
            </a:xfrm>
            <a:custGeom>
              <a:rect l="l" t="t" r="r" b="b"/>
              <a:pathLst>
                <a:path w="2425" h="2420">
                  <a:moveTo>
                    <a:pt x="849" y="2420"/>
                  </a:moveTo>
                  <a:lnTo>
                    <a:pt x="0" y="847"/>
                  </a:lnTo>
                  <a:lnTo>
                    <a:pt x="1576" y="0"/>
                  </a:lnTo>
                  <a:lnTo>
                    <a:pt x="2425" y="1573"/>
                  </a:lnTo>
                  <a:lnTo>
                    <a:pt x="849" y="2420"/>
                  </a:lnTo>
                  <a:close/>
                </a:path>
              </a:pathLst>
            </a:custGeom>
            <a:noFill/>
            <a:ln w="12668">
              <a:solidFill>
                <a:srgbClr val="E7E6E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4233329" y="1587716"/>
              <a:ext cx="3722687" cy="3716337"/>
            </a:xfrm>
            <a:custGeom>
              <a:rect l="l" t="t" r="r" b="b"/>
              <a:pathLst>
                <a:path w="2345" h="2341">
                  <a:moveTo>
                    <a:pt x="769" y="2341"/>
                  </a:moveTo>
                  <a:lnTo>
                    <a:pt x="0" y="768"/>
                  </a:lnTo>
                  <a:lnTo>
                    <a:pt x="1571" y="0"/>
                  </a:lnTo>
                  <a:lnTo>
                    <a:pt x="2345" y="1568"/>
                  </a:lnTo>
                  <a:lnTo>
                    <a:pt x="769" y="2341"/>
                  </a:lnTo>
                  <a:close/>
                </a:path>
              </a:pathLst>
            </a:custGeom>
            <a:noFill/>
            <a:ln w="12668">
              <a:solidFill>
                <a:srgbClr val="E6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301591" y="1655978"/>
              <a:ext cx="3587750" cy="3581400"/>
            </a:xfrm>
            <a:custGeom>
              <a:rect l="l" t="t" r="r" b="b"/>
              <a:pathLst>
                <a:path w="2260" h="2256">
                  <a:moveTo>
                    <a:pt x="695" y="2256"/>
                  </a:moveTo>
                  <a:lnTo>
                    <a:pt x="0" y="688"/>
                  </a:lnTo>
                  <a:lnTo>
                    <a:pt x="1565" y="0"/>
                  </a:lnTo>
                  <a:lnTo>
                    <a:pt x="2260" y="1562"/>
                  </a:lnTo>
                  <a:lnTo>
                    <a:pt x="695" y="2256"/>
                  </a:lnTo>
                  <a:close/>
                </a:path>
              </a:pathLst>
            </a:custGeom>
            <a:noFill/>
            <a:ln w="12668">
              <a:solidFill>
                <a:srgbClr val="E5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4360329" y="1714716"/>
              <a:ext cx="3462337" cy="3454400"/>
            </a:xfrm>
            <a:custGeom>
              <a:rect l="l" t="t" r="r" b="b"/>
              <a:pathLst>
                <a:path w="2181" h="2176">
                  <a:moveTo>
                    <a:pt x="621" y="2176"/>
                  </a:moveTo>
                  <a:lnTo>
                    <a:pt x="0" y="619"/>
                  </a:lnTo>
                  <a:lnTo>
                    <a:pt x="1565" y="0"/>
                  </a:lnTo>
                  <a:lnTo>
                    <a:pt x="2181" y="1562"/>
                  </a:lnTo>
                  <a:lnTo>
                    <a:pt x="621" y="2176"/>
                  </a:lnTo>
                  <a:close/>
                </a:path>
              </a:pathLst>
            </a:custGeom>
            <a:no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4427004" y="1781391"/>
              <a:ext cx="3335337" cy="3328987"/>
            </a:xfrm>
            <a:custGeom>
              <a:rect l="l" t="t" r="r" b="b"/>
              <a:pathLst>
                <a:path w="2101" h="2097">
                  <a:moveTo>
                    <a:pt x="541" y="2097"/>
                  </a:moveTo>
                  <a:lnTo>
                    <a:pt x="0" y="540"/>
                  </a:lnTo>
                  <a:lnTo>
                    <a:pt x="1560" y="0"/>
                  </a:lnTo>
                  <a:lnTo>
                    <a:pt x="2101" y="1557"/>
                  </a:lnTo>
                  <a:lnTo>
                    <a:pt x="541" y="2097"/>
                  </a:lnTo>
                  <a:close/>
                </a:path>
              </a:pathLst>
            </a:custGeom>
            <a:noFill/>
            <a:ln w="12668">
              <a:solidFill>
                <a:srgbClr val="E3E3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495266" y="1849653"/>
              <a:ext cx="3200400" cy="3194050"/>
            </a:xfrm>
            <a:custGeom>
              <a:rect l="l" t="t" r="r" b="b"/>
              <a:pathLst>
                <a:path w="2015" h="2011">
                  <a:moveTo>
                    <a:pt x="461" y="2012"/>
                  </a:moveTo>
                  <a:lnTo>
                    <a:pt x="0" y="460"/>
                  </a:lnTo>
                  <a:lnTo>
                    <a:pt x="1554" y="0"/>
                  </a:lnTo>
                  <a:lnTo>
                    <a:pt x="2016" y="1551"/>
                  </a:lnTo>
                  <a:lnTo>
                    <a:pt x="461" y="2012"/>
                  </a:lnTo>
                  <a:close/>
                </a:path>
              </a:pathLst>
            </a:custGeom>
            <a:noFill/>
            <a:ln w="12668">
              <a:solidFill>
                <a:srgbClr val="E2E2E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4554004" y="1908391"/>
              <a:ext cx="3073400" cy="3068637"/>
            </a:xfrm>
            <a:custGeom>
              <a:rect l="l" t="t" r="r" b="b"/>
              <a:pathLst>
                <a:path w="1935" h="1933">
                  <a:moveTo>
                    <a:pt x="387" y="1933"/>
                  </a:moveTo>
                  <a:lnTo>
                    <a:pt x="0" y="386"/>
                  </a:lnTo>
                  <a:lnTo>
                    <a:pt x="1554" y="0"/>
                  </a:lnTo>
                  <a:lnTo>
                    <a:pt x="1936" y="1546"/>
                  </a:lnTo>
                  <a:lnTo>
                    <a:pt x="387" y="1933"/>
                  </a:lnTo>
                  <a:close/>
                </a:path>
              </a:pathLst>
            </a:custGeom>
            <a:noFill/>
            <a:ln w="12668">
              <a:solidFill>
                <a:srgbClr val="E1E1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4620679" y="1975066"/>
              <a:ext cx="2947987" cy="2933700"/>
            </a:xfrm>
            <a:custGeom>
              <a:rect l="l" t="t" r="r" b="b"/>
              <a:pathLst>
                <a:path w="1857" h="1848">
                  <a:moveTo>
                    <a:pt x="308" y="1848"/>
                  </a:moveTo>
                  <a:lnTo>
                    <a:pt x="0" y="307"/>
                  </a:lnTo>
                  <a:lnTo>
                    <a:pt x="1544" y="0"/>
                  </a:lnTo>
                  <a:lnTo>
                    <a:pt x="1857" y="1541"/>
                  </a:lnTo>
                  <a:lnTo>
                    <a:pt x="308" y="1848"/>
                  </a:lnTo>
                  <a:close/>
                </a:path>
              </a:pathLst>
            </a:custGeom>
            <a:noFill/>
            <a:ln w="12668">
              <a:solidFill>
                <a:srgbClr val="E1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4688941" y="2041741"/>
              <a:ext cx="2813050" cy="2808287"/>
            </a:xfrm>
            <a:custGeom>
              <a:rect l="l" t="t" r="r" b="b"/>
              <a:pathLst>
                <a:path w="1771" h="1769">
                  <a:moveTo>
                    <a:pt x="228" y="1769"/>
                  </a:moveTo>
                  <a:lnTo>
                    <a:pt x="0" y="228"/>
                  </a:lnTo>
                  <a:lnTo>
                    <a:pt x="1538" y="0"/>
                  </a:lnTo>
                  <a:lnTo>
                    <a:pt x="1772" y="1536"/>
                  </a:lnTo>
                  <a:lnTo>
                    <a:pt x="228" y="1769"/>
                  </a:lnTo>
                  <a:close/>
                </a:path>
              </a:pathLst>
            </a:custGeom>
            <a:noFill/>
            <a:ln w="12668">
              <a:solidFill>
                <a:srgbClr val="E0DF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4755616" y="2100478"/>
              <a:ext cx="2678113" cy="2682875"/>
            </a:xfrm>
            <a:custGeom>
              <a:rect l="l" t="t" r="r" b="b"/>
              <a:pathLst>
                <a:path w="1687" h="1690">
                  <a:moveTo>
                    <a:pt x="154" y="1690"/>
                  </a:moveTo>
                  <a:lnTo>
                    <a:pt x="0" y="154"/>
                  </a:lnTo>
                  <a:lnTo>
                    <a:pt x="1534" y="0"/>
                  </a:lnTo>
                  <a:lnTo>
                    <a:pt x="1687" y="1536"/>
                  </a:lnTo>
                  <a:lnTo>
                    <a:pt x="154" y="1690"/>
                  </a:lnTo>
                  <a:close/>
                </a:path>
              </a:pathLst>
            </a:custGeom>
            <a:noFill/>
            <a:ln w="12668">
              <a:solidFill>
                <a:srgbClr val="DF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54000"/>
          </a:blip>
          <a:stretch>
            <a:fillRect/>
          </a:stretch>
        </p:blipFill>
        <p:spPr>
          <a:xfrm>
            <a:off x="0" y="0"/>
            <a:ext cx="12192000" cy="6858000"/>
          </a:xfrm>
          <a:prstGeom prst="rect">
            <a:avLst/>
          </a:prstGeom>
        </p:spPr>
      </p:pic>
      <p:sp>
        <p:nvSpPr>
          <p:cNvPr id="3" name="AutoShape 3"/>
          <p:cNvSpPr/>
          <p:nvPr/>
        </p:nvSpPr>
        <p:spPr>
          <a:xfrm>
            <a:off x="5241925" y="2259013"/>
            <a:ext cx="1933575" cy="1933575"/>
          </a:xfrm>
          <a:prstGeom prst="ellipse">
            <a:avLst/>
          </a:prstGeom>
          <a:solidFill>
            <a:schemeClr val="accent1">
              <a:alpha val="9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506694" y="1497044"/>
            <a:ext cx="2843213" cy="8318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 name="Group 5"/>
          <p:cNvGrpSpPr/>
          <p:nvPr/>
        </p:nvGrpSpPr>
        <p:grpSpPr>
          <a:xfrm>
            <a:off x="5941441" y="2961291"/>
            <a:ext cx="534543" cy="529019"/>
            <a:chOff x="5941441" y="2961291"/>
            <a:chExt cx="534543" cy="529019"/>
          </a:xfrm>
        </p:grpSpPr>
        <p:sp>
          <p:nvSpPr>
            <p:cNvPr id="6" name="Freeform 6"/>
            <p:cNvSpPr/>
            <p:nvPr/>
          </p:nvSpPr>
          <p:spPr>
            <a:xfrm>
              <a:off x="5941441" y="3257709"/>
              <a:ext cx="534543" cy="232601"/>
            </a:xfrm>
            <a:custGeom>
              <a:rect l="l" t="t" r="r" b="b"/>
              <a:pathLst>
                <a:path w="205" h="89">
                  <a:moveTo>
                    <a:pt x="103" y="19"/>
                  </a:moveTo>
                  <a:cubicBezTo>
                    <a:pt x="82" y="19"/>
                    <a:pt x="62" y="12"/>
                    <a:pt x="47" y="0"/>
                  </a:cubicBezTo>
                  <a:cubicBezTo>
                    <a:pt x="0" y="0"/>
                    <a:pt x="0" y="0"/>
                    <a:pt x="0" y="0"/>
                  </a:cubicBezTo>
                  <a:cubicBezTo>
                    <a:pt x="0" y="67"/>
                    <a:pt x="0" y="67"/>
                    <a:pt x="0" y="67"/>
                  </a:cubicBezTo>
                  <a:cubicBezTo>
                    <a:pt x="0" y="79"/>
                    <a:pt x="10" y="89"/>
                    <a:pt x="22" y="89"/>
                  </a:cubicBezTo>
                  <a:cubicBezTo>
                    <a:pt x="183" y="89"/>
                    <a:pt x="183" y="89"/>
                    <a:pt x="183" y="89"/>
                  </a:cubicBezTo>
                  <a:cubicBezTo>
                    <a:pt x="195" y="89"/>
                    <a:pt x="205" y="79"/>
                    <a:pt x="205" y="67"/>
                  </a:cubicBezTo>
                  <a:cubicBezTo>
                    <a:pt x="205" y="0"/>
                    <a:pt x="205" y="0"/>
                    <a:pt x="205" y="0"/>
                  </a:cubicBezTo>
                  <a:cubicBezTo>
                    <a:pt x="158" y="0"/>
                    <a:pt x="158" y="0"/>
                    <a:pt x="158" y="0"/>
                  </a:cubicBezTo>
                  <a:cubicBezTo>
                    <a:pt x="143" y="12"/>
                    <a:pt x="124" y="19"/>
                    <a:pt x="103" y="19"/>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941441" y="2961291"/>
              <a:ext cx="534543" cy="307467"/>
            </a:xfrm>
            <a:custGeom>
              <a:rect l="l" t="t" r="r" b="b"/>
              <a:pathLst>
                <a:path w="205" h="118">
                  <a:moveTo>
                    <a:pt x="183" y="42"/>
                  </a:moveTo>
                  <a:cubicBezTo>
                    <a:pt x="180" y="42"/>
                    <a:pt x="180" y="42"/>
                    <a:pt x="180" y="42"/>
                  </a:cubicBezTo>
                  <a:cubicBezTo>
                    <a:pt x="154" y="42"/>
                    <a:pt x="154" y="42"/>
                    <a:pt x="154" y="42"/>
                  </a:cubicBezTo>
                  <a:cubicBezTo>
                    <a:pt x="154" y="22"/>
                    <a:pt x="154" y="22"/>
                    <a:pt x="154" y="22"/>
                  </a:cubicBezTo>
                  <a:cubicBezTo>
                    <a:pt x="154" y="10"/>
                    <a:pt x="144" y="0"/>
                    <a:pt x="132" y="0"/>
                  </a:cubicBezTo>
                  <a:cubicBezTo>
                    <a:pt x="73" y="0"/>
                    <a:pt x="73" y="0"/>
                    <a:pt x="73" y="0"/>
                  </a:cubicBezTo>
                  <a:cubicBezTo>
                    <a:pt x="61" y="0"/>
                    <a:pt x="51" y="10"/>
                    <a:pt x="51" y="22"/>
                  </a:cubicBezTo>
                  <a:cubicBezTo>
                    <a:pt x="51" y="42"/>
                    <a:pt x="51" y="42"/>
                    <a:pt x="51" y="42"/>
                  </a:cubicBezTo>
                  <a:cubicBezTo>
                    <a:pt x="25" y="42"/>
                    <a:pt x="25" y="42"/>
                    <a:pt x="25" y="42"/>
                  </a:cubicBezTo>
                  <a:cubicBezTo>
                    <a:pt x="22" y="42"/>
                    <a:pt x="22" y="42"/>
                    <a:pt x="22" y="42"/>
                  </a:cubicBezTo>
                  <a:cubicBezTo>
                    <a:pt x="10" y="42"/>
                    <a:pt x="0" y="52"/>
                    <a:pt x="0" y="64"/>
                  </a:cubicBezTo>
                  <a:cubicBezTo>
                    <a:pt x="0" y="101"/>
                    <a:pt x="0" y="101"/>
                    <a:pt x="0" y="101"/>
                  </a:cubicBezTo>
                  <a:cubicBezTo>
                    <a:pt x="54" y="101"/>
                    <a:pt x="54" y="101"/>
                    <a:pt x="54" y="101"/>
                  </a:cubicBezTo>
                  <a:cubicBezTo>
                    <a:pt x="67" y="112"/>
                    <a:pt x="84" y="118"/>
                    <a:pt x="103" y="118"/>
                  </a:cubicBezTo>
                  <a:cubicBezTo>
                    <a:pt x="121" y="118"/>
                    <a:pt x="138" y="112"/>
                    <a:pt x="151" y="101"/>
                  </a:cubicBezTo>
                  <a:cubicBezTo>
                    <a:pt x="205" y="101"/>
                    <a:pt x="205" y="101"/>
                    <a:pt x="205" y="101"/>
                  </a:cubicBezTo>
                  <a:cubicBezTo>
                    <a:pt x="205" y="64"/>
                    <a:pt x="205" y="64"/>
                    <a:pt x="205" y="64"/>
                  </a:cubicBezTo>
                  <a:cubicBezTo>
                    <a:pt x="205" y="52"/>
                    <a:pt x="195" y="42"/>
                    <a:pt x="183" y="42"/>
                  </a:cubicBezTo>
                  <a:close/>
                  <a:moveTo>
                    <a:pt x="67" y="26"/>
                  </a:moveTo>
                  <a:cubicBezTo>
                    <a:pt x="67" y="22"/>
                    <a:pt x="67" y="22"/>
                    <a:pt x="67" y="22"/>
                  </a:cubicBezTo>
                  <a:cubicBezTo>
                    <a:pt x="67" y="19"/>
                    <a:pt x="70" y="17"/>
                    <a:pt x="73" y="17"/>
                  </a:cubicBezTo>
                  <a:cubicBezTo>
                    <a:pt x="132" y="17"/>
                    <a:pt x="132" y="17"/>
                    <a:pt x="132" y="17"/>
                  </a:cubicBezTo>
                  <a:cubicBezTo>
                    <a:pt x="135" y="17"/>
                    <a:pt x="138" y="19"/>
                    <a:pt x="138" y="22"/>
                  </a:cubicBezTo>
                  <a:cubicBezTo>
                    <a:pt x="138" y="26"/>
                    <a:pt x="138" y="26"/>
                    <a:pt x="138" y="26"/>
                  </a:cubicBezTo>
                  <a:cubicBezTo>
                    <a:pt x="138" y="42"/>
                    <a:pt x="138" y="42"/>
                    <a:pt x="138" y="42"/>
                  </a:cubicBezTo>
                  <a:cubicBezTo>
                    <a:pt x="67" y="42"/>
                    <a:pt x="67" y="42"/>
                    <a:pt x="67" y="42"/>
                  </a:cubicBezTo>
                  <a:lnTo>
                    <a:pt x="67" y="26"/>
                  </a:lnTo>
                  <a:close/>
                  <a:moveTo>
                    <a:pt x="101" y="101"/>
                  </a:moveTo>
                  <a:cubicBezTo>
                    <a:pt x="92" y="101"/>
                    <a:pt x="85" y="94"/>
                    <a:pt x="85" y="86"/>
                  </a:cubicBezTo>
                  <a:cubicBezTo>
                    <a:pt x="85" y="77"/>
                    <a:pt x="92" y="70"/>
                    <a:pt x="101" y="70"/>
                  </a:cubicBezTo>
                  <a:cubicBezTo>
                    <a:pt x="110" y="70"/>
                    <a:pt x="117" y="77"/>
                    <a:pt x="117" y="86"/>
                  </a:cubicBezTo>
                  <a:cubicBezTo>
                    <a:pt x="117" y="94"/>
                    <a:pt x="110" y="101"/>
                    <a:pt x="101" y="10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行业经济发展状况及前景预测</a:t>
              </a:r>
            </a:p>
          </p:txBody>
        </p:sp>
      </p:grpSp>
      <p:sp>
        <p:nvSpPr>
          <p:cNvPr id="30" name="TextBox 30"/>
          <p:cNvSpPr txBox="1"/>
          <p:nvPr/>
        </p:nvSpPr>
        <p:spPr>
          <a:xfrm>
            <a:off x="1449149" y="110761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行业发展阶段</a:t>
            </a:r>
          </a:p>
        </p:txBody>
      </p:sp>
      <p:sp>
        <p:nvSpPr>
          <p:cNvPr id="31" name="TextBox 31"/>
          <p:cNvSpPr txBox="1"/>
          <p:nvPr/>
        </p:nvSpPr>
        <p:spPr>
          <a:xfrm>
            <a:off x="1680979" y="146018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处于不同发展阶段的行业，其市场需求、竞争格局和盈利能力各异。</a:t>
            </a:r>
          </a:p>
        </p:txBody>
      </p:sp>
      <p:sp>
        <p:nvSpPr>
          <p:cNvPr id="32" name="TextBox 32"/>
          <p:cNvSpPr txBox="1"/>
          <p:nvPr/>
        </p:nvSpPr>
        <p:spPr>
          <a:xfrm>
            <a:off x="1449149" y="355674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行业市场容量</a:t>
            </a:r>
          </a:p>
        </p:txBody>
      </p:sp>
      <p:sp>
        <p:nvSpPr>
          <p:cNvPr id="33" name="TextBox 33"/>
          <p:cNvSpPr txBox="1"/>
          <p:nvPr/>
        </p:nvSpPr>
        <p:spPr>
          <a:xfrm>
            <a:off x="1680979" y="390930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市场容量大小决定企业发展空间和潜在盈利能力。</a:t>
            </a:r>
          </a:p>
        </p:txBody>
      </p:sp>
      <p:sp>
        <p:nvSpPr>
          <p:cNvPr id="34" name="TextBox 34"/>
          <p:cNvSpPr txBox="1"/>
          <p:nvPr/>
        </p:nvSpPr>
        <p:spPr>
          <a:xfrm>
            <a:off x="7463317" y="110761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行业政策环境</a:t>
            </a:r>
          </a:p>
        </p:txBody>
      </p:sp>
      <p:sp>
        <p:nvSpPr>
          <p:cNvPr id="35" name="TextBox 35"/>
          <p:cNvSpPr txBox="1"/>
          <p:nvPr/>
        </p:nvSpPr>
        <p:spPr>
          <a:xfrm>
            <a:off x="7695147" y="146018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国家产业政策和行业监管政策对企业经营和财务管理产生重要影响。</a:t>
            </a:r>
          </a:p>
        </p:txBody>
      </p:sp>
      <p:sp>
        <p:nvSpPr>
          <p:cNvPr id="36" name="TextBox 36"/>
          <p:cNvSpPr txBox="1"/>
          <p:nvPr/>
        </p:nvSpPr>
        <p:spPr>
          <a:xfrm>
            <a:off x="7463317" y="355674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行业技术创新</a:t>
            </a:r>
          </a:p>
        </p:txBody>
      </p:sp>
      <p:sp>
        <p:nvSpPr>
          <p:cNvPr id="37" name="TextBox 37"/>
          <p:cNvSpPr txBox="1"/>
          <p:nvPr/>
        </p:nvSpPr>
        <p:spPr>
          <a:xfrm>
            <a:off x="7695147" y="390930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新技术、新工艺和新材料的出现，可能改变行业成本结构和市场需求。</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金融市场体系完善程度</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影响企业融资渠道、融资成本和融资效率。</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金融产品创新</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为企业提供多样化、个性化的融资和投资工具，满足不同财务管理需求。</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金融监管政策</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影响金融市场运行规范和企业融资行为，保障金融市场稳定和企业合规经营。</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国际金融市场联动</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国际金融市场波动可能通过汇率、利率等渠道传导至国内，影响企业财务状况。</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金融市场发展与融资环境变化</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https://d.book118.com/428122102117006036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2024-09-16T05:45:33.898</cp:lastPrinted>
  <dcterms:created xsi:type="dcterms:W3CDTF">2024-09-15T21:45:33Z</dcterms:created>
  <dcterms:modified xsi:type="dcterms:W3CDTF">2024-09-15T21:45:36Z</dcterms:modified>
</cp:coreProperties>
</file>