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embeddedFontLst>
    <p:embeddedFont>
      <p:font typeface="NOWHQW+MS-UIGothic"/>
      <p:regular r:id="rId17"/>
    </p:embeddedFont>
    <p:embeddedFont>
      <p:font typeface="HKREKL+RIUCUC+ArialMT"/>
      <p:regular r:id="rId18"/>
    </p:embeddedFont>
    <p:embeddedFont>
      <p:font typeface="ORPGBU+NTTWRU+MicrosoftYaHei-Bold"/>
      <p:regular r:id="rId19"/>
    </p:embeddedFont>
    <p:embeddedFont>
      <p:font typeface="MCEGRI+GIJDEL+MicrosoftYaHei"/>
      <p:regular r:id="rId20"/>
    </p:embeddedFont>
  </p:embeddedFontLst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font" Target="fonts/font1.fntdata" /><Relationship Id="rId18" Type="http://schemas.openxmlformats.org/officeDocument/2006/relationships/font" Target="fonts/font2.fntdata" /><Relationship Id="rId19" Type="http://schemas.openxmlformats.org/officeDocument/2006/relationships/font" Target="fonts/font3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4.fntdata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21E5B1-3038-4F46-A2D9-E74D987B87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56A614-8598-4AA0-9206-9088AAB7FB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868D69-F959-453F-AC6B-EA3CC2737E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64D7DD-CE4E-4347-B837-29021B8608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844A91C-FA2E-4C3F-8112-21006249E6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9461CF9-48E3-4BAC-AEBE-0AFF03CA2D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BECD107-6EAE-4DB5-9020-40F3FA04E5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14B001-E925-4ACB-B8E1-C47BD7B969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6BE023-9FEC-42C9-BFC5-3461DF50E1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4D465C-1B05-4D83-B9D6-765F0DE7ED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09F6DD-5CF5-437B-9E10-48E14F4DE4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8122136126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046729" y="2567372"/>
            <a:ext cx="6506527" cy="1285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050"/>
              </a:lnSpc>
              <a:spcBef>
                <a:spcPct val="0"/>
              </a:spcBef>
              <a:spcAft>
                <a:spcPct val="0"/>
              </a:spcAft>
            </a:pPr>
            <a:r>
              <a:rPr sz="4050">
                <a:solidFill>
                  <a:srgbClr val="42656C"/>
                </a:solidFill>
                <a:latin typeface="NOWHQW+MS-UIGothic"/>
                <a:cs typeface="NOWHQW+MS-UIGothic"/>
              </a:rPr>
              <a:t>唯物</a:t>
            </a:r>
            <a:r>
              <a:rPr sz="4050">
                <a:solidFill>
                  <a:srgbClr val="42656C"/>
                </a:solidFill>
                <a:latin typeface="SimSun"/>
                <a:cs typeface="SimSun"/>
              </a:rPr>
              <a:t>辩证</a:t>
            </a:r>
            <a:r>
              <a:rPr sz="4050">
                <a:solidFill>
                  <a:srgbClr val="42656C"/>
                </a:solidFill>
                <a:latin typeface="NOWHQW+MS-UIGothic"/>
                <a:cs typeface="NOWHQW+MS-UIGothic"/>
              </a:rPr>
              <a:t>法的</a:t>
            </a:r>
            <a:r>
              <a:rPr sz="4050">
                <a:solidFill>
                  <a:srgbClr val="42656C"/>
                </a:solidFill>
                <a:latin typeface="SimSun"/>
                <a:cs typeface="SimSun"/>
              </a:rPr>
              <a:t>联</a:t>
            </a:r>
            <a:r>
              <a:rPr sz="4050">
                <a:solidFill>
                  <a:srgbClr val="42656C"/>
                </a:solidFill>
                <a:latin typeface="NOWHQW+MS-UIGothic"/>
                <a:cs typeface="NOWHQW+MS-UIGothic"/>
              </a:rPr>
              <a:t>系</a:t>
            </a:r>
            <a:r>
              <a:rPr sz="4050">
                <a:solidFill>
                  <a:srgbClr val="42656C"/>
                </a:solidFill>
                <a:latin typeface="SimSun"/>
                <a:cs typeface="SimSun"/>
              </a:rPr>
              <a:t>观课</a:t>
            </a:r>
            <a:r>
              <a:rPr sz="4050">
                <a:solidFill>
                  <a:srgbClr val="42656C"/>
                </a:solidFill>
                <a:latin typeface="NOWHQW+MS-UIGothic"/>
                <a:cs typeface="NOWHQW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582795" y="2423350"/>
            <a:ext cx="3100072" cy="1332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42656C"/>
                </a:solidFill>
                <a:latin typeface="HKREKL+RIUCUC+ArialMT"/>
                <a:cs typeface="HKREKL+RIUCUC+ArialMT"/>
              </a:rPr>
              <a:t>•</a:t>
            </a:r>
            <a:r>
              <a:rPr sz="2450" spc="128">
                <a:solidFill>
                  <a:srgbClr val="42656C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42656C"/>
                </a:solidFill>
                <a:latin typeface="SimSun"/>
                <a:cs typeface="SimSun"/>
              </a:rPr>
              <a:t>联</a:t>
            </a:r>
            <a:r>
              <a:rPr sz="2400">
                <a:solidFill>
                  <a:srgbClr val="42656C"/>
                </a:solidFill>
                <a:latin typeface="NOWHQW+MS-UIGothic"/>
                <a:cs typeface="NOWHQW+MS-UIGothic"/>
              </a:rPr>
              <a:t>系的定</a:t>
            </a:r>
            <a:r>
              <a:rPr sz="2400">
                <a:solidFill>
                  <a:srgbClr val="42656C"/>
                </a:solidFill>
                <a:latin typeface="SimSun"/>
                <a:cs typeface="SimSun"/>
              </a:rPr>
              <a:t>义</a:t>
            </a:r>
            <a:r>
              <a:rPr sz="2400">
                <a:solidFill>
                  <a:srgbClr val="42656C"/>
                </a:solidFill>
                <a:latin typeface="NOWHQW+MS-UIGothic"/>
                <a:cs typeface="NOWHQW+MS-UIGothic"/>
              </a:rPr>
              <a:t>与特点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42656C"/>
                </a:solidFill>
                <a:latin typeface="HKREKL+RIUCUC+ArialMT"/>
                <a:cs typeface="HKREKL+RIUCUC+ArialMT"/>
              </a:rPr>
              <a:t>•</a:t>
            </a:r>
            <a:r>
              <a:rPr sz="2450" spc="128">
                <a:solidFill>
                  <a:srgbClr val="42656C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42656C"/>
                </a:solidFill>
                <a:latin typeface="SimSun"/>
                <a:cs typeface="SimSun"/>
              </a:rPr>
              <a:t>联</a:t>
            </a:r>
            <a:r>
              <a:rPr sz="2400">
                <a:solidFill>
                  <a:srgbClr val="42656C"/>
                </a:solidFill>
                <a:latin typeface="NOWHQW+MS-UIGothic"/>
                <a:cs typeface="NOWHQW+MS-UIGothic"/>
              </a:rPr>
              <a:t>系的分</a:t>
            </a:r>
            <a:r>
              <a:rPr sz="2400">
                <a:solidFill>
                  <a:srgbClr val="42656C"/>
                </a:solidFill>
                <a:latin typeface="SimSun"/>
                <a:cs typeface="SimSun"/>
              </a:rPr>
              <a:t>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582795" y="3520630"/>
            <a:ext cx="3404819" cy="18811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42656C"/>
                </a:solidFill>
                <a:latin typeface="HKREKL+RIUCUC+ArialMT"/>
                <a:cs typeface="HKREKL+RIUCUC+ArialMT"/>
              </a:rPr>
              <a:t>•</a:t>
            </a:r>
            <a:r>
              <a:rPr sz="2450" spc="128">
                <a:solidFill>
                  <a:srgbClr val="42656C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42656C"/>
                </a:solidFill>
                <a:latin typeface="SimSun"/>
                <a:cs typeface="SimSun"/>
              </a:rPr>
              <a:t>联</a:t>
            </a:r>
            <a:r>
              <a:rPr sz="2400">
                <a:solidFill>
                  <a:srgbClr val="42656C"/>
                </a:solidFill>
                <a:latin typeface="NOWHQW+MS-UIGothic"/>
                <a:cs typeface="NOWHQW+MS-UIGothic"/>
              </a:rPr>
              <a:t>系的原理及其</a:t>
            </a:r>
            <a:r>
              <a:rPr sz="2400">
                <a:solidFill>
                  <a:srgbClr val="42656C"/>
                </a:solidFill>
                <a:latin typeface="SimSun"/>
                <a:cs typeface="SimSun"/>
              </a:rPr>
              <a:t>应</a:t>
            </a:r>
            <a:r>
              <a:rPr sz="2400">
                <a:solidFill>
                  <a:srgbClr val="42656C"/>
                </a:solidFill>
                <a:latin typeface="NOWHQW+MS-UIGothic"/>
                <a:cs typeface="NOWHQW+MS-UIGothic"/>
              </a:rPr>
              <a:t>用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42656C"/>
                </a:solidFill>
                <a:latin typeface="HKREKL+RIUCUC+ArialMT"/>
                <a:cs typeface="HKREKL+RIUCUC+ArialMT"/>
              </a:rPr>
              <a:t>•</a:t>
            </a:r>
            <a:r>
              <a:rPr sz="2450" spc="128">
                <a:solidFill>
                  <a:srgbClr val="42656C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42656C"/>
                </a:solidFill>
                <a:latin typeface="SimSun"/>
                <a:cs typeface="SimSun"/>
              </a:rPr>
              <a:t>联</a:t>
            </a:r>
            <a:r>
              <a:rPr sz="2400">
                <a:solidFill>
                  <a:srgbClr val="42656C"/>
                </a:solidFill>
                <a:latin typeface="NOWHQW+MS-UIGothic"/>
                <a:cs typeface="NOWHQW+MS-UIGothic"/>
              </a:rPr>
              <a:t>系</a:t>
            </a:r>
            <a:r>
              <a:rPr sz="2400">
                <a:solidFill>
                  <a:srgbClr val="42656C"/>
                </a:solidFill>
                <a:latin typeface="SimSun"/>
                <a:cs typeface="SimSun"/>
              </a:rPr>
              <a:t>观</a:t>
            </a:r>
            <a:r>
              <a:rPr sz="2400">
                <a:solidFill>
                  <a:srgbClr val="42656C"/>
                </a:solidFill>
                <a:latin typeface="NOWHQW+MS-UIGothic"/>
                <a:cs typeface="NOWHQW+MS-UIGothic"/>
              </a:rPr>
              <a:t>的方法</a:t>
            </a:r>
            <a:r>
              <a:rPr sz="2400">
                <a:solidFill>
                  <a:srgbClr val="42656C"/>
                </a:solidFill>
                <a:latin typeface="SimSun"/>
                <a:cs typeface="SimSun"/>
              </a:rPr>
              <a:t>论</a:t>
            </a:r>
            <a:r>
              <a:rPr sz="2400">
                <a:solidFill>
                  <a:srgbClr val="42656C"/>
                </a:solidFill>
                <a:latin typeface="NOWHQW+MS-UIGothic"/>
                <a:cs typeface="NOWHQW+MS-UIGothic"/>
              </a:rPr>
              <a:t>意</a:t>
            </a:r>
            <a:r>
              <a:rPr sz="2400">
                <a:solidFill>
                  <a:srgbClr val="42656C"/>
                </a:solidFill>
                <a:latin typeface="SimSun"/>
                <a:cs typeface="SimSun"/>
              </a:rPr>
              <a:t>义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42656C"/>
                </a:solidFill>
                <a:latin typeface="HKREKL+RIUCUC+ArialMT"/>
                <a:cs typeface="HKREKL+RIUCUC+ArialMT"/>
              </a:rPr>
              <a:t>•</a:t>
            </a:r>
            <a:r>
              <a:rPr sz="2450" spc="128">
                <a:solidFill>
                  <a:srgbClr val="42656C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42656C"/>
                </a:solidFill>
                <a:latin typeface="NOWHQW+MS-UIGothic"/>
                <a:cs typeface="NOWHQW+MS-UIGothic"/>
              </a:rPr>
              <a:t>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502909" y="2050405"/>
            <a:ext cx="2622166" cy="24373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867"/>
              </a:lnSpc>
              <a:spcBef>
                <a:spcPct val="0"/>
              </a:spcBef>
              <a:spcAft>
                <a:spcPct val="0"/>
              </a:spcAft>
            </a:pPr>
            <a:r>
              <a:rPr sz="7550" spc="10">
                <a:solidFill>
                  <a:srgbClr val="EFFFFD"/>
                </a:solidFill>
                <a:latin typeface="ORPGBU+NTTWRU+MicrosoftYaHei-Bold"/>
                <a:cs typeface="ORPGBU+NTTWRU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931284" y="3846806"/>
            <a:ext cx="54292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42656C"/>
                </a:solidFill>
                <a:latin typeface="SimSun"/>
                <a:cs typeface="SimSun"/>
              </a:rPr>
              <a:t>联</a:t>
            </a:r>
            <a:r>
              <a:rPr sz="4500">
                <a:solidFill>
                  <a:srgbClr val="42656C"/>
                </a:solidFill>
                <a:latin typeface="NOWHQW+MS-UIGothic"/>
                <a:cs typeface="NOWHQW+MS-UIGothic"/>
              </a:rPr>
              <a:t>系的定</a:t>
            </a:r>
            <a:r>
              <a:rPr sz="4500">
                <a:solidFill>
                  <a:srgbClr val="42656C"/>
                </a:solidFill>
                <a:latin typeface="SimSun"/>
                <a:cs typeface="SimSun"/>
              </a:rPr>
              <a:t>义</a:t>
            </a:r>
            <a:r>
              <a:rPr sz="4500">
                <a:solidFill>
                  <a:srgbClr val="42656C"/>
                </a:solidFill>
                <a:latin typeface="NOWHQW+MS-UIGothic"/>
                <a:cs typeface="NOWHQW+MS-UIGothic"/>
              </a:rPr>
              <a:t>与特点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NOWHQW+MS-UIGothic"/>
                <a:cs typeface="NOWHQW+MS-UIGothic"/>
              </a:rPr>
              <a:t>什么是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联</a:t>
            </a:r>
            <a:r>
              <a:rPr sz="3000">
                <a:solidFill>
                  <a:srgbClr val="00A5B2"/>
                </a:solidFill>
                <a:latin typeface="NOWHQW+MS-UIGothic"/>
                <a:cs typeface="NOWHQW+MS-UIGothic"/>
              </a:rPr>
              <a:t>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443719" y="2004055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A5B2"/>
                </a:solidFill>
                <a:latin typeface="SimSun"/>
                <a:cs typeface="SimSun"/>
              </a:rPr>
              <a:t>联</a:t>
            </a:r>
            <a:r>
              <a:rPr sz="1550" spc="25">
                <a:solidFill>
                  <a:srgbClr val="00A5B2"/>
                </a:solidFill>
                <a:latin typeface="NOWHQW+MS-UIGothic"/>
                <a:cs typeface="NOWHQW+MS-UIGothic"/>
              </a:rPr>
              <a:t>系的定</a:t>
            </a:r>
            <a:r>
              <a:rPr sz="1550">
                <a:solidFill>
                  <a:srgbClr val="00A5B2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558268"/>
            <a:ext cx="2760345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联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系是事物之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间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以及事物内部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诸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要素之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间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的相互影响、相互作用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和相互制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约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的关系。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344025" y="4147815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A5B2"/>
                </a:solidFill>
                <a:latin typeface="SimSun"/>
                <a:cs typeface="SimSun"/>
              </a:rPr>
              <a:t>联</a:t>
            </a:r>
            <a:r>
              <a:rPr sz="1550" spc="25">
                <a:solidFill>
                  <a:srgbClr val="00A5B2"/>
                </a:solidFill>
                <a:latin typeface="NOWHQW+MS-UIGothic"/>
                <a:cs typeface="NOWHQW+MS-UIGothic"/>
              </a:rPr>
              <a:t>系的普遍性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2760345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世界上的一切事物都与周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围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其他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事物有着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这样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或那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样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联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系，没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有任何一个事物是孤立存在的。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6935092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联</a:t>
            </a:r>
            <a:r>
              <a:rPr sz="3000">
                <a:solidFill>
                  <a:srgbClr val="00A5B2"/>
                </a:solidFill>
                <a:latin typeface="NOWHQW+MS-UIGothic"/>
                <a:cs typeface="NOWHQW+MS-UIGothic"/>
              </a:rPr>
              <a:t>系的特点：普遍性、客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观</a:t>
            </a:r>
            <a:r>
              <a:rPr sz="3000">
                <a:solidFill>
                  <a:srgbClr val="00A5B2"/>
                </a:solidFill>
                <a:latin typeface="NOWHQW+MS-UIGothic"/>
                <a:cs typeface="NOWHQW+MS-UIGothic"/>
              </a:rPr>
              <a:t>性、多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样</a:t>
            </a:r>
            <a:r>
              <a:rPr sz="3000">
                <a:solidFill>
                  <a:srgbClr val="00A5B2"/>
                </a:solidFill>
                <a:latin typeface="NOWHQW+MS-UIGothic"/>
                <a:cs typeface="NOWHQW+MS-UIGothic"/>
              </a:rPr>
              <a:t>性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95594" y="1422201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NOWHQW+MS-UIGothic"/>
                <a:cs typeface="NOWHQW+MS-UIGothic"/>
              </a:rPr>
              <a:t>普遍性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061459" y="1564240"/>
            <a:ext cx="800266" cy="742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ORPGBU+NTTWRU+MicrosoftYaHei-Bold"/>
                <a:cs typeface="ORPGBU+NTTWRU+MicrosoftYaHei-Bold"/>
              </a:rPr>
              <a:t>01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96229" y="1916167"/>
            <a:ext cx="664413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联</a:t>
            </a: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系是普遍存在的，无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论</a:t>
            </a: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是自然界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还</a:t>
            </a: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是人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类</a:t>
            </a: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社会，无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论</a:t>
            </a: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是物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世界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还</a:t>
            </a: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是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396229" y="2259067"/>
            <a:ext cx="657053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精神世界，无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论</a:t>
            </a: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是宏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观</a:t>
            </a: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世界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还</a:t>
            </a: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是微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观</a:t>
            </a: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世界，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联</a:t>
            </a: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系都是无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处</a:t>
            </a: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不在、无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不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396229" y="2601968"/>
            <a:ext cx="7932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有的。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956175" y="3160831"/>
            <a:ext cx="1320875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NOWHQW+MS-UIGothic"/>
                <a:cs typeface="NOWHQW+MS-UIGothic"/>
              </a:rPr>
              <a:t>客</a:t>
            </a:r>
            <a:r>
              <a:rPr sz="2300" spc="25">
                <a:solidFill>
                  <a:srgbClr val="00A5B2"/>
                </a:solidFill>
                <a:latin typeface="SimSun"/>
                <a:cs typeface="SimSun"/>
              </a:rPr>
              <a:t>观</a:t>
            </a:r>
            <a:r>
              <a:rPr sz="2300">
                <a:solidFill>
                  <a:srgbClr val="00A5B2"/>
                </a:solidFill>
                <a:latin typeface="NOWHQW+MS-UIGothic"/>
                <a:cs typeface="NOWHQW+MS-UIGothic"/>
              </a:rPr>
              <a:t>性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651884" y="3260452"/>
            <a:ext cx="800266" cy="742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ORPGBU+NTTWRU+MicrosoftYaHei-Bold"/>
                <a:cs typeface="ORPGBU+NTTWRU+MicrosoftYaHei-Bold"/>
              </a:rPr>
              <a:t>02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956175" y="3654797"/>
            <a:ext cx="6570538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联</a:t>
            </a: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系是客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观</a:t>
            </a: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存在的，不以人的意志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为转</a:t>
            </a: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移。人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们</a:t>
            </a: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不能随意地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创</a:t>
            </a: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造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联</a:t>
            </a: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系，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也不能随意地改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变</a:t>
            </a: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和消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灭联</a:t>
            </a: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系。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4555490" y="4899461"/>
            <a:ext cx="1320875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NOWHQW+MS-UIGothic"/>
                <a:cs typeface="NOWHQW+MS-UIGothic"/>
              </a:rPr>
              <a:t>多</a:t>
            </a:r>
            <a:r>
              <a:rPr sz="2300" spc="25">
                <a:solidFill>
                  <a:srgbClr val="00A5B2"/>
                </a:solidFill>
                <a:latin typeface="SimSun"/>
                <a:cs typeface="SimSun"/>
              </a:rPr>
              <a:t>样</a:t>
            </a:r>
            <a:r>
              <a:rPr sz="2300">
                <a:solidFill>
                  <a:srgbClr val="00A5B2"/>
                </a:solidFill>
                <a:latin typeface="NOWHQW+MS-UIGothic"/>
                <a:cs typeface="NOWHQW+MS-UIGothic"/>
              </a:rPr>
              <a:t>性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3287395" y="4999082"/>
            <a:ext cx="800266" cy="742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ORPGBU+NTTWRU+MicrosoftYaHei-Bold"/>
                <a:cs typeface="ORPGBU+NTTWRU+MicrosoftYaHei-Bold"/>
              </a:rPr>
              <a:t>03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4555490" y="5394063"/>
            <a:ext cx="6644133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联</a:t>
            </a: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系是多种多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样</a:t>
            </a: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的，有直接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联</a:t>
            </a: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系和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联</a:t>
            </a: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系、内部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联</a:t>
            </a: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系和外部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联</a:t>
            </a: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系、本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质联</a:t>
            </a: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系和非本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质联</a:t>
            </a: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系、必然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联</a:t>
            </a: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系和偶然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联</a:t>
            </a: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系等。不同的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联</a:t>
            </a: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事物的存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在和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展起着不同的作用。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502909" y="2050405"/>
            <a:ext cx="2622166" cy="24373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867"/>
              </a:lnSpc>
              <a:spcBef>
                <a:spcPct val="0"/>
              </a:spcBef>
              <a:spcAft>
                <a:spcPct val="0"/>
              </a:spcAft>
            </a:pPr>
            <a:r>
              <a:rPr sz="7550" spc="10">
                <a:solidFill>
                  <a:srgbClr val="EFFFFD"/>
                </a:solidFill>
                <a:latin typeface="ORPGBU+NTTWRU+MicrosoftYaHei-Bold"/>
                <a:cs typeface="ORPGBU+NTTWRU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788534" y="3846806"/>
            <a:ext cx="37147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42656C"/>
                </a:solidFill>
                <a:latin typeface="SimSun"/>
                <a:cs typeface="SimSun"/>
              </a:rPr>
              <a:t>联</a:t>
            </a:r>
            <a:r>
              <a:rPr sz="4500">
                <a:solidFill>
                  <a:srgbClr val="42656C"/>
                </a:solidFill>
                <a:latin typeface="NOWHQW+MS-UIGothic"/>
                <a:cs typeface="NOWHQW+MS-UIGothic"/>
              </a:rPr>
              <a:t>系的分</a:t>
            </a:r>
            <a:r>
              <a:rPr sz="4500">
                <a:solidFill>
                  <a:srgbClr val="42656C"/>
                </a:solidFill>
                <a:latin typeface="SimSun"/>
                <a:cs typeface="SimSun"/>
              </a:rPr>
              <a:t>类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NOWHQW+MS-UIGothic"/>
                <a:cs typeface="NOWHQW+MS-UIGothic"/>
              </a:rPr>
              <a:t>直接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联</a:t>
            </a:r>
            <a:r>
              <a:rPr sz="3000">
                <a:solidFill>
                  <a:srgbClr val="00A5B2"/>
                </a:solidFill>
                <a:latin typeface="NOWHQW+MS-UIGothic"/>
                <a:cs typeface="NOWHQW+MS-UIGothic"/>
              </a:rPr>
              <a:t>系与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间</a:t>
            </a:r>
            <a:r>
              <a:rPr sz="3000">
                <a:solidFill>
                  <a:srgbClr val="00A5B2"/>
                </a:solidFill>
                <a:latin typeface="NOWHQW+MS-UIGothic"/>
                <a:cs typeface="NOWHQW+MS-UIGothic"/>
              </a:rPr>
              <a:t>接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联</a:t>
            </a:r>
            <a:r>
              <a:rPr sz="3000">
                <a:solidFill>
                  <a:srgbClr val="00A5B2"/>
                </a:solidFill>
                <a:latin typeface="NOWHQW+MS-UIGothic"/>
                <a:cs typeface="NOWHQW+MS-UIGothic"/>
              </a:rPr>
              <a:t>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473196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A5B2"/>
                </a:solidFill>
                <a:latin typeface="NOWHQW+MS-UIGothic"/>
                <a:cs typeface="NOWHQW+MS-UIGothic"/>
              </a:rPr>
              <a:t>直接</a:t>
            </a:r>
            <a:r>
              <a:rPr sz="1550" spc="25">
                <a:solidFill>
                  <a:srgbClr val="00A5B2"/>
                </a:solidFill>
                <a:latin typeface="SimSun"/>
                <a:cs typeface="SimSun"/>
              </a:rPr>
              <a:t>联</a:t>
            </a:r>
            <a:r>
              <a:rPr sz="1550">
                <a:solidFill>
                  <a:srgbClr val="00A5B2"/>
                </a:solidFill>
                <a:latin typeface="NOWHQW+MS-UIGothic"/>
                <a:cs typeface="NOWHQW+MS-UIGothic"/>
              </a:rPr>
              <a:t>系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55319" y="1960098"/>
            <a:ext cx="3088444" cy="1354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事物之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间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直接相互作用、相互影响的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关系，没有中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间环节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。例如，太阳和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地球之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间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的引力关系，没有其他物体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作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中介。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3419" y="4044946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SimSun"/>
                <a:cs typeface="SimSun"/>
              </a:rPr>
              <a:t>间</a:t>
            </a:r>
            <a:r>
              <a:rPr sz="1550" spc="25">
                <a:solidFill>
                  <a:srgbClr val="FFFFFF"/>
                </a:solidFill>
                <a:latin typeface="NOWHQW+MS-UIGothic"/>
                <a:cs typeface="NOWHQW+MS-UIGothic"/>
              </a:rPr>
              <a:t>接</a:t>
            </a:r>
            <a:r>
              <a:rPr sz="1550" spc="25">
                <a:solidFill>
                  <a:srgbClr val="FFFFFF"/>
                </a:solidFill>
                <a:latin typeface="SimSun"/>
                <a:cs typeface="SimSun"/>
              </a:rPr>
              <a:t>联</a:t>
            </a:r>
            <a:r>
              <a:rPr sz="1550">
                <a:solidFill>
                  <a:srgbClr val="FFFFFF"/>
                </a:solidFill>
                <a:latin typeface="NOWHQW+MS-UIGothic"/>
                <a:cs typeface="NOWHQW+MS-UIGothic"/>
              </a:rPr>
              <a:t>系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93419" y="4451838"/>
            <a:ext cx="3154679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NOWHQW+MS-UIGothic"/>
                <a:cs typeface="NOWHQW+MS-UIGothic"/>
              </a:rPr>
              <a:t>事物之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间</a:t>
            </a:r>
            <a:r>
              <a:rPr sz="1350">
                <a:solidFill>
                  <a:srgbClr val="FFFFFF"/>
                </a:solidFill>
                <a:latin typeface="NOWHQW+MS-UIGothic"/>
                <a:cs typeface="NOWHQW+MS-UIGothic"/>
              </a:rPr>
              <a:t>通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FFFFFF"/>
                </a:solidFill>
                <a:latin typeface="NOWHQW+MS-UIGothic"/>
                <a:cs typeface="NOWHQW+MS-UIGothic"/>
              </a:rPr>
              <a:t>其他事物作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FFFFFF"/>
                </a:solidFill>
                <a:latin typeface="NOWHQW+MS-UIGothic"/>
                <a:cs typeface="NOWHQW+MS-UIGothic"/>
              </a:rPr>
              <a:t>中介相互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NOWHQW+MS-UIGothic"/>
                <a:cs typeface="NOWHQW+MS-UIGothic"/>
              </a:rPr>
              <a:t>作用、相互影响的关系。例如，太阳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NOWHQW+MS-UIGothic"/>
                <a:cs typeface="NOWHQW+MS-UIGothic"/>
              </a:rPr>
              <a:t>通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FFFFFF"/>
                </a:solidFill>
                <a:latin typeface="NOWHQW+MS-UIGothic"/>
                <a:cs typeface="NOWHQW+MS-UIGothic"/>
              </a:rPr>
              <a:t>空气中的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热</a:t>
            </a:r>
            <a:r>
              <a:rPr sz="1350">
                <a:solidFill>
                  <a:srgbClr val="FFFFFF"/>
                </a:solidFill>
                <a:latin typeface="NOWHQW+MS-UIGothic"/>
                <a:cs typeface="NOWHQW+MS-UIGothic"/>
              </a:rPr>
              <a:t>量影响地球的温度。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NOWHQW+MS-UIGothic"/>
                <a:cs typeface="NOWHQW+MS-UIGothic"/>
              </a:rPr>
              <a:t>内部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联</a:t>
            </a:r>
            <a:r>
              <a:rPr sz="3000">
                <a:solidFill>
                  <a:srgbClr val="00A5B2"/>
                </a:solidFill>
                <a:latin typeface="NOWHQW+MS-UIGothic"/>
                <a:cs typeface="NOWHQW+MS-UIGothic"/>
              </a:rPr>
              <a:t>系与外部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联</a:t>
            </a:r>
            <a:r>
              <a:rPr sz="3000">
                <a:solidFill>
                  <a:srgbClr val="00A5B2"/>
                </a:solidFill>
                <a:latin typeface="NOWHQW+MS-UIGothic"/>
                <a:cs typeface="NOWHQW+MS-UIGothic"/>
              </a:rPr>
              <a:t>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NOWHQW+MS-UIGothic"/>
                <a:cs typeface="NOWHQW+MS-UIGothic"/>
              </a:rPr>
              <a:t>内部</a:t>
            </a:r>
            <a:r>
              <a:rPr sz="2300" spc="25">
                <a:solidFill>
                  <a:srgbClr val="00A5B2"/>
                </a:solidFill>
                <a:latin typeface="SimSun"/>
                <a:cs typeface="SimSun"/>
              </a:rPr>
              <a:t>联</a:t>
            </a:r>
            <a:r>
              <a:rPr sz="2300">
                <a:solidFill>
                  <a:srgbClr val="00A5B2"/>
                </a:solidFill>
                <a:latin typeface="NOWHQW+MS-UIGothic"/>
                <a:cs typeface="NOWHQW+MS-UIGothic"/>
              </a:rPr>
              <a:t>系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87730" y="2317488"/>
            <a:ext cx="7227763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事物内部各要素之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的相互关系，是事物本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属性的体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。例如，人体的五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脏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六腑之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的生理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联</a:t>
            </a: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系。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13435" y="429176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NOWHQW+MS-UIGothic"/>
                <a:cs typeface="NOWHQW+MS-UIGothic"/>
              </a:rPr>
              <a:t>外部</a:t>
            </a:r>
            <a:r>
              <a:rPr sz="2300" spc="25">
                <a:solidFill>
                  <a:srgbClr val="00A5B2"/>
                </a:solidFill>
                <a:latin typeface="SimSun"/>
                <a:cs typeface="SimSun"/>
              </a:rPr>
              <a:t>联</a:t>
            </a:r>
            <a:r>
              <a:rPr sz="2300">
                <a:solidFill>
                  <a:srgbClr val="00A5B2"/>
                </a:solidFill>
                <a:latin typeface="NOWHQW+MS-UIGothic"/>
                <a:cs typeface="NOWHQW+MS-UIGothic"/>
              </a:rPr>
              <a:t>系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3435" y="4870188"/>
            <a:ext cx="7301358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事物与外部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环</a:t>
            </a: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境之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的相互关系，是事物与外部事物之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的相互作用和影响。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例如，生物与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环</a:t>
            </a: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境之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的生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态联</a:t>
            </a:r>
            <a:r>
              <a:rPr sz="1500">
                <a:solidFill>
                  <a:srgbClr val="000000"/>
                </a:solidFill>
                <a:latin typeface="NOWHQW+MS-UIGothic"/>
                <a:cs typeface="NOWHQW+MS-UIGothic"/>
              </a:rPr>
              <a:t>系。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NOWHQW+MS-UIGothic"/>
                <a:cs typeface="NOWHQW+MS-UIGothic"/>
              </a:rPr>
              <a:t>偶然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联</a:t>
            </a:r>
            <a:r>
              <a:rPr sz="3000">
                <a:solidFill>
                  <a:srgbClr val="00A5B2"/>
                </a:solidFill>
                <a:latin typeface="NOWHQW+MS-UIGothic"/>
                <a:cs typeface="NOWHQW+MS-UIGothic"/>
              </a:rPr>
              <a:t>系与必然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联</a:t>
            </a:r>
            <a:r>
              <a:rPr sz="3000">
                <a:solidFill>
                  <a:srgbClr val="00A5B2"/>
                </a:solidFill>
                <a:latin typeface="NOWHQW+MS-UIGothic"/>
                <a:cs typeface="NOWHQW+MS-UIGothic"/>
              </a:rPr>
              <a:t>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85559" y="1691163"/>
            <a:ext cx="140284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00A5B2"/>
                </a:solidFill>
                <a:latin typeface="NOWHQW+MS-UIGothic"/>
                <a:cs typeface="NOWHQW+MS-UIGothic"/>
              </a:rPr>
              <a:t>偶然</a:t>
            </a:r>
            <a:r>
              <a:rPr sz="2000" spc="15">
                <a:solidFill>
                  <a:srgbClr val="00A5B2"/>
                </a:solidFill>
                <a:latin typeface="SimSun"/>
                <a:cs typeface="SimSun"/>
              </a:rPr>
              <a:t>联</a:t>
            </a:r>
            <a:r>
              <a:rPr sz="2000">
                <a:solidFill>
                  <a:srgbClr val="00A5B2"/>
                </a:solidFill>
                <a:latin typeface="NOWHQW+MS-UIGothic"/>
                <a:cs typeface="NOWHQW+MS-UIGothic"/>
              </a:rPr>
              <a:t>系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85559" y="2272518"/>
            <a:ext cx="4993883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事物之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间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可能存在也可能不存在的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联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系，具有不确定性。例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385559" y="2654788"/>
            <a:ext cx="3416543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如，一个人在路上偶然遇到一个老朋友。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385559" y="4208938"/>
            <a:ext cx="140284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00A5B2"/>
                </a:solidFill>
                <a:latin typeface="NOWHQW+MS-UIGothic"/>
                <a:cs typeface="NOWHQW+MS-UIGothic"/>
              </a:rPr>
              <a:t>必然</a:t>
            </a:r>
            <a:r>
              <a:rPr sz="2000" spc="15">
                <a:solidFill>
                  <a:srgbClr val="00A5B2"/>
                </a:solidFill>
                <a:latin typeface="SimSun"/>
                <a:cs typeface="SimSun"/>
              </a:rPr>
              <a:t>联</a:t>
            </a:r>
            <a:r>
              <a:rPr sz="2000">
                <a:solidFill>
                  <a:srgbClr val="00A5B2"/>
                </a:solidFill>
                <a:latin typeface="NOWHQW+MS-UIGothic"/>
                <a:cs typeface="NOWHQW+MS-UIGothic"/>
              </a:rPr>
              <a:t>系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385559" y="4766163"/>
            <a:ext cx="4927647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事物之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间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不可避免、确定会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生的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联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系。例如，地球自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转导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385559" y="5148433"/>
            <a:ext cx="122827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致昼夜交替。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502909" y="2050405"/>
            <a:ext cx="2622166" cy="24373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867"/>
              </a:lnSpc>
              <a:spcBef>
                <a:spcPct val="0"/>
              </a:spcBef>
              <a:spcAft>
                <a:spcPct val="0"/>
              </a:spcAft>
            </a:pPr>
            <a:r>
              <a:rPr sz="7550" spc="10">
                <a:solidFill>
                  <a:srgbClr val="EFFFFD"/>
                </a:solidFill>
                <a:latin typeface="ORPGBU+NTTWRU+MicrosoftYaHei-Bold"/>
                <a:cs typeface="ORPGBU+NTTWRU+MicrosoftYaHei-Bold"/>
              </a:rPr>
              <a:t>03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645534" y="3846806"/>
            <a:ext cx="60007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42656C"/>
                </a:solidFill>
                <a:latin typeface="SimSun"/>
                <a:cs typeface="SimSun"/>
              </a:rPr>
              <a:t>联</a:t>
            </a:r>
            <a:r>
              <a:rPr sz="4500">
                <a:solidFill>
                  <a:srgbClr val="42656C"/>
                </a:solidFill>
                <a:latin typeface="NOWHQW+MS-UIGothic"/>
                <a:cs typeface="NOWHQW+MS-UIGothic"/>
              </a:rPr>
              <a:t>系的原理及其</a:t>
            </a:r>
            <a:r>
              <a:rPr sz="4500">
                <a:solidFill>
                  <a:srgbClr val="42656C"/>
                </a:solidFill>
                <a:latin typeface="SimSun"/>
                <a:cs typeface="SimSun"/>
              </a:rPr>
              <a:t>应</a:t>
            </a:r>
            <a:r>
              <a:rPr sz="4500">
                <a:solidFill>
                  <a:srgbClr val="42656C"/>
                </a:solidFill>
                <a:latin typeface="NOWHQW+MS-UIGothic"/>
                <a:cs typeface="NOWHQW+MS-UIGothic"/>
              </a:rPr>
              <a:t>用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NOWHQW+MS-UIGothic"/>
                <a:cs typeface="NOWHQW+MS-UIGothic"/>
              </a:rPr>
              <a:t>整体与部分的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联</a:t>
            </a:r>
            <a:r>
              <a:rPr sz="3000">
                <a:solidFill>
                  <a:srgbClr val="00A5B2"/>
                </a:solidFill>
                <a:latin typeface="NOWHQW+MS-UIGothic"/>
                <a:cs typeface="NOWHQW+MS-UIGothic"/>
              </a:rPr>
              <a:t>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01015" y="1294527"/>
            <a:ext cx="1028700" cy="571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ct val="0"/>
              </a:spcBef>
              <a:spcAft>
                <a:spcPct val="0"/>
              </a:spcAft>
            </a:pPr>
            <a:r>
              <a:rPr sz="1800">
                <a:solidFill>
                  <a:srgbClr val="00A5B2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458709" y="1294527"/>
            <a:ext cx="1257300" cy="571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ct val="0"/>
              </a:spcBef>
              <a:spcAft>
                <a:spcPct val="0"/>
              </a:spcAft>
            </a:pPr>
            <a:r>
              <a:rPr sz="1800">
                <a:solidFill>
                  <a:srgbClr val="00A5B2"/>
                </a:solidFill>
                <a:latin typeface="SimSun"/>
                <a:cs typeface="SimSun"/>
              </a:rPr>
              <a:t>详细</a:t>
            </a:r>
            <a:r>
              <a:rPr sz="1800">
                <a:solidFill>
                  <a:srgbClr val="00A5B2"/>
                </a:solidFill>
                <a:latin typeface="NOWHQW+MS-UIGothic"/>
                <a:cs typeface="NOWHQW+MS-UIGothic"/>
              </a:rPr>
              <a:t>描述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01015" y="1676253"/>
            <a:ext cx="2694109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整体与部分相互依存、相互作用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458709" y="1676253"/>
            <a:ext cx="4862951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整体在事物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展中具有主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导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作用，整体的性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和功能决定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了部分的性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和功能。因此，要注重从整体出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，通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过优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化整体来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带动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部分的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优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化。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01015" y="3159521"/>
            <a:ext cx="1257300" cy="571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ct val="0"/>
              </a:spcBef>
              <a:spcAft>
                <a:spcPct val="0"/>
              </a:spcAft>
            </a:pPr>
            <a:r>
              <a:rPr sz="1800">
                <a:solidFill>
                  <a:srgbClr val="00A5B2"/>
                </a:solidFill>
                <a:latin typeface="SimSun"/>
                <a:cs typeface="SimSun"/>
              </a:rPr>
              <a:t>详细</a:t>
            </a:r>
            <a:r>
              <a:rPr sz="1800">
                <a:solidFill>
                  <a:srgbClr val="00A5B2"/>
                </a:solidFill>
                <a:latin typeface="NOWHQW+MS-UIGothic"/>
                <a:cs typeface="NOWHQW+MS-UIGothic"/>
              </a:rPr>
              <a:t>描述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458709" y="3159521"/>
            <a:ext cx="1028700" cy="571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ct val="0"/>
              </a:spcBef>
              <a:spcAft>
                <a:spcPct val="0"/>
              </a:spcAft>
            </a:pPr>
            <a:r>
              <a:rPr sz="1800">
                <a:solidFill>
                  <a:srgbClr val="00A5B2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01015" y="3562203"/>
            <a:ext cx="4927647" cy="1354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整体是由部分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组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成的，整体功能的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发挥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依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赖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于各个部分的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协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同作用。同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，部分也离不开整体，部分只有在整体中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才能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发挥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其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有的功能。整体与部分相互依存、相互作用，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共同构成事物的完整性。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7458709" y="3562203"/>
            <a:ext cx="1971675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部分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整体具有反作用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01015" y="5122318"/>
            <a:ext cx="1114425" cy="619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50"/>
              </a:lnSpc>
              <a:spcBef>
                <a:spcPct val="0"/>
              </a:spcBef>
              <a:spcAft>
                <a:spcPct val="0"/>
              </a:spcAft>
            </a:pPr>
            <a:r>
              <a:rPr sz="1950">
                <a:solidFill>
                  <a:srgbClr val="00A5B2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7458709" y="5116591"/>
            <a:ext cx="1257300" cy="571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ct val="0"/>
              </a:spcBef>
              <a:spcAft>
                <a:spcPct val="0"/>
              </a:spcAft>
            </a:pPr>
            <a:r>
              <a:rPr sz="1800">
                <a:solidFill>
                  <a:srgbClr val="00A5B2"/>
                </a:solidFill>
                <a:latin typeface="SimSun"/>
                <a:cs typeface="SimSun"/>
              </a:rPr>
              <a:t>详细</a:t>
            </a:r>
            <a:r>
              <a:rPr sz="1800">
                <a:solidFill>
                  <a:srgbClr val="00A5B2"/>
                </a:solidFill>
                <a:latin typeface="NOWHQW+MS-UIGothic"/>
                <a:cs typeface="NOWHQW+MS-UIGothic"/>
              </a:rPr>
              <a:t>描述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01015" y="5522448"/>
            <a:ext cx="1628775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整体具有主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导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作用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7458709" y="5522448"/>
            <a:ext cx="4862951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部分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整体具有反作用，部分的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展和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变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化也会影响到整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体的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展和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变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化。因此，在注重整体的同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，也要关注部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分的作用，通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过优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化部分来促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整体的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优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化。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NOWHQW+MS-UIGothic"/>
                <a:cs typeface="NOWHQW+MS-UIGothic"/>
              </a:rPr>
              <a:t>因果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联</a:t>
            </a:r>
            <a:r>
              <a:rPr sz="3000">
                <a:solidFill>
                  <a:srgbClr val="00A5B2"/>
                </a:solidFill>
                <a:latin typeface="NOWHQW+MS-UIGothic"/>
                <a:cs typeface="NOWHQW+MS-UIGothic"/>
              </a:rPr>
              <a:t>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01015" y="1294527"/>
            <a:ext cx="1028700" cy="571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ct val="0"/>
              </a:spcBef>
              <a:spcAft>
                <a:spcPct val="0"/>
              </a:spcAft>
            </a:pPr>
            <a:r>
              <a:rPr sz="1800">
                <a:solidFill>
                  <a:srgbClr val="00A5B2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458709" y="1294527"/>
            <a:ext cx="1257300" cy="571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ct val="0"/>
              </a:spcBef>
              <a:spcAft>
                <a:spcPct val="0"/>
              </a:spcAft>
            </a:pPr>
            <a:r>
              <a:rPr sz="1800">
                <a:solidFill>
                  <a:srgbClr val="00A5B2"/>
                </a:solidFill>
                <a:latin typeface="SimSun"/>
                <a:cs typeface="SimSun"/>
              </a:rPr>
              <a:t>详细</a:t>
            </a:r>
            <a:r>
              <a:rPr sz="1800">
                <a:solidFill>
                  <a:srgbClr val="00A5B2"/>
                </a:solidFill>
                <a:latin typeface="NOWHQW+MS-UIGothic"/>
                <a:cs typeface="NOWHQW+MS-UIGothic"/>
              </a:rPr>
              <a:t>描述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01015" y="1676253"/>
            <a:ext cx="2563177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因果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联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系具有普遍性和客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观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性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458709" y="1676253"/>
            <a:ext cx="4862951" cy="1354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因果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联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系具有方向性，原因在前，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结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果在后，原因和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结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果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之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间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存在确定的引起和被引起关系。在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认识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实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践中，要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正确把握因果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联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系的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顺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序和方向，以科学的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态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度和方法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认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识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事物的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展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律。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01015" y="3159521"/>
            <a:ext cx="1257300" cy="571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ct val="0"/>
              </a:spcBef>
              <a:spcAft>
                <a:spcPct val="0"/>
              </a:spcAft>
            </a:pPr>
            <a:r>
              <a:rPr sz="1800">
                <a:solidFill>
                  <a:srgbClr val="00A5B2"/>
                </a:solidFill>
                <a:latin typeface="SimSun"/>
                <a:cs typeface="SimSun"/>
              </a:rPr>
              <a:t>详细</a:t>
            </a:r>
            <a:r>
              <a:rPr sz="1800">
                <a:solidFill>
                  <a:srgbClr val="00A5B2"/>
                </a:solidFill>
                <a:latin typeface="NOWHQW+MS-UIGothic"/>
                <a:cs typeface="NOWHQW+MS-UIGothic"/>
              </a:rPr>
              <a:t>描述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458709" y="3159521"/>
            <a:ext cx="1028700" cy="571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ct val="0"/>
              </a:spcBef>
              <a:spcAft>
                <a:spcPct val="0"/>
              </a:spcAft>
            </a:pPr>
            <a:r>
              <a:rPr sz="1800">
                <a:solidFill>
                  <a:srgbClr val="00A5B2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01015" y="3562203"/>
            <a:ext cx="4862951" cy="1354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因果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联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系是普遍存在的，任何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象都会引起另一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象的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产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生。因果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联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系具有客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观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性，不以人的意志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为转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移。正确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认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识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因果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联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系，有助于我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们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准确把握事物的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生、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展和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灭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亡。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7458709" y="3562203"/>
            <a:ext cx="1800225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因果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联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系具有多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样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性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01015" y="5122318"/>
            <a:ext cx="1114425" cy="619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50"/>
              </a:lnSpc>
              <a:spcBef>
                <a:spcPct val="0"/>
              </a:spcBef>
              <a:spcAft>
                <a:spcPct val="0"/>
              </a:spcAft>
            </a:pPr>
            <a:r>
              <a:rPr sz="1950">
                <a:solidFill>
                  <a:srgbClr val="00A5B2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7458709" y="5116591"/>
            <a:ext cx="1257300" cy="571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ct val="0"/>
              </a:spcBef>
              <a:spcAft>
                <a:spcPct val="0"/>
              </a:spcAft>
            </a:pPr>
            <a:r>
              <a:rPr sz="1800">
                <a:solidFill>
                  <a:srgbClr val="00A5B2"/>
                </a:solidFill>
                <a:latin typeface="SimSun"/>
                <a:cs typeface="SimSun"/>
              </a:rPr>
              <a:t>详细</a:t>
            </a:r>
            <a:r>
              <a:rPr sz="1800">
                <a:solidFill>
                  <a:srgbClr val="00A5B2"/>
                </a:solidFill>
                <a:latin typeface="NOWHQW+MS-UIGothic"/>
                <a:cs typeface="NOWHQW+MS-UIGothic"/>
              </a:rPr>
              <a:t>描述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01015" y="5522448"/>
            <a:ext cx="1800225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因果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联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系具有方向性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7458709" y="5522448"/>
            <a:ext cx="4993883" cy="1354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因果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联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系具有多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样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性，一个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象可能是由多种原因引起的，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一个原因也可能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生多种不同的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结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果。因此，在分析和解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决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问题时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，要全面考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虑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各种可能的原因和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结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果，避免片面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性和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简单</a:t>
            </a:r>
            <a:r>
              <a:rPr sz="1350">
                <a:solidFill>
                  <a:srgbClr val="000000"/>
                </a:solidFill>
                <a:latin typeface="NOWHQW+MS-UIGothic"/>
                <a:cs typeface="NOWHQW+MS-UIGothic"/>
              </a:rPr>
              <a:t>化。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https://d.book118.com/428122136126006030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103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1">
      <vt:lpstr>Arial</vt:lpstr>
      <vt:lpstr>Calibri</vt:lpstr>
      <vt:lpstr>NOWHQW+MS-UIGothic</vt:lpstr>
      <vt:lpstr>SimSun</vt:lpstr>
      <vt:lpstr>HKREKL+RIUCUC+ArialMT</vt:lpstr>
      <vt:lpstr>Times New Roman</vt:lpstr>
      <vt:lpstr>ORPGBU+NTTWRU+MicrosoftYaHei-Bold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2024-09-07T11:43:37.117</cp:lastPrinted>
  <dcterms:created xsi:type="dcterms:W3CDTF">2024-09-07T03:43:37Z</dcterms:created>
  <dcterms:modified xsi:type="dcterms:W3CDTF">2024-09-07T03:43:38Z</dcterms:modified>
</cp:coreProperties>
</file>