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RCDHOT+MS-UIGothic"/>
      <p:regular r:id="rId17"/>
    </p:embeddedFont>
    <p:embeddedFont>
      <p:font typeface="HNSREA+OSJDME+ArialMT"/>
      <p:regular r:id="rId18"/>
    </p:embeddedFont>
    <p:embeddedFont>
      <p:font typeface="VAGREK+HJFIPR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B2C26-D327-43E3-BAB9-502FB5B8D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86D14-05FF-4D25-B8B5-33F0BE11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02AE1-A521-496B-B655-928A8ED7C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B7701-52DC-413B-9433-E3FF736FF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946C3-0CA9-4EF0-838A-539434D47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1314E-1604-4829-9208-F5EAE1874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1F9530-F77B-46C5-87B9-38C827F6F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0B6B3-2CB5-4EBB-8737-BC2A8127B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A7F07-0FC0-4CEF-B41A-A1CE12454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2C036-C8E6-4CE8-A466-353F010A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8DE71-D60E-498B-9D00-028ECAC1A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31063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营</a:t>
            </a:r>
            <a:r>
              <a:rPr sz="4950">
                <a:solidFill>
                  <a:srgbClr val="2C4A1E"/>
                </a:solidFill>
                <a:latin typeface="RCDHOT+MS-UIGothic"/>
                <a:cs typeface="RCDHOT+MS-UIGothic"/>
              </a:rPr>
              <a:t>养学食品的消化与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RCDHOT+MS-UIGothic"/>
                <a:cs typeface="RCDHOT+MS-UIGothic"/>
              </a:rPr>
              <a:t>吸收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2C4A1E"/>
                </a:solidFill>
                <a:latin typeface="RCDHOT+MS-UIGothic"/>
                <a:cs typeface="RCDHO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RCDHOT+MS-UIGothic"/>
                <a:cs typeface="RCDHOT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64306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HNSREA+OSJDME+ArialMT"/>
                <a:cs typeface="HNSREA+OSJDME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RCDHOT+MS-UIGothic"/>
                <a:cs typeface="RCDHOT+MS-UIGothic"/>
              </a:rPr>
              <a:t>消化系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2C4A1E"/>
                </a:solidFill>
                <a:latin typeface="RCDHOT+MS-UIGothic"/>
                <a:cs typeface="RCDHOT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5015" y="374034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HNSREA+OSJDME+ArialMT"/>
                <a:cs typeface="HNSREA+OSJDME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2C4A1E"/>
                </a:solidFill>
                <a:latin typeface="RCDHOT+MS-UIGothic"/>
                <a:cs typeface="RCDHOT+MS-UIGothic"/>
              </a:rPr>
              <a:t>养素的吸收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65015" y="4288980"/>
            <a:ext cx="5491422" cy="13319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HNSREA+OSJDME+ArialMT"/>
                <a:cs typeface="HNSREA+OSJDME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RCDHOT+MS-UIGothic"/>
                <a:cs typeface="RCDHOT+MS-UIGothic"/>
              </a:rPr>
              <a:t>消化与吸收的疾病与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HNSREA+OSJDME+ArialMT"/>
                <a:cs typeface="HNSREA+OSJDME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2C4A1E"/>
                </a:solidFill>
                <a:latin typeface="RCDHOT+MS-UIGothic"/>
                <a:cs typeface="RCDHOT+MS-UIGothic"/>
              </a:rPr>
              <a:t>养学食品的消化与吸收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2C4A1E"/>
                </a:solidFill>
                <a:latin typeface="RCDHOT+MS-UIGothic"/>
                <a:cs typeface="RCDHOT+MS-UIGothic"/>
              </a:rPr>
              <a:t>践建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VAGREK+HJFIPR+MicrosoftYaHei-Bold"/>
                <a:cs typeface="VAGREK+HJFIPR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VAGREK+HJFIPR+MicrosoftYaHei-Bold"/>
                <a:cs typeface="VAGREK+HJFIPR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VAGREK+HJFIPR+MicrosoftYaHei-Bold"/>
                <a:cs typeface="VAGREK+HJFIP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RCDHOT+MS-UIGothic"/>
                <a:cs typeface="RCDHOT+MS-UIGothic"/>
              </a:rPr>
              <a:t>消化系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2C4A1E"/>
                </a:solidFill>
                <a:latin typeface="RCDHOT+MS-UIGothic"/>
                <a:cs typeface="RCDHOT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消化系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构和功能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75784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RCDHOT+MS-UIGothic"/>
                <a:cs typeface="RCDHOT+MS-UIGothic"/>
              </a:rPr>
              <a:t>食管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17765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701D"/>
                </a:solidFill>
                <a:latin typeface="RCDHOT+MS-UIGothic"/>
                <a:cs typeface="RCDHOT+MS-UIGothic"/>
              </a:rPr>
              <a:t>小</a:t>
            </a:r>
            <a:r>
              <a:rPr sz="1550">
                <a:solidFill>
                  <a:srgbClr val="29701D"/>
                </a:solidFill>
                <a:latin typeface="SimSun"/>
                <a:cs typeface="SimSun"/>
              </a:rPr>
              <a:t>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4478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SimSun"/>
                <a:cs typeface="SimSun"/>
              </a:rPr>
              <a:t>负责</a:t>
            </a: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将食物</a:t>
            </a:r>
            <a:r>
              <a:rPr sz="1200">
                <a:solidFill>
                  <a:srgbClr val="041400"/>
                </a:solidFill>
                <a:latin typeface="SimSun"/>
                <a:cs typeface="SimSun"/>
              </a:rPr>
              <a:t>传递</a:t>
            </a: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497806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主要吸收食物中的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SimSun"/>
                <a:cs typeface="SimSun"/>
              </a:rPr>
              <a:t>营</a:t>
            </a: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养，包括氨基酸、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脂肪和糖等。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11600" y="2494121"/>
            <a:ext cx="634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胃部。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155189" y="4534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3BD42"/>
                </a:solidFill>
                <a:latin typeface="RCDHOT+MS-UIGothic"/>
                <a:cs typeface="RCDHOT+MS-UIGothic"/>
              </a:rPr>
              <a:t>口腔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55995" y="4576440"/>
            <a:ext cx="492125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6FBD2F"/>
                </a:solidFill>
                <a:latin typeface="RCDHOT+MS-UIGothic"/>
                <a:cs typeface="RCDHOT+MS-UIGothic"/>
              </a:rPr>
              <a:t>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112250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3BD42"/>
                </a:solidFill>
                <a:latin typeface="RCDHOT+MS-UIGothic"/>
                <a:cs typeface="RCDHOT+MS-UIGothic"/>
              </a:rPr>
              <a:t>大</a:t>
            </a:r>
            <a:r>
              <a:rPr sz="1550">
                <a:solidFill>
                  <a:srgbClr val="93BD42"/>
                </a:solidFill>
                <a:latin typeface="SimSun"/>
                <a:cs typeface="SimSun"/>
              </a:rPr>
              <a:t>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518784" y="4983321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通</a:t>
            </a:r>
            <a:r>
              <a:rPr sz="120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胃酸和消化</a:t>
            </a:r>
            <a:r>
              <a:rPr sz="1200">
                <a:solidFill>
                  <a:srgbClr val="041400"/>
                </a:solidFill>
                <a:latin typeface="SimSun"/>
                <a:cs typeface="SimSun"/>
              </a:rPr>
              <a:t>酶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一步消化食物，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吸收部分</a:t>
            </a:r>
            <a:r>
              <a:rPr sz="1200">
                <a:solidFill>
                  <a:srgbClr val="041400"/>
                </a:solidFill>
                <a:latin typeface="SimSun"/>
                <a:cs typeface="SimSun"/>
              </a:rPr>
              <a:t>营</a:t>
            </a: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养。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358389" y="512937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SimSun"/>
                <a:cs typeface="SimSun"/>
              </a:rPr>
              <a:t>负责</a:t>
            </a: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咀嚼食物，初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626475" y="5266531"/>
            <a:ext cx="17014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吸收水分和形成</a:t>
            </a:r>
            <a:r>
              <a:rPr sz="1200">
                <a:solidFill>
                  <a:srgbClr val="041400"/>
                </a:solidFill>
                <a:latin typeface="SimSun"/>
                <a:cs typeface="SimSun"/>
              </a:rPr>
              <a:t>粪</a:t>
            </a: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便。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358389" y="5403691"/>
            <a:ext cx="10918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41400"/>
                </a:solidFill>
                <a:latin typeface="RCDHOT+MS-UIGothic"/>
                <a:cs typeface="RCDHOT+MS-UIGothic"/>
              </a:rPr>
              <a:t>步消化淀粉。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消化系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的消化方式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RCDHOT+MS-UIGothic"/>
                <a:cs typeface="RCDHOT+MS-UIGothic"/>
              </a:rPr>
              <a:t>物理消化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牙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齿</a:t>
            </a: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的咀嚼和舌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搅</a:t>
            </a: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拌，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将食物破碎并混合唾液、胃液等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消化液。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RCDHOT+MS-UIGothic"/>
                <a:cs typeface="RCDHOT+MS-UIGothic"/>
              </a:rPr>
              <a:t>化学消化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胃酸和消化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的作用，将食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6999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物分解成可被身体吸收的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41400"/>
                </a:solidFill>
                <a:latin typeface="RCDHOT+MS-UIGothic"/>
                <a:cs typeface="RCDHOT+MS-UIGothic"/>
              </a:rPr>
              <a:t>分子。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消化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酶</a:t>
            </a: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AGREK+HJFIPR+MicrosoftYaHei-Bold"/>
                <a:cs typeface="VAGREK+HJFIP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AGREK+HJFIPR+MicrosoftYaHei-Bold"/>
                <a:cs typeface="VAGREK+HJFIP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AGREK+HJFIPR+MicrosoftYaHei-Bold"/>
                <a:cs typeface="VAGREK+HJFIP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RCDHOT+MS-UIGothic"/>
                <a:cs typeface="RCDHOT+MS-UIGothic"/>
              </a:rPr>
              <a:t>分解食物分子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RCDHOT+MS-UIGothic"/>
                <a:cs typeface="RCDHOT+MS-UIGothic"/>
              </a:rPr>
              <a:t>提高吸收效率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SimSun"/>
                <a:cs typeface="SimSun"/>
              </a:rPr>
              <a:t>调节</a:t>
            </a:r>
            <a:r>
              <a:rPr sz="2000" spc="25">
                <a:solidFill>
                  <a:srgbClr val="2C4A1E"/>
                </a:solidFill>
                <a:latin typeface="RCDHOT+MS-UIGothic"/>
                <a:cs typeface="RCDHOT+MS-UIGothic"/>
              </a:rPr>
              <a:t>代</a:t>
            </a:r>
            <a:r>
              <a:rPr sz="2000">
                <a:solidFill>
                  <a:srgbClr val="2C4A1E"/>
                </a:solidFill>
                <a:latin typeface="SimSun"/>
                <a:cs typeface="SimSun"/>
              </a:rPr>
              <a:t>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消化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分解食物分子，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将其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更小的分子，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如氨基酸、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糖和脂肪酸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消化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降低消化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的黏度，提高身体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对营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物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的吸收效率。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消化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在代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谢过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程中起到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作用，影响身体的能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量代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和物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合成。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VAGREK+HJFIPR+MicrosoftYaHei-Bold"/>
                <a:cs typeface="VAGREK+HJFIPR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VAGREK+HJFIPR+MicrosoftYaHei-Bold"/>
                <a:cs typeface="VAGREK+HJFIPR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VAGREK+HJFIPR+MicrosoftYaHei-Bold"/>
                <a:cs typeface="VAGREK+HJFIP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0585" y="256283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RCDHOT+MS-UIGothic"/>
                <a:cs typeface="RCDHOT+MS-UIGothic"/>
              </a:rPr>
              <a:t>食品的消化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过</a:t>
            </a:r>
            <a:r>
              <a:rPr sz="4500">
                <a:solidFill>
                  <a:srgbClr val="2C4A1E"/>
                </a:solidFill>
                <a:latin typeface="RCDHOT+MS-UIGothic"/>
                <a:cs typeface="RCDHOT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碳水化合物的消化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碳水化合物的消化始于口腔，唾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到胃中，胃酸和胃蛋白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酶进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一步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分解淀粉，但消化作用相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主要的碳水化合物消化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生在小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，胰液和胆汁中的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将淀粉、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糖原和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素分解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为单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3614" y="4623172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液中的淀粉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开始分解淀粉。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蛋白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的消化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1267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蛋白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的消化始于胃，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胃酸和胃蛋白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开始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分解蛋白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1267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氨基酸和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肽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运被吸收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入血液。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到小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，胰液中的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将蛋白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分解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氨基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酸和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肽</a:t>
            </a:r>
            <a:r>
              <a:rPr sz="1500">
                <a:solidFill>
                  <a:srgbClr val="041400"/>
                </a:solidFill>
                <a:latin typeface="RCDHOT+MS-UIGothic"/>
                <a:cs typeface="RCDHO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脂肪的消化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脂肪的消化始于胃，胃酸和胆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到小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，胰液和胆汁中的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脂肪分解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甘油和脂肪酸。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甘油和脂肪酸通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动扩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散被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吸收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入血液。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有助于乳化脂肪。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生素和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矿</a:t>
            </a: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物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2C4A1E"/>
                </a:solidFill>
                <a:latin typeface="RCDHOT+MS-UIGothic"/>
                <a:cs typeface="RCDHOT+MS-UIGothic"/>
              </a:rPr>
              <a:t>的消化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生素和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在消化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程中主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要通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动扩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散被吸收。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2170" y="46415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生素的吸收主要在小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肠进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行，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的吸收主要在胃和小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吸收的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生素和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血液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RCDHOT+MS-UIGothic"/>
                <a:cs typeface="RCDHOT+MS-UIGothic"/>
              </a:rPr>
              <a:t>到身体各个部位。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VAGREK+HJFIPR+MicrosoftYaHei-Bold"/>
                <a:cs typeface="VAGREK+HJFIPR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VAGREK+HJFIPR+MicrosoftYaHei-Bold"/>
                <a:cs typeface="VAGREK+HJFIPR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VAGREK+HJFIPR+MicrosoftYaHei-Bold"/>
                <a:cs typeface="VAGREK+HJFIP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营</a:t>
            </a:r>
            <a:r>
              <a:rPr sz="4500">
                <a:solidFill>
                  <a:srgbClr val="2C4A1E"/>
                </a:solidFill>
                <a:latin typeface="RCDHOT+MS-UIGothic"/>
                <a:cs typeface="RCDHOT+MS-UIGothic"/>
              </a:rPr>
              <a:t>养素的吸收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https://d.book118.com/428131063070006042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SimSun</vt:lpstr>
      <vt:lpstr>RCDHOT+MS-UIGothic</vt:lpstr>
      <vt:lpstr>Times New Roman</vt:lpstr>
      <vt:lpstr>HNSREA+OSJDME+ArialMT</vt:lpstr>
      <vt:lpstr>VAGREK+HJFIPR+MicrosoftYaHei-Bold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2024-09-21T16:42:46.308</cp:lastPrinted>
  <dcterms:created xsi:type="dcterms:W3CDTF">2024-09-21T08:42:46Z</dcterms:created>
  <dcterms:modified xsi:type="dcterms:W3CDTF">2024-09-21T08:42:47Z</dcterms:modified>
</cp:coreProperties>
</file>