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329DA5B-D3BD-42B4-ABC9-43D32B4420A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CB2A54-0B5B-4670-8E63-DD0E80FBC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BD6AA-0E85-4106-A235-5B214FEA0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698CF8-5025-4CB3-9B5C-23F08B703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2C2979-9543-4D84-ADF9-F5EAE5B07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09BAFA-EB47-4C89-B6D0-C391B423CF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435FD-30DB-4C41-B4B9-1499531305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818F6B-62A5-44FA-B378-4293EAFC81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ECC0E9-A166-4779-A002-9333F4E89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0995C5-878F-4E6D-96B1-7B46ED70B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817CC-3237-48B3-AE8C-42CDB3BC4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71268-B2CB-457D-8363-B5454ECF7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2D7A484-0777-47CF-99D7-72CE8B1017D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2A6B028-AF3D-46B7-BE2F-6A0BA220A90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1203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企业礼仪培训如何助力企业提升服务品质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企业礼仪培训的实践应用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企业礼仪培训是指帮助员工掌握商务社交礼仪、形象管理等技能的培训课程。</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企业礼仪对企业形象的影响</a:t>
            </a:r>
            <a:endParaRPr lang="en-US" sz="3600" b="0" strike="noStrike" spc="-1">
              <a:solidFill>
                <a:schemeClr val="dk1"/>
              </a:solidFill>
              <a:latin typeface="Arial"/>
            </a:endParaRPr>
          </a:p>
        </p:txBody>
      </p:sp>
      <p:sp>
        <p:nvSpPr>
          <p:cNvPr id="8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企业礼仪能够提升企业形象，塑造良好品牌形象，增强企业的专业形象和公众认可度。</a:t>
            </a:r>
            <a:endParaRPr lang="en-US" sz="2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企业礼仪培训的价值</a:t>
            </a:r>
            <a:endParaRPr lang="en-US" sz="3500" b="0" strike="noStrike" spc="-1">
              <a:solidFill>
                <a:srgbClr val="000000"/>
              </a:solidFill>
              <a:latin typeface="Arial"/>
            </a:endParaRPr>
          </a:p>
        </p:txBody>
      </p:sp>
      <p:sp>
        <p:nvSpPr>
          <p:cNvPr id="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企业礼仪培训不仅有助于帮助企业建立专业形象，还能够提升员工的服务质量，增强员工的专业素养和服务技能。</a:t>
            </a:r>
            <a:endParaRPr lang="en-US" sz="25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企业礼仪培训的受众</a:t>
            </a:r>
            <a:endParaRPr lang="en-US" sz="3600" b="0" strike="noStrike" spc="-1">
              <a:solidFill>
                <a:schemeClr val="dk1"/>
              </a:solidFill>
              <a:latin typeface="Arial"/>
            </a:endParaRPr>
          </a:p>
        </p:txBody>
      </p:sp>
      <p:sp>
        <p:nvSpPr>
          <p:cNvPr id="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包括管理人员和基层员工</a:t>
            </a:r>
            <a:endParaRPr lang="en-US" sz="1500" b="0" strike="noStrike" spc="-1">
              <a:solidFill>
                <a:srgbClr val="000000"/>
              </a:solidFill>
              <a:latin typeface="Arial"/>
            </a:endParaRPr>
          </a:p>
        </p:txBody>
      </p:sp>
      <p:sp>
        <p:nvSpPr>
          <p:cNvPr id="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所有员工</a:t>
            </a:r>
            <a:endParaRPr lang="en-US" sz="2200" b="0" strike="noStrike" spc="-1">
              <a:solidFill>
                <a:srgbClr val="000000"/>
              </a:solidFill>
              <a:latin typeface="Arial"/>
            </a:endParaRPr>
          </a:p>
        </p:txBody>
      </p:sp>
      <p:sp>
        <p:nvSpPr>
          <p:cNvPr id="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承担企业形象展示和客户沟通的重要角色</a:t>
            </a:r>
            <a:endParaRPr lang="en-US" sz="1500" b="0" strike="noStrike" spc="-1">
              <a:solidFill>
                <a:srgbClr val="000000"/>
              </a:solidFill>
              <a:latin typeface="Arial"/>
            </a:endParaRPr>
          </a:p>
        </p:txBody>
      </p:sp>
      <p:sp>
        <p:nvSpPr>
          <p:cNvPr id="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特别是客户接待服务人员</a:t>
            </a:r>
            <a:endParaRPr lang="en-US" sz="2200" b="0" strike="noStrike" spc="-1">
              <a:solidFill>
                <a:srgbClr val="000000"/>
              </a:solidFill>
              <a:latin typeface="Arial"/>
            </a:endParaRPr>
          </a:p>
        </p:txBody>
      </p:sp>
      <p:sp>
        <p:nvSpPr>
          <p:cNvPr id="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优化服务质量</a:t>
            </a:r>
            <a:endParaRPr lang="en-US" sz="2200" b="0" strike="noStrike" spc="-1">
              <a:solidFill>
                <a:srgbClr val="000000"/>
              </a:solidFill>
              <a:latin typeface="Arial"/>
            </a:endParaRPr>
          </a:p>
        </p:txBody>
      </p:sp>
      <p:sp>
        <p:nvSpPr>
          <p:cNvPr id="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提升员工服务水平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增强客户满意度</a:t>
            </a:r>
            <a:endParaRPr lang="en-US" sz="1500" b="0" strike="noStrike" spc="-1">
              <a:solidFill>
                <a:srgbClr val="000000"/>
              </a:solidFill>
              <a:latin typeface="Arial"/>
            </a:endParaRPr>
          </a:p>
        </p:txBody>
      </p:sp>
      <p:sp>
        <p:nvSpPr>
          <p:cNvPr id="1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促进团队合作</a:t>
            </a:r>
            <a:endParaRPr lang="en-US" sz="2200" b="0" strike="noStrike" spc="-1">
              <a:solidFill>
                <a:srgbClr val="000000"/>
              </a:solidFill>
              <a:latin typeface="Arial"/>
            </a:endParaRPr>
          </a:p>
        </p:txBody>
      </p:sp>
      <p:sp>
        <p:nvSpPr>
          <p:cNvPr id="1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增进员工间的合作与沟通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形成良好的企业文化氛围</a:t>
            </a:r>
            <a:endParaRPr lang="en-US" sz="1500" b="0" strike="noStrike" spc="-1">
              <a:solidFill>
                <a:srgbClr val="000000"/>
              </a:solidFill>
              <a:latin typeface="Arial"/>
            </a:endParaRPr>
          </a:p>
        </p:txBody>
      </p:sp>
      <p:sp>
        <p:nvSpPr>
          <p:cNvPr id="1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提高员工专业素养</a:t>
            </a:r>
            <a:endParaRPr lang="en-US" sz="2200" b="0" strike="noStrike" spc="-1">
              <a:solidFill>
                <a:srgbClr val="000000"/>
              </a:solidFill>
              <a:latin typeface="Arial"/>
            </a:endParaRPr>
          </a:p>
        </p:txBody>
      </p:sp>
      <p:sp>
        <p:nvSpPr>
          <p:cNvPr id="1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培养员工职业素养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提升员工发展潜力</a:t>
            </a:r>
            <a:endParaRPr lang="en-US" sz="1500" b="0" strike="noStrike" spc="-1">
              <a:solidFill>
                <a:srgbClr val="000000"/>
              </a:solidFill>
              <a:latin typeface="Arial"/>
            </a:endParaRPr>
          </a:p>
        </p:txBody>
      </p:sp>
      <p:sp>
        <p:nvSpPr>
          <p:cNvPr id="1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企业礼仪培训带来的益处</a:t>
            </a:r>
            <a:endParaRPr lang="en-US" sz="3600" b="0" strike="noStrike" spc="-1">
              <a:solidFill>
                <a:schemeClr val="dk1"/>
              </a:solidFill>
              <a:latin typeface="Arial"/>
            </a:endParaRPr>
          </a:p>
        </p:txBody>
      </p:sp>
      <p:sp>
        <p:nvSpPr>
          <p:cNvPr id="1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提升企业形象</a:t>
            </a:r>
            <a:endParaRPr lang="en-US" sz="2200" b="0" strike="noStrike" spc="-1">
              <a:solidFill>
                <a:srgbClr val="000000"/>
              </a:solidFill>
              <a:latin typeface="Arial"/>
            </a:endParaRPr>
          </a:p>
        </p:txBody>
      </p:sp>
      <p:sp>
        <p:nvSpPr>
          <p:cNvPr id="1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树立良好企业形象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增强企业品牌竞争力</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企业礼仪培训内容</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a:t>
            </a:r>
            <a:endParaRPr lang="en-US" sz="3500" b="0" strike="noStrike" spc="-1">
              <a:solidFill>
                <a:srgbClr val="000000"/>
              </a:solidFill>
              <a:latin typeface="Arial"/>
            </a:endParaRPr>
          </a:p>
        </p:txBody>
      </p:sp>
      <p:sp>
        <p:nvSpPr>
          <p:cNvPr id="11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商务礼仪是企业礼仪培训的重要内容之一，包括会议礼仪、商务沟通技巧和商务用餐礼仪。在商务场合，遵循适当的礼仪规范可以有效提升企业形象，促进商务合作的顺利进行。</a:t>
            </a:r>
            <a:endParaRPr lang="en-US" sz="2500" b="0" strike="noStrike" spc="-1">
              <a:solidFill>
                <a:srgbClr val="000000"/>
              </a:solidFill>
              <a:latin typeface="Arial"/>
            </a:endParaRPr>
          </a:p>
        </p:txBody>
      </p:sp>
      <p:sp>
        <p:nvSpPr>
          <p:cNvPr id="1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客户服务礼仪</a:t>
            </a:r>
            <a:endParaRPr lang="en-US" sz="3600" b="0" strike="noStrike" spc="-1">
              <a:solidFill>
                <a:schemeClr val="dk1"/>
              </a:solidFill>
              <a:latin typeface="Arial"/>
            </a:endParaRPr>
          </a:p>
        </p:txBody>
      </p:sp>
      <p:sp>
        <p:nvSpPr>
          <p:cNvPr id="11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维护客户关系</a:t>
            </a:r>
            <a:endParaRPr lang="en-US" sz="1500" b="0" strike="noStrike" spc="-1">
              <a:solidFill>
                <a:srgbClr val="000000"/>
              </a:solidFill>
              <a:latin typeface="Arial"/>
            </a:endParaRPr>
          </a:p>
        </p:txBody>
      </p:sp>
      <p:sp>
        <p:nvSpPr>
          <p:cNvPr id="11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建立良好关系</a:t>
            </a:r>
            <a:endParaRPr lang="en-US" sz="2200" b="0" strike="noStrike" spc="-1">
              <a:solidFill>
                <a:srgbClr val="000000"/>
              </a:solidFill>
              <a:latin typeface="Arial"/>
            </a:endParaRPr>
          </a:p>
        </p:txBody>
      </p:sp>
      <p:sp>
        <p:nvSpPr>
          <p:cNvPr id="12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有效沟通解决问题</a:t>
            </a:r>
            <a:endParaRPr lang="en-US" sz="1500" b="0" strike="noStrike" spc="-1">
              <a:solidFill>
                <a:srgbClr val="000000"/>
              </a:solidFill>
              <a:latin typeface="Arial"/>
            </a:endParaRPr>
          </a:p>
        </p:txBody>
      </p:sp>
      <p:sp>
        <p:nvSpPr>
          <p:cNvPr id="12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解决客户问题</a:t>
            </a:r>
            <a:endParaRPr lang="en-US" sz="2200" b="0" strike="noStrike" spc="-1">
              <a:solidFill>
                <a:srgbClr val="000000"/>
              </a:solidFill>
              <a:latin typeface="Arial"/>
            </a:endParaRPr>
          </a:p>
        </p:txBody>
      </p:sp>
      <p:sp>
        <p:nvSpPr>
          <p:cNvPr id="12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沟通技巧</a:t>
            </a:r>
            <a:endParaRPr lang="en-US" sz="3600" b="0" strike="noStrike" spc="-1">
              <a:solidFill>
                <a:schemeClr val="dk1"/>
              </a:solidFill>
              <a:latin typeface="Arial"/>
            </a:endParaRPr>
          </a:p>
        </p:txBody>
      </p:sp>
      <p:sp>
        <p:nvSpPr>
          <p:cNvPr id="12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表达态度</a:t>
            </a:r>
            <a:endParaRPr lang="en-US" sz="1500" b="0" strike="noStrike" spc="-1">
              <a:solidFill>
                <a:srgbClr val="000000"/>
              </a:solidFill>
              <a:latin typeface="Arial"/>
            </a:endParaRPr>
          </a:p>
        </p:txBody>
      </p:sp>
      <p:sp>
        <p:nvSpPr>
          <p:cNvPr id="12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肢体语言</a:t>
            </a:r>
            <a:endParaRPr lang="en-US" sz="2200" b="0" strike="noStrike" spc="-1">
              <a:solidFill>
                <a:srgbClr val="000000"/>
              </a:solidFill>
              <a:latin typeface="Arial"/>
            </a:endParaRPr>
          </a:p>
        </p:txBody>
      </p:sp>
      <p:sp>
        <p:nvSpPr>
          <p:cNvPr id="12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重视对方意见</a:t>
            </a:r>
            <a:endParaRPr lang="en-US" sz="1500" b="0" strike="noStrike" spc="-1">
              <a:solidFill>
                <a:srgbClr val="000000"/>
              </a:solidFill>
              <a:latin typeface="Arial"/>
            </a:endParaRPr>
          </a:p>
        </p:txBody>
      </p:sp>
      <p:sp>
        <p:nvSpPr>
          <p:cNvPr id="13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倾听技巧</a:t>
            </a:r>
            <a:endParaRPr lang="en-US" sz="2200" b="0" strike="noStrike" spc="-1">
              <a:solidFill>
                <a:srgbClr val="000000"/>
              </a:solidFill>
              <a:latin typeface="Arial"/>
            </a:endParaRPr>
          </a:p>
        </p:txBody>
      </p:sp>
      <p:sp>
        <p:nvSpPr>
          <p:cNvPr id="13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避免冲突</a:t>
            </a:r>
            <a:endParaRPr lang="en-US" sz="1500" b="0" strike="noStrike" spc="-1">
              <a:solidFill>
                <a:srgbClr val="000000"/>
              </a:solidFill>
              <a:latin typeface="Arial"/>
            </a:endParaRPr>
          </a:p>
        </p:txBody>
      </p:sp>
      <p:sp>
        <p:nvSpPr>
          <p:cNvPr id="13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语言表达</a:t>
            </a:r>
            <a:endParaRPr lang="en-US" sz="2200" b="0" strike="noStrike" spc="-1">
              <a:solidFill>
                <a:srgbClr val="000000"/>
              </a:solidFill>
              <a:latin typeface="Arial"/>
            </a:endParaRPr>
          </a:p>
        </p:txBody>
      </p:sp>
      <p:sp>
        <p:nvSpPr>
          <p:cNvPr id="13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形象管理</a:t>
            </a:r>
            <a:endParaRPr lang="en-US" sz="3500" b="0" strike="noStrike" spc="-1">
              <a:solidFill>
                <a:srgbClr val="000000"/>
              </a:solidFill>
              <a:latin typeface="Arial"/>
            </a:endParaRPr>
          </a:p>
        </p:txBody>
      </p:sp>
      <p:sp>
        <p:nvSpPr>
          <p:cNvPr id="13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形象管理是企业礼仪培训中不可或缺的一部分，包括着装礼仪和仪表仪容管理。员工的形象直接影响客户对企业的印象，因此重视形象管理可以提升企业的服务品质和品牌价值。</a:t>
            </a:r>
            <a:endParaRPr lang="en-US" sz="25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企业礼仪培训益处</a:t>
            </a:r>
            <a:endParaRPr lang="en-US" sz="3600" b="0" strike="noStrike" spc="-1">
              <a:solidFill>
                <a:schemeClr val="dk1"/>
              </a:solidFill>
              <a:latin typeface="Arial"/>
            </a:endParaRPr>
          </a:p>
        </p:txBody>
      </p:sp>
      <p:sp>
        <p:nvSpPr>
          <p:cNvPr id="14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4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提升服务品质</a:t>
            </a:r>
            <a:endParaRPr lang="en-US" sz="3000" b="0" strike="noStrike" spc="-1">
              <a:solidFill>
                <a:srgbClr val="000000"/>
              </a:solidFill>
              <a:latin typeface="Arial"/>
            </a:endParaRPr>
          </a:p>
        </p:txBody>
      </p:sp>
      <p:sp>
        <p:nvSpPr>
          <p:cNvPr id="14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增强团队凝聚力</a:t>
            </a:r>
            <a:endParaRPr lang="en-US" sz="3000" b="0" strike="noStrike" spc="-1">
              <a:solidFill>
                <a:srgbClr val="000000"/>
              </a:solidFill>
              <a:latin typeface="Arial"/>
            </a:endParaRPr>
          </a:p>
        </p:txBody>
      </p:sp>
      <p:sp>
        <p:nvSpPr>
          <p:cNvPr id="1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4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树立良好形象</a:t>
            </a:r>
            <a:endParaRPr lang="en-US" sz="3000" b="0" strike="noStrike" spc="-1">
              <a:solidFill>
                <a:srgbClr val="000000"/>
              </a:solidFill>
              <a:latin typeface="Arial"/>
            </a:endParaRPr>
          </a:p>
        </p:txBody>
      </p:sp>
      <p:sp>
        <p:nvSpPr>
          <p:cNvPr id="14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企业礼仪培训的实施</a:t>
            </a:r>
            <a:endParaRPr lang="en-US" sz="3600" b="0" strike="noStrike" spc="-1">
              <a:solidFill>
                <a:schemeClr val="dk1"/>
              </a:solidFill>
              <a:latin typeface="Arial"/>
            </a:endParaRPr>
          </a:p>
        </p:txBody>
      </p:sp>
      <p:sp>
        <p:nvSpPr>
          <p:cNvPr id="1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培训方式</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企业礼仪培训可以通过内训、外请专业机构或在线课程等方式进行。选择适合企业需求的培训方式能够提高员工对礼仪的认知和应用能力，从而提升服务品质。</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持续跟进</a:t>
            </a:r>
            <a:endParaRPr lang="en-US" sz="2200" b="0" strike="noStrike" spc="-1">
              <a:solidFill>
                <a:srgbClr val="000000"/>
              </a:solidFill>
              <a:latin typeface="Arial"/>
            </a:endParaRPr>
          </a:p>
        </p:txBody>
      </p:sp>
      <p:sp>
        <p:nvSpPr>
          <p:cNvPr id="15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在培训后需要持续跟进，通过反复强化培训内容，确保员工的礼仪行为习惯化。</a:t>
            </a:r>
            <a:endParaRPr lang="en-US" sz="1500" b="0" strike="noStrike" spc="-1">
              <a:solidFill>
                <a:srgbClr val="000000"/>
              </a:solidFill>
              <a:latin typeface="Arial"/>
            </a:endParaRPr>
          </a:p>
        </p:txBody>
      </p:sp>
      <p:sp>
        <p:nvSpPr>
          <p:cNvPr id="15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培训周期</a:t>
            </a:r>
            <a:endParaRPr lang="en-US" sz="3600" b="0" strike="noStrike" spc="-1">
              <a:solidFill>
                <a:schemeClr val="dk1"/>
              </a:solidFill>
              <a:latin typeface="Arial"/>
            </a:endParaRPr>
          </a:p>
        </p:txBody>
      </p:sp>
      <p:sp>
        <p:nvSpPr>
          <p:cNvPr id="16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定期培训</a:t>
            </a:r>
            <a:endParaRPr lang="en-US" sz="2200" b="0" strike="noStrike" spc="-1">
              <a:solidFill>
                <a:srgbClr val="000000"/>
              </a:solidFill>
              <a:latin typeface="Arial"/>
            </a:endParaRPr>
          </a:p>
        </p:txBody>
      </p:sp>
      <p:sp>
        <p:nvSpPr>
          <p:cNvPr id="16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定期进行礼仪培训能够帮助员工持续保持良好的职业素养和服务态度。</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培训效果评估</a:t>
            </a:r>
            <a:endParaRPr lang="en-US" sz="3600" b="0" strike="noStrike" spc="-1">
              <a:solidFill>
                <a:schemeClr val="dk1"/>
              </a:solidFill>
              <a:latin typeface="Arial"/>
            </a:endParaRPr>
          </a:p>
        </p:txBody>
      </p:sp>
      <p:sp>
        <p:nvSpPr>
          <p:cNvPr id="17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对比员工在培训前后的表现和服务态度变化，评估培训效果的有效性。</a:t>
            </a:r>
            <a:endParaRPr lang="en-US" sz="2000" b="0" strike="noStrike" spc="-1">
              <a:solidFill>
                <a:srgbClr val="000000"/>
              </a:solidFill>
              <a:latin typeface="Arial"/>
            </a:endParaRPr>
          </a:p>
        </p:txBody>
      </p:sp>
      <p:sp>
        <p:nvSpPr>
          <p:cNvPr id="17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培训前后比对</a:t>
            </a:r>
            <a:endParaRPr lang="en-US" sz="3000" b="0" strike="noStrike" spc="-1">
              <a:solidFill>
                <a:srgbClr val="000000"/>
              </a:solidFill>
              <a:latin typeface="Arial"/>
            </a:endParaRPr>
          </a:p>
        </p:txBody>
      </p:sp>
      <p:sp>
        <p:nvSpPr>
          <p:cNvPr id="17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通过员工反馈调查收集意见和建议，及时调整培训方案，持续改进培训质量。</a:t>
            </a:r>
            <a:endParaRPr lang="en-US" sz="2000" b="0" strike="noStrike" spc="-1">
              <a:solidFill>
                <a:srgbClr val="000000"/>
              </a:solidFill>
              <a:latin typeface="Arial"/>
            </a:endParaRPr>
          </a:p>
        </p:txBody>
      </p:sp>
      <p:sp>
        <p:nvSpPr>
          <p:cNvPr id="17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反馈调查</a:t>
            </a:r>
            <a:endParaRPr lang="en-US" sz="3000" b="0" strike="noStrike" spc="-1">
              <a:solidFill>
                <a:srgbClr val="000000"/>
              </a:solidFill>
              <a:latin typeface="Arial"/>
            </a:endParaRPr>
          </a:p>
        </p:txBody>
      </p:sp>
      <p:sp>
        <p:nvSpPr>
          <p:cNvPr id="17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培训效果提升</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通过礼仪培训，员工的服务意识得到提升，更加关注客户体验。</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员工服务意识增强</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礼仪培训有助于塑造企业员工的专业形象，提升企业品牌形象和信誉。</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专业形象塑造</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员工礼仪行为规范化能够提升客户满意度，增强客户对企业的信任和忠诚度。</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客户满意度提升</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具备良好礼仪的员工更易与同事和客户沟通合作，提高团队协作效率。</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团队协作效率提高</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是提升企业服务品质的重要一环，通过科学合理的培训方式、持续跟进和效果评估，可以帮助企业员工提升服务意识、客户满意度，塑造专业形象，提高团队协作效率，传承企业文化，助力企业提升整体服务品质。</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企业礼仪培训的实践应用</a:t>
            </a:r>
            <a:endParaRPr lang="en-US" sz="3600" b="0" strike="noStrike" spc="-1">
              <a:solidFill>
                <a:schemeClr val="dk1"/>
              </a:solidFill>
              <a:latin typeface="Arial"/>
            </a:endParaRPr>
          </a:p>
        </p:txBody>
      </p:sp>
      <p:sp>
        <p:nvSpPr>
          <p:cNvPr id="1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制定企业礼仪规范</a:t>
            </a:r>
            <a:endParaRPr lang="en-US" sz="3600" b="0" strike="noStrike" spc="-1">
              <a:solidFill>
                <a:schemeClr val="dk1"/>
              </a:solidFill>
              <a:latin typeface="Arial"/>
            </a:endParaRPr>
          </a:p>
        </p:txBody>
      </p:sp>
      <p:sp>
        <p:nvSpPr>
          <p:cNvPr id="1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企业礼仪培训中，制定相关文档是至关重要的一环。通过明确的规范和标准，员工能够更好地理解和遵守企业的礼仪要求。同时，强调执行也是关键步骤，只有真正落实到行动中，才能有效提升企业整体的服务品质。</a:t>
            </a:r>
            <a:endParaRPr lang="en-US" sz="2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提升服务品质</a:t>
            </a:r>
            <a:endParaRPr lang="en-US" sz="3600" b="0" strike="noStrike" spc="-1">
              <a:solidFill>
                <a:schemeClr val="dk1"/>
              </a:solidFill>
              <a:latin typeface="Arial"/>
            </a:endParaRPr>
          </a:p>
        </p:txBody>
      </p:sp>
      <p:sp>
        <p:nvSpPr>
          <p:cNvPr id="1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培养员工良好的服务态度和专业素养</a:t>
            </a:r>
            <a:endParaRPr lang="en-US" sz="1500" b="0" strike="noStrike" spc="-1">
              <a:solidFill>
                <a:srgbClr val="000000"/>
              </a:solidFill>
              <a:latin typeface="Arial"/>
            </a:endParaRPr>
          </a:p>
        </p:txBody>
      </p:sp>
      <p:sp>
        <p:nvSpPr>
          <p:cNvPr id="1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通过礼仪培训提升服务态度</a:t>
            </a:r>
            <a:endParaRPr lang="en-US" sz="2200" b="0" strike="noStrike" spc="-1">
              <a:solidFill>
                <a:srgbClr val="000000"/>
              </a:solidFill>
              <a:latin typeface="Arial"/>
            </a:endParaRPr>
          </a:p>
        </p:txBody>
      </p:sp>
      <p:sp>
        <p:nvSpPr>
          <p:cNvPr id="1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提高客户满意度，增加客户忠诚度</a:t>
            </a:r>
            <a:endParaRPr lang="en-US" sz="1500" b="0" strike="noStrike" spc="-1">
              <a:solidFill>
                <a:srgbClr val="000000"/>
              </a:solidFill>
              <a:latin typeface="Arial"/>
            </a:endParaRPr>
          </a:p>
        </p:txBody>
      </p:sp>
      <p:sp>
        <p:nvSpPr>
          <p:cNvPr id="1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增强客户体验</a:t>
            </a:r>
            <a:endParaRPr lang="en-US" sz="2200" b="0" strike="noStrike" spc="-1">
              <a:solidFill>
                <a:srgbClr val="000000"/>
              </a:solidFill>
              <a:latin typeface="Arial"/>
            </a:endParaRPr>
          </a:p>
        </p:txBody>
      </p:sp>
      <p:sp>
        <p:nvSpPr>
          <p:cNvPr id="2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https://d.book118.com/435012034014011130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24</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企业礼仪培训如何助力企业提升服务品质</vt:lpstr>
      <vt:lpstr>目录</vt:lpstr>
      <vt:lpstr>第一章 企业礼仪培训的重要性</vt:lpstr>
      <vt:lpstr>企业礼仪培训的定义</vt:lpstr>
      <vt:lpstr>企业礼仪对企业形象的影响</vt:lpstr>
      <vt:lpstr> </vt:lpstr>
      <vt:lpstr>企业礼仪培训的受众</vt:lpstr>
      <vt:lpstr>企业礼仪培训带来的益处</vt:lpstr>
      <vt:lpstr>第2章 企业礼仪培训内容</vt:lpstr>
      <vt:lpstr> </vt:lpstr>
      <vt:lpstr>客户服务礼仪</vt:lpstr>
      <vt:lpstr>沟通技巧</vt:lpstr>
      <vt:lpstr> </vt:lpstr>
      <vt:lpstr>企业礼仪培训益处</vt:lpstr>
      <vt:lpstr>第三章 企业礼仪培训的实施</vt:lpstr>
      <vt:lpstr> </vt:lpstr>
      <vt:lpstr>培训周期</vt:lpstr>
      <vt:lpstr>培训效果评估</vt:lpstr>
      <vt:lpstr>培训效果提升</vt:lpstr>
      <vt:lpstr>总结</vt:lpstr>
      <vt:lpstr>第四章 企业礼仪培训的实践应用</vt:lpstr>
      <vt:lpstr>制定企业礼仪规范</vt:lpstr>
      <vt:lpstr>提升服务品质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2024-09-29T14:49:06.590</cp:lastPrinted>
  <dcterms:created xsi:type="dcterms:W3CDTF">2024-09-29T06:49:06Z</dcterms:created>
  <dcterms:modified xsi:type="dcterms:W3CDTF">2024-09-29T06:49:08Z</dcterms:modified>
</cp:coreProperties>
</file>