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442EA7B-8C0A-47B8-82D1-580FEE4E13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8E01CD-A280-4D3F-931A-27E1F0CA88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CF1A8C7-C7EB-4E64-AE81-389F663E48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99EE3C3-B33A-48F3-B77C-A07C1F1035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EDE8208-B30C-47AF-BFEA-79BB05E7289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E229720-32B7-4992-B3B2-DA027579B5F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D228EAC-6D5D-4CED-A69F-E56543D2C0F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2D01B68-CE63-401B-A54D-65F7397514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9DE7371-5BE6-4F2C-9FBE-76D4E621BA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D1E346-CDD6-4DF8-B3A2-DAC3B8170F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1663572-A4AA-4992-B305-B1533DD230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9.jpeg" /><Relationship Id="rId6"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35020121201011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443552" y="5298017"/>
            <a:ext cx="309880" cy="46037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311557" y="3754267"/>
            <a:ext cx="9379662" cy="0"/>
          </a:xfrm>
          <a:prstGeom prst="line">
            <a:avLst/>
          </a:prstGeom>
          <a:ln w="28575">
            <a:solidFill>
              <a:srgbClr val="FFFFFF">
                <a:alpha val="100000"/>
              </a:srgbClr>
            </a:solidFill>
            <a:prstDash val="solid"/>
          </a:ln>
        </p:spPr>
      </p:cxnSp>
      <p:sp>
        <p:nvSpPr>
          <p:cNvPr id="4" name="AutoShape 4"/>
          <p:cNvSpPr/>
          <p:nvPr/>
        </p:nvSpPr>
        <p:spPr>
          <a:xfrm>
            <a:off x="1311557" y="1950146"/>
            <a:ext cx="9400476" cy="1714909"/>
          </a:xfrm>
          <a:prstGeom prst="rect">
            <a:avLst/>
          </a:prstGeom>
          <a:solidFill>
            <a:srgbClr val="FFFFFF">
              <a:alpha val="19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311557" y="2075454"/>
            <a:ext cx="9400476" cy="146429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950" b="1">
                <a:solidFill>
                  <a:srgbClr val="FFFDFD"/>
                </a:solidFill>
                <a:latin typeface="Microsoft Yahei"/>
                <a:ea typeface="Microsoft Yahei"/>
                <a:cs typeface="Microsoft Yahei"/>
              </a:rPr>
              <a:t>护理学礼仪实训报告总结与反思</a:t>
            </a:r>
          </a:p>
        </p:txBody>
      </p:sp>
      <p:cxnSp>
        <p:nvCxnSpPr>
          <p:cNvPr id="6" name="Connector 6"/>
          <p:cNvCxnSpPr/>
          <p:nvPr/>
        </p:nvCxnSpPr>
        <p:spPr>
          <a:xfrm>
            <a:off x="1311557" y="1848443"/>
            <a:ext cx="9379662" cy="0"/>
          </a:xfrm>
          <a:prstGeom prst="line">
            <a:avLst/>
          </a:prstGeom>
          <a:ln w="28575">
            <a:solidFill>
              <a:srgbClr val="FFFFFF">
                <a:alpha val="100000"/>
              </a:srgbClr>
            </a:solidFill>
            <a:prstDash val="solid"/>
          </a:ln>
        </p:spPr>
      </p:cxnSp>
      <p:sp>
        <p:nvSpPr>
          <p:cNvPr id="7" name="TextBox 7"/>
          <p:cNvSpPr txBox="1"/>
          <p:nvPr/>
        </p:nvSpPr>
        <p:spPr>
          <a:xfrm>
            <a:off x="3399708" y="4301515"/>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1500">
                <a:solidFill>
                  <a:srgbClr val="FFFFFF"/>
                </a:solidFill>
                <a:latin typeface="Microsoft Yahei"/>
                <a:ea typeface="Microsoft Yahei"/>
                <a:cs typeface="Microsoft Yahei"/>
              </a:rPr>
              <a:t>汇报人：&lt;XXX&gt;</a:t>
            </a:r>
          </a:p>
        </p:txBody>
      </p:sp>
      <p:sp>
        <p:nvSpPr>
          <p:cNvPr id="8" name="TextBox 8"/>
          <p:cNvSpPr txBox="1"/>
          <p:nvPr/>
        </p:nvSpPr>
        <p:spPr>
          <a:xfrm>
            <a:off x="6155002" y="4301515"/>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500">
                <a:solidFill>
                  <a:srgbClr val="FFFFFF"/>
                </a:solidFill>
                <a:latin typeface="Microsoft Yahei"/>
                <a:ea typeface="Microsoft Yahei"/>
                <a:cs typeface="Microsoft Yahei"/>
              </a:rPr>
              <a:t>2024-01-08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33375" y="3484033"/>
            <a:ext cx="3881973" cy="1001619"/>
          </a:xfrm>
          <a:prstGeom prst="rect">
            <a:avLst/>
          </a:prstGeom>
        </p:spPr>
        <p:txBody>
          <a:bodyPr vert="horz" wrap="non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800" b="1">
                <a:solidFill>
                  <a:srgbClr val="FFFFFF"/>
                </a:solidFill>
                <a:latin typeface="Microsoft Yahei"/>
                <a:ea typeface="Microsoft Yahei"/>
                <a:cs typeface="Microsoft Yahei"/>
              </a:rPr>
              <a:t>Contents</a:t>
            </a:r>
            <a:endParaRPr lang="en-US" sz="1100"/>
          </a:p>
        </p:txBody>
      </p:sp>
      <p:sp>
        <p:nvSpPr>
          <p:cNvPr id="4" name="AutoShape 4"/>
          <p:cNvSpPr/>
          <p:nvPr/>
        </p:nvSpPr>
        <p:spPr>
          <a:xfrm>
            <a:off x="1258959" y="2520951"/>
            <a:ext cx="2065299" cy="993775"/>
          </a:xfrm>
          <a:prstGeom prst="rect">
            <a:avLst/>
          </a:prstGeom>
          <a:solidFill>
            <a:srgbClr val="FFFFFF">
              <a:alpha val="18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23781" y="2516293"/>
            <a:ext cx="3335655" cy="100584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rgbClr val="FFFFFF"/>
                </a:solidFill>
                <a:latin typeface="微软雅黑"/>
                <a:ea typeface="微软雅黑"/>
                <a:cs typeface="微软雅黑"/>
              </a:rPr>
              <a:t>目录</a:t>
            </a:r>
          </a:p>
        </p:txBody>
      </p:sp>
      <p:sp>
        <p:nvSpPr>
          <p:cNvPr id="6" name="TextBox 6"/>
          <p:cNvSpPr txBox="1"/>
          <p:nvPr/>
        </p:nvSpPr>
        <p:spPr>
          <a:xfrm>
            <a:off x="4671623" y="1175236"/>
            <a:ext cx="6516705"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rgbClr val="FFFFFF"/>
                </a:solidFill>
                <a:highlight>
                  <a:srgbClr val="A47575">
                    <a:alpha val="0"/>
                  </a:srgbClr>
                </a:highlight>
                <a:latin typeface="Microsoft Yahei"/>
                <a:ea typeface="Microsoft Yahei"/>
                <a:cs typeface="Microsoft Yahei"/>
              </a:rPr>
              <a:t>实训概述</a:t>
            </a:r>
          </a:p>
          <a:p>
            <a:pPr marL="203200" lvl="0" indent="-203200">
              <a:lnSpc>
                <a:spcPct val="150000"/>
              </a:lnSpc>
              <a:buFont typeface="Arial"/>
              <a:buChar char="•"/>
            </a:pPr>
            <a:r>
              <a:rPr lang="en-US" sz="2700" b="1">
                <a:solidFill>
                  <a:srgbClr val="FFFFFF"/>
                </a:solidFill>
                <a:highlight>
                  <a:srgbClr val="A47575">
                    <a:alpha val="0"/>
                  </a:srgbClr>
                </a:highlight>
                <a:latin typeface="Microsoft Yahei"/>
                <a:ea typeface="Microsoft Yahei"/>
                <a:cs typeface="Microsoft Yahei"/>
              </a:rPr>
              <a:t>实训成果</a:t>
            </a:r>
          </a:p>
          <a:p>
            <a:pPr marL="203200" lvl="0" indent="-203200">
              <a:lnSpc>
                <a:spcPct val="150000"/>
              </a:lnSpc>
              <a:buFont typeface="Arial"/>
              <a:buChar char="•"/>
            </a:pPr>
            <a:r>
              <a:rPr lang="en-US" sz="2700" b="1">
                <a:solidFill>
                  <a:srgbClr val="FFFFFF"/>
                </a:solidFill>
                <a:highlight>
                  <a:srgbClr val="A47575">
                    <a:alpha val="0"/>
                  </a:srgbClr>
                </a:highlight>
                <a:latin typeface="Microsoft Yahei"/>
                <a:ea typeface="Microsoft Yahei"/>
                <a:cs typeface="Microsoft Yahei"/>
              </a:rPr>
              <a:t>问题与挑战</a:t>
            </a:r>
          </a:p>
          <a:p>
            <a:pPr marL="203200" lvl="0" indent="-203200">
              <a:lnSpc>
                <a:spcPct val="150000"/>
              </a:lnSpc>
              <a:buFont typeface="Arial"/>
              <a:buChar char="•"/>
            </a:pPr>
            <a:r>
              <a:rPr lang="en-US" sz="2700" b="1">
                <a:solidFill>
                  <a:srgbClr val="FFFFFF"/>
                </a:solidFill>
                <a:highlight>
                  <a:srgbClr val="A47575">
                    <a:alpha val="0"/>
                  </a:srgbClr>
                </a:highlight>
                <a:latin typeface="Microsoft Yahei"/>
                <a:ea typeface="Microsoft Yahei"/>
                <a:cs typeface="Microsoft Yahei"/>
              </a:rPr>
              <a:t>反思与展望</a:t>
            </a:r>
          </a:p>
          <a:p>
            <a:pPr marL="203200" lvl="0" indent="-203200">
              <a:lnSpc>
                <a:spcPct val="150000"/>
              </a:lnSpc>
              <a:buFont typeface="Arial"/>
              <a:buChar char="•"/>
            </a:pPr>
            <a:r>
              <a:rPr lang="en-US" sz="2700" b="1">
                <a:solidFill>
                  <a:srgbClr val="FFFFFF"/>
                </a:solidFill>
                <a:highlight>
                  <a:srgbClr val="A47575">
                    <a:alpha val="0"/>
                  </a:srgbClr>
                </a:highlight>
                <a:latin typeface="Microsoft Yahei"/>
                <a:ea typeface="Microsoft Yahei"/>
                <a:cs typeface="Microsoft Yahei"/>
              </a:rPr>
              <a:t>建议与改进措施</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solidFill>
                <a:latin typeface="Microsoft Yahei"/>
                <a:ea typeface="Microsoft Yahei"/>
                <a:cs typeface="Microsoft Yahei"/>
              </a:rPr>
              <a:t>实训概述</a:t>
            </a:r>
          </a:p>
        </p:txBody>
      </p:sp>
      <p:sp>
        <p:nvSpPr>
          <p:cNvPr id="4" name="TextBox 4"/>
          <p:cNvSpPr txBox="1"/>
          <p:nvPr/>
        </p:nvSpPr>
        <p:spPr>
          <a:xfrm>
            <a:off x="1290034" y="2474335"/>
            <a:ext cx="3067716" cy="1714909"/>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01</a:t>
            </a:r>
          </a:p>
        </p:txBody>
      </p:sp>
      <p:cxnSp>
        <p:nvCxnSpPr>
          <p:cNvPr id="5" name="Connector 5"/>
          <p:cNvCxnSpPr/>
          <p:nvPr/>
        </p:nvCxnSpPr>
        <p:spPr>
          <a:xfrm>
            <a:off x="1310956" y="2387805"/>
            <a:ext cx="9520123" cy="0"/>
          </a:xfrm>
          <a:prstGeom prst="line">
            <a:avLst/>
          </a:prstGeom>
          <a:ln w="19050">
            <a:solidFill>
              <a:srgbClr val="FFFFFF">
                <a:alpha val="100000"/>
              </a:srgbClr>
            </a:solidFill>
            <a:prstDash val="solid"/>
          </a:ln>
        </p:spPr>
      </p:cxnSp>
      <p:cxnSp>
        <p:nvCxnSpPr>
          <p:cNvPr id="6" name="Connector 6"/>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458" b="16458"/>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20292" r="20292"/>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掌握护理学礼仪的基本规范和要求</a:t>
            </a:r>
          </a:p>
        </p:txBody>
      </p:sp>
      <p:pic>
        <p:nvPicPr>
          <p:cNvPr id="5" name="Picture 5"/>
          <p:cNvPicPr>
            <a:picLocks noChangeAspect="1"/>
          </p:cNvPicPr>
          <p:nvPr/>
        </p:nvPicPr>
        <p:blipFill>
          <a:blip r:embed="rId4"/>
          <a:srcRect l="20833" r="20833"/>
          <a:stretch>
            <a:fillRect/>
          </a:stretch>
        </p:blipFill>
        <p:spPr>
          <a:xfrm>
            <a:off x="8413042"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提高护理人员的沟通能力和服务水平</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培养护理人员良好的职业形象和职业道德</a:t>
            </a:r>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实训目标</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973" r="18973"/>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0387" r="10387"/>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6183" r="16183"/>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8783" r="18783"/>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705451"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solidFill>
                <a:latin typeface="Microsoft Yahei"/>
                <a:ea typeface="Microsoft Yahei"/>
                <a:cs typeface="Microsoft Yahei"/>
              </a:rPr>
              <a:t>01</a:t>
            </a:r>
          </a:p>
        </p:txBody>
      </p:sp>
      <p:sp>
        <p:nvSpPr>
          <p:cNvPr id="15" name="TextBox 15"/>
          <p:cNvSpPr txBox="1"/>
          <p:nvPr/>
        </p:nvSpPr>
        <p:spPr>
          <a:xfrm>
            <a:off x="3571418" y="3467100"/>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solidFill>
                <a:latin typeface="Microsoft Yahei"/>
                <a:ea typeface="Microsoft Yahei"/>
                <a:cs typeface="Microsoft Yahei"/>
              </a:rPr>
              <a:t>02</a:t>
            </a:r>
          </a:p>
        </p:txBody>
      </p:sp>
      <p:sp>
        <p:nvSpPr>
          <p:cNvPr id="16" name="TextBox 16"/>
          <p:cNvSpPr txBox="1"/>
          <p:nvPr/>
        </p:nvSpPr>
        <p:spPr>
          <a:xfrm>
            <a:off x="9265251" y="3471017"/>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solidFill>
                <a:latin typeface="Microsoft Yahei"/>
                <a:ea typeface="Microsoft Yahei"/>
                <a:cs typeface="Microsoft Yahei"/>
              </a:rPr>
              <a:t>04</a:t>
            </a:r>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实训内容</a:t>
            </a:r>
          </a:p>
        </p:txBody>
      </p:sp>
      <p:sp>
        <p:nvSpPr>
          <p:cNvPr id="38" name="TextBox 38"/>
          <p:cNvSpPr txBox="1"/>
          <p:nvPr/>
        </p:nvSpPr>
        <p:spPr>
          <a:xfrm>
            <a:off x="756455"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护理学礼仪的基本理论和实践操作</a:t>
            </a:r>
          </a:p>
        </p:txBody>
      </p:sp>
      <p:sp>
        <p:nvSpPr>
          <p:cNvPr id="39" name="TextBox 39"/>
          <p:cNvSpPr txBox="1"/>
          <p:nvPr/>
        </p:nvSpPr>
        <p:spPr>
          <a:xfrm>
            <a:off x="3628568"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护理人员仪容仪表、言谈举止的规范和要求</a:t>
            </a:r>
          </a:p>
        </p:txBody>
      </p:sp>
      <p:sp>
        <p:nvSpPr>
          <p:cNvPr id="40" name="TextBox 40"/>
          <p:cNvSpPr txBox="1"/>
          <p:nvPr/>
        </p:nvSpPr>
        <p:spPr>
          <a:xfrm>
            <a:off x="6466794"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护理人员与患者及其家属的沟通技巧和注意事项</a:t>
            </a:r>
          </a:p>
        </p:txBody>
      </p:sp>
      <p:sp>
        <p:nvSpPr>
          <p:cNvPr id="41" name="TextBox 41"/>
          <p:cNvSpPr txBox="1"/>
          <p:nvPr/>
        </p:nvSpPr>
        <p:spPr>
          <a:xfrm>
            <a:off x="9318371"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护理人员职业道德和职业操守的培养和提升</a:t>
            </a:r>
          </a:p>
        </p:txBody>
      </p:sp>
      <p:sp>
        <p:nvSpPr>
          <p:cNvPr id="42" name="TextBox 42"/>
          <p:cNvSpPr txBox="1"/>
          <p:nvPr/>
        </p:nvSpPr>
        <p:spPr>
          <a:xfrm>
            <a:off x="6416218"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solidFill>
                <a:latin typeface="Microsoft Yahei"/>
                <a:ea typeface="Microsoft Yahei"/>
                <a:cs typeface="Microsoft Yahei"/>
              </a:rPr>
              <a:t>03</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理论学习</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通过讲解、示范、案例分析等多种方式，使学员全面了解护理学礼仪的基本知识和实践操作。</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实践操作</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学员在模拟病房、模拟手术室等环境中进行实践操作，提高护理技能和服务水平。</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反思总结</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学员在实训结束后，进行反思和总结，找出自己的不足之处，并提出改进措施。</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实训过程</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solidFill>
                <a:latin typeface="Microsoft Yahei"/>
                <a:ea typeface="Microsoft Yahei"/>
                <a:cs typeface="Microsoft Yahei"/>
              </a:rPr>
              <a:t>实训成果</a:t>
            </a:r>
          </a:p>
        </p:txBody>
      </p:sp>
      <p:sp>
        <p:nvSpPr>
          <p:cNvPr id="4" name="TextBox 4"/>
          <p:cNvSpPr txBox="1"/>
          <p:nvPr/>
        </p:nvSpPr>
        <p:spPr>
          <a:xfrm>
            <a:off x="1290034" y="2474335"/>
            <a:ext cx="3067716" cy="1714909"/>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02</a:t>
            </a:r>
          </a:p>
        </p:txBody>
      </p:sp>
      <p:cxnSp>
        <p:nvCxnSpPr>
          <p:cNvPr id="5" name="Connector 5"/>
          <p:cNvCxnSpPr/>
          <p:nvPr/>
        </p:nvCxnSpPr>
        <p:spPr>
          <a:xfrm>
            <a:off x="1310956" y="2387805"/>
            <a:ext cx="9520123" cy="0"/>
          </a:xfrm>
          <a:prstGeom prst="line">
            <a:avLst/>
          </a:prstGeom>
          <a:ln w="19050">
            <a:solidFill>
              <a:srgbClr val="FFFFFF">
                <a:alpha val="100000"/>
              </a:srgbClr>
            </a:solidFill>
            <a:prstDash val="solid"/>
          </a:ln>
        </p:spPr>
      </p:cxnSp>
      <p:cxnSp>
        <p:nvCxnSpPr>
          <p:cNvPr id="6" name="Connector 6"/>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94" r="239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通过实训，学生们更加熟悉了护理操作的流程和规范，能够更加准确、流畅地完成各项护理操作，提高了工作效率。</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学生们在实训中注重仪态和仪表的规范，展现出了更加专业、得体的形象，提升了患者对护理服务的信任感。</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礼仪技能提升</a:t>
            </a:r>
          </a:p>
        </p:txBody>
      </p:sp>
      <p:sp>
        <p:nvSpPr>
          <p:cNvPr id="27" name="AutoShape 27"/>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仪态与仪表改善</a:t>
            </a:r>
            <a:endParaRPr lang="en-US" sz="1100"/>
          </a:p>
        </p:txBody>
      </p:sp>
      <p:sp>
        <p:nvSpPr>
          <p:cNvPr id="28" name="AutoShape 28"/>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护理操作规范性增强</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沟通协调能力提升</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在实训过程中，学生们学会了如何更好地与团队成员进行沟通、协调，能够更加高效地完成团队协作任务。</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分工合作意识增强</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学生们在实训中学会了根据团队成员的特点进行合理分工，充分发挥每个人的优势，提高了团队协作的效率。</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219" r="2421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团队协作能力提升</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沟通能力提升</a:t>
            </a:r>
          </a:p>
        </p:txBody>
      </p:sp>
      <p:sp>
        <p:nvSpPr>
          <p:cNvPr id="38" name="TextBox 38"/>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有效沟通技巧掌握</a:t>
            </a:r>
          </a:p>
        </p:txBody>
      </p:sp>
      <p:sp>
        <p:nvSpPr>
          <p:cNvPr id="39" name="TextBox 39"/>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学生们在实训中学会了如何运用有效的沟通技巧与患者及其家属进行交流，能够更加准确地理解患者需求，提供更加贴心的服务。</a:t>
            </a:r>
          </a:p>
        </p:txBody>
      </p:sp>
      <p:sp>
        <p:nvSpPr>
          <p:cNvPr id="40" name="TextBox 4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倾听能力提升</a:t>
            </a:r>
          </a:p>
        </p:txBody>
      </p:sp>
      <p:sp>
        <p:nvSpPr>
          <p:cNvPr id="41" name="TextBox 41"/>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学生们在实训中注重倾听患者及其家属的意见和建议，能够更好地了解患者需求，提供更加个性化的服务。</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理论与实践结合</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通过实训，学生们能够将理论知识与实践相结合，更加深入地理解护理学礼仪在实际工作中的应用。</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问题解决能力提升</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学生们在实训中学会了如何运用所学知识解决实际问题，提高了问题解决的能力和应对突发情况的能力。</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理论知识应用能力提升</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solidFill>
                <a:latin typeface="Microsoft Yahei"/>
                <a:ea typeface="Microsoft Yahei"/>
                <a:cs typeface="Microsoft Yahei"/>
              </a:rPr>
              <a:t>问题与挑战</a:t>
            </a:r>
          </a:p>
        </p:txBody>
      </p:sp>
      <p:sp>
        <p:nvSpPr>
          <p:cNvPr id="4" name="TextBox 4"/>
          <p:cNvSpPr txBox="1"/>
          <p:nvPr/>
        </p:nvSpPr>
        <p:spPr>
          <a:xfrm>
            <a:off x="1290034" y="2474335"/>
            <a:ext cx="3067716" cy="1714909"/>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03</a:t>
            </a:r>
          </a:p>
        </p:txBody>
      </p:sp>
      <p:cxnSp>
        <p:nvCxnSpPr>
          <p:cNvPr id="5" name="Connector 5"/>
          <p:cNvCxnSpPr/>
          <p:nvPr/>
        </p:nvCxnSpPr>
        <p:spPr>
          <a:xfrm>
            <a:off x="1310956" y="2387805"/>
            <a:ext cx="9520123" cy="0"/>
          </a:xfrm>
          <a:prstGeom prst="line">
            <a:avLst/>
          </a:prstGeom>
          <a:ln w="19050">
            <a:solidFill>
              <a:srgbClr val="FFFFFF">
                <a:alpha val="100000"/>
              </a:srgbClr>
            </a:solidFill>
            <a:prstDash val="solid"/>
          </a:ln>
        </p:spPr>
      </p:cxnSp>
      <p:cxnSp>
        <p:nvCxnSpPr>
          <p:cNvPr id="6" name="Connector 6"/>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9091" r="9091"/>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8964" b="28964"/>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实训过程中遇到的问题</a:t>
            </a:r>
          </a:p>
        </p:txBody>
      </p:sp>
      <p:sp>
        <p:nvSpPr>
          <p:cNvPr id="29" name="TextBox 29"/>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沟通技巧不足</a:t>
            </a:r>
          </a:p>
        </p:txBody>
      </p:sp>
      <p:sp>
        <p:nvSpPr>
          <p:cNvPr id="30" name="TextBox 30"/>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在模拟护理场景中，部分学生表现出与病人沟通时的生硬和紧张，无法有效安抚病人情绪。</a:t>
            </a:r>
          </a:p>
        </p:txBody>
      </p:sp>
      <p:sp>
        <p:nvSpPr>
          <p:cNvPr id="31" name="TextBox 31"/>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操作流程不熟练</a:t>
            </a:r>
          </a:p>
        </p:txBody>
      </p:sp>
      <p:sp>
        <p:nvSpPr>
          <p:cNvPr id="32" name="TextBox 32"/>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部分学生在进行护理操作时，流程不够熟练，影响了护理效率。</a:t>
            </a:r>
          </a:p>
        </p:txBody>
      </p:sp>
      <p:sp>
        <p:nvSpPr>
          <p:cNvPr id="33" name="TextBox 33"/>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理论知识与实际应用脱节</a:t>
            </a:r>
          </a:p>
        </p:txBody>
      </p:sp>
      <p:sp>
        <p:nvSpPr>
          <p:cNvPr id="34" name="TextBox 3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部分学生在理论学习时掌握得很好，但在实际操作中却无法灵活运用。</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https://d.book118.com/435020121201011043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2024-09-05T08:35:09.778</cp:lastPrinted>
  <dcterms:created xsi:type="dcterms:W3CDTF">2024-09-05T00:35:09Z</dcterms:created>
  <dcterms:modified xsi:type="dcterms:W3CDTF">2024-09-05T00:35:11Z</dcterms:modified>
</cp:coreProperties>
</file>