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942808-73AE-429B-9516-2D924D8ACE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6AE9CD-76BD-470C-9D27-4C29F15E5A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5D4F484-3F9F-40D2-AFE5-5880D0B91E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2C6B377-41DA-4537-B9D1-F990323491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74E4E6C-44DB-4357-81C4-4F99BF3B294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270AC2C-57D0-4894-879E-DE5604A55A3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F04EF7-A294-4DA9-99BD-A7660CBFC03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D96BFF-ABF6-436A-A7CF-C94B7A4511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F60076-7305-4FD9-BF30-5B04286ADA7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0264F85-7631-4DD0-97E6-86CFC37BE5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F39E20-66A3-413E-BF17-D6812A7A89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png" /><Relationship Id="rId3" Type="http://schemas.openxmlformats.org/officeDocument/2006/relationships/image" Target="../media/image15.png" /><Relationship Id="rId4" Type="http://schemas.openxmlformats.org/officeDocument/2006/relationships/image" Target="../media/image16.png" /><Relationship Id="rId5" Type="http://schemas.openxmlformats.org/officeDocument/2006/relationships/image" Target="../media/image17.pn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030241121011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alpha val="100000"/>
                  </a:srgbClr>
                </a:solidFill>
                <a:latin typeface="Microsoft Yahei"/>
                <a:ea typeface="Microsoft Yahei"/>
                <a:cs typeface="Microsoft Yahei"/>
              </a:rPr>
              <a:t>心肺复苏安全总结报告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心肺复苏安全注意事项</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心肺复苏成功案例分析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心肺复苏的未来发展与挑战</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心肺复苏概述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心肺复苏是一种紧急医疗救助技术，旨在通过胸外按压和人工呼吸来恢复心脏骤停患者的自主心跳和呼吸。</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心肺复苏是一种紧急医疗救助技术，主要针对心脏骤停患者。它通过胸外按压和人工呼吸来暂时替代患者的心脏和肺部功能，以恢复自主心跳和呼吸。</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9562" r="19562"/>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心肺复苏对于挽救心脏骤停患者的生命至关重要，及时的复苏措施能够显著提高患者的生存率。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心脏骤停是一种紧急状况，若不及时采取措施，患者将面临生命危险。心肺复苏是紧急抢救的关键措施，能够暂时替代患者的心脏和肺部功能，为进一步的生命支持和治疗争取时间，显著提高患者的生存率。</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心肺复苏技术经历了数十年的发展，不断改进和完善，以提高复苏成功率。</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自20世纪60年代以来，心肺复苏技术经历了多次改进和发展。从最初的单纯胸外按压，到人工呼吸和电除颤的引入，再到近年来高级生命支持技术的推广和应用，心肺复苏技术不断进步和完善。这些改进使得心肺复苏的成功率得到了显著提高，为心脏骤停患者带来了更好的生存希望。</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alpha val="100000"/>
                  </a:srgbClr>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alpha val="100000"/>
                  </a:srgbClr>
                </a:solidFill>
                <a:latin typeface="Microsoft Yahei"/>
                <a:ea typeface="Microsoft Yahei"/>
                <a:cs typeface="Microsoft Yahei"/>
              </a:rPr>
              <a:t>心肺复苏操作流程</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90" r="314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9208" r="29208"/>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9732" r="29732"/>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判断意识</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若患者无意识，立即拨打急救电话并开始心肺复苏。</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判断患者是否失去意识，轻拍并呼唤患者，观察是否有反应。</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627" b="10627"/>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呼救</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呼叫周围人员协助，告知需要急救并请求拨打急救电话。</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确保现场安全，避免对救援造成阻碍。</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542" r="9542"/>
          <a:stretch>
            <a:fillRect/>
          </a:stretch>
        </p:blipFill>
        <p:spPr>
          <a:xfrm>
            <a:off x="3369379" y="1610750"/>
            <a:ext cx="2457450" cy="2457450"/>
          </a:xfrm>
          <a:prstGeom prst="rect">
            <a:avLst/>
          </a:prstGeom>
        </p:spPr>
      </p:pic>
      <p:pic>
        <p:nvPicPr>
          <p:cNvPr id="3" name="Picture 3"/>
          <p:cNvPicPr>
            <a:picLocks noChangeAspect="1"/>
          </p:cNvPicPr>
          <p:nvPr/>
        </p:nvPicPr>
        <p:blipFill>
          <a:blip r:embed="rId3"/>
          <a:srcRect l="42" r="42"/>
          <a:stretch>
            <a:fillRect/>
          </a:stretch>
        </p:blipFill>
        <p:spPr>
          <a:xfrm>
            <a:off x="6391291" y="1610750"/>
            <a:ext cx="2457450" cy="2457450"/>
          </a:xfrm>
          <a:prstGeom prst="rect">
            <a:avLst/>
          </a:prstGeom>
        </p:spPr>
      </p:pic>
      <p:sp>
        <p:nvSpPr>
          <p:cNvPr id="4" name="AutoShape 4"/>
          <p:cNvSpPr/>
          <p:nvPr/>
        </p:nvSpPr>
        <p:spPr>
          <a:xfrm>
            <a:off x="3558348"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3738188" y="2024673"/>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002045" y="1839199"/>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7" name="Freeform 7"/>
          <p:cNvSpPr/>
          <p:nvPr/>
        </p:nvSpPr>
        <p:spPr>
          <a:xfrm>
            <a:off x="8181885" y="2024673"/>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269241"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Freeform 9"/>
          <p:cNvSpPr/>
          <p:nvPr/>
        </p:nvSpPr>
        <p:spPr>
          <a:xfrm>
            <a:off x="4449081" y="3867091"/>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291153" y="3681618"/>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7470993" y="3867091"/>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763829" y="1610750"/>
            <a:ext cx="2553871" cy="1315135"/>
            <a:chOff x="763829" y="1610750"/>
            <a:chExt cx="2553871" cy="1315135"/>
          </a:xfrm>
        </p:grpSpPr>
        <p:sp>
          <p:nvSpPr>
            <p:cNvPr id="13" name="AutoShape 13"/>
            <p:cNvSpPr/>
            <p:nvPr/>
          </p:nvSpPr>
          <p:spPr>
            <a:xfrm>
              <a:off x="763829" y="1610750"/>
              <a:ext cx="2553871" cy="131513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找到按压位置，一般为胸骨下半部，即两乳头与胸廓交界处。</a:t>
              </a:r>
              <a:endParaRPr lang="en-US" sz="1100"/>
            </a:p>
          </p:txBody>
        </p:sp>
      </p:grpSp>
      <p:grpSp>
        <p:nvGrpSpPr>
          <p:cNvPr id="14" name="Group 14"/>
          <p:cNvGrpSpPr/>
          <p:nvPr/>
        </p:nvGrpSpPr>
        <p:grpSpPr>
          <a:xfrm>
            <a:off x="8888726" y="1610750"/>
            <a:ext cx="2569478" cy="1377562"/>
            <a:chOff x="8888726" y="1610750"/>
            <a:chExt cx="2569478" cy="1377562"/>
          </a:xfrm>
        </p:grpSpPr>
        <p:sp>
          <p:nvSpPr>
            <p:cNvPr id="15" name="AutoShape 15"/>
            <p:cNvSpPr/>
            <p:nvPr/>
          </p:nvSpPr>
          <p:spPr>
            <a:xfrm>
              <a:off x="8888726" y="1610750"/>
              <a:ext cx="2569478" cy="13775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肘关节伸直，向下快速按压，使胸廓下陷5-6cm，然后放松，使胸廓回弹。</a:t>
              </a:r>
              <a:endParaRPr lang="en-US" sz="1100"/>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胸外按压</a:t>
              </a:r>
            </a:p>
          </p:txBody>
        </p:sp>
      </p:grpSp>
      <p:sp>
        <p:nvSpPr>
          <p:cNvPr id="38" name="AutoShape 38"/>
          <p:cNvSpPr/>
          <p:nvPr/>
        </p:nvSpPr>
        <p:spPr>
          <a:xfrm>
            <a:off x="1957021" y="4386298"/>
            <a:ext cx="2552700" cy="117126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350">
                <a:solidFill>
                  <a:schemeClr val="dk1">
                    <a:alpha val="100000"/>
                  </a:schemeClr>
                </a:solidFill>
                <a:latin typeface="Microsoft Yahei"/>
                <a:ea typeface="Microsoft Yahei"/>
                <a:cs typeface="Microsoft Yahei"/>
              </a:rPr>
              <a:t>以一手掌根部放于按压部位，另一只手与之重叠，手指抬起不接触胸壁。</a:t>
            </a:r>
            <a:endParaRPr lang="en-US" sz="1100"/>
          </a:p>
        </p:txBody>
      </p:sp>
      <p:sp>
        <p:nvSpPr>
          <p:cNvPr id="39" name="AutoShape 39"/>
          <p:cNvSpPr/>
          <p:nvPr/>
        </p:nvSpPr>
        <p:spPr>
          <a:xfrm>
            <a:off x="7830517" y="4406623"/>
            <a:ext cx="2552700" cy="141997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按压频率为100-120次/分钟，并确保每次按压后胸廓都能完全回弹。</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用一手扶住患者下颌角，另一只手提起下颌，使下颌向前上方抬起，保持头部后仰的姿势。</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若患者口鼻有异物堵塞，立即清除。</a:t>
            </a:r>
          </a:p>
        </p:txBody>
      </p:sp>
      <p:pic>
        <p:nvPicPr>
          <p:cNvPr id="7" name="Picture 7"/>
          <p:cNvPicPr>
            <a:picLocks noChangeAspect="1"/>
          </p:cNvPicPr>
          <p:nvPr/>
        </p:nvPicPr>
        <p:blipFill>
          <a:blip r:embed="rId2"/>
          <a:srcRect l="9626" r="9626"/>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22651" b="2265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1243" r="11243"/>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将患者头偏向一侧，清除口鼻分泌物及异物。</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开放气道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893359" y="4795838"/>
            <a:ext cx="2808699" cy="807127"/>
          </a:xfrm>
          <a:prstGeom prst="rect">
            <a:avLst/>
          </a:prstGeom>
        </p:spPr>
      </p:pic>
      <p:pic>
        <p:nvPicPr>
          <p:cNvPr id="3" name="Picture 3"/>
          <p:cNvPicPr>
            <a:picLocks noChangeAspect="1"/>
          </p:cNvPicPr>
          <p:nvPr/>
        </p:nvPicPr>
        <p:blipFill>
          <a:blip r:embed="rId3"/>
          <a:stretch>
            <a:fillRect/>
          </a:stretch>
        </p:blipFill>
        <p:spPr>
          <a:xfrm>
            <a:off x="2469880" y="4882041"/>
            <a:ext cx="3047547" cy="720923"/>
          </a:xfrm>
          <a:prstGeom prst="rect">
            <a:avLst/>
          </a:prstGeom>
        </p:spPr>
      </p:pic>
      <p:pic>
        <p:nvPicPr>
          <p:cNvPr id="4" name="Picture 4"/>
          <p:cNvPicPr>
            <a:picLocks noChangeAspect="1"/>
          </p:cNvPicPr>
          <p:nvPr/>
        </p:nvPicPr>
        <p:blipFill>
          <a:blip r:embed="rId4"/>
          <a:stretch>
            <a:fillRect/>
          </a:stretch>
        </p:blipFill>
        <p:spPr>
          <a:xfrm>
            <a:off x="2431768" y="1914123"/>
            <a:ext cx="2900943" cy="722206"/>
          </a:xfrm>
          <a:prstGeom prst="rect">
            <a:avLst/>
          </a:prstGeom>
        </p:spPr>
      </p:pic>
      <p:pic>
        <p:nvPicPr>
          <p:cNvPr id="5" name="Picture 5"/>
          <p:cNvPicPr>
            <a:picLocks noChangeAspect="1"/>
          </p:cNvPicPr>
          <p:nvPr/>
        </p:nvPicPr>
        <p:blipFill>
          <a:blip r:embed="rId5"/>
          <a:stretch>
            <a:fillRect/>
          </a:stretch>
        </p:blipFill>
        <p:spPr>
          <a:xfrm>
            <a:off x="6893359" y="1914123"/>
            <a:ext cx="2808699" cy="722206"/>
          </a:xfrm>
          <a:prstGeom prst="rect">
            <a:avLst/>
          </a:prstGeom>
        </p:spPr>
      </p:pic>
      <p:sp>
        <p:nvSpPr>
          <p:cNvPr id="6" name="Freeform 6"/>
          <p:cNvSpPr/>
          <p:nvPr/>
        </p:nvSpPr>
        <p:spPr>
          <a:xfrm>
            <a:off x="243176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6763758" y="1914123"/>
            <a:ext cx="2938300" cy="67043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flipV="1">
            <a:off x="243176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flipH="1" flipV="1">
            <a:off x="6763758" y="4933967"/>
            <a:ext cx="2938300" cy="668997"/>
          </a:xfrm>
          <a:custGeom>
            <a:rect l="l" t="t" r="r" b="b"/>
            <a:pathLst>
              <a:path w="4673" h="1547">
                <a:moveTo>
                  <a:pt x="0" y="1547"/>
                </a:moveTo>
                <a:lnTo>
                  <a:pt x="0" y="0"/>
                </a:lnTo>
                <a:lnTo>
                  <a:pt x="4673" y="0"/>
                </a:lnTo>
              </a:path>
            </a:pathLst>
          </a:custGeom>
          <a:ln w="7">
            <a:solidFill>
              <a:srgbClr val="7F7F7F">
                <a:alpha val="100000"/>
              </a:srgbClr>
            </a:solidFill>
            <a:prstDash val="dash"/>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00" y="3302475"/>
            <a:ext cx="12192000" cy="104306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1924526" y="2519839"/>
            <a:ext cx="1044607" cy="1047369"/>
            <a:chOff x="1924526" y="2519839"/>
            <a:chExt cx="1044607" cy="1047369"/>
          </a:xfrm>
        </p:grpSpPr>
        <p:sp>
          <p:nvSpPr>
            <p:cNvPr id="12" name="AutoShape 12"/>
            <p:cNvSpPr/>
            <p:nvPr/>
          </p:nvSpPr>
          <p:spPr>
            <a:xfrm>
              <a:off x="1924526" y="2519839"/>
              <a:ext cx="1044607"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65985" y="2636329"/>
              <a:ext cx="577596" cy="786956"/>
            </a:xfrm>
            <a:custGeom>
              <a:rect l="l" t="t"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1947577" y="3946970"/>
            <a:ext cx="1044607" cy="1047369"/>
            <a:chOff x="1947577" y="3946970"/>
            <a:chExt cx="1044607" cy="1047369"/>
          </a:xfrm>
        </p:grpSpPr>
        <p:sp>
          <p:nvSpPr>
            <p:cNvPr id="15" name="AutoShape 15"/>
            <p:cNvSpPr/>
            <p:nvPr/>
          </p:nvSpPr>
          <p:spPr>
            <a:xfrm>
              <a:off x="1947577" y="3946970"/>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191798" y="4100989"/>
              <a:ext cx="510064" cy="694849"/>
            </a:xfrm>
            <a:custGeom>
              <a:rect l="l" t="t" r="r" b="b"/>
              <a:pathLst>
                <a:path w="625" h="852">
                  <a:moveTo>
                    <a:pt x="48" y="224"/>
                  </a:moveTo>
                  <a:cubicBezTo>
                    <a:pt x="48" y="200"/>
                    <a:pt x="59" y="188"/>
                    <a:pt x="82" y="188"/>
                  </a:cubicBezTo>
                  <a:lnTo>
                    <a:pt x="82" y="138"/>
                  </a:lnTo>
                  <a:cubicBezTo>
                    <a:pt x="39" y="139"/>
                    <a:pt x="0" y="167"/>
                    <a:pt x="0" y="209"/>
                  </a:cubicBezTo>
                  <a:lnTo>
                    <a:pt x="0" y="783"/>
                  </a:lnTo>
                  <a:cubicBezTo>
                    <a:pt x="0" y="818"/>
                    <a:pt x="34" y="852"/>
                    <a:pt x="69" y="852"/>
                  </a:cubicBezTo>
                  <a:lnTo>
                    <a:pt x="556" y="852"/>
                  </a:lnTo>
                  <a:cubicBezTo>
                    <a:pt x="591" y="852"/>
                    <a:pt x="625" y="818"/>
                    <a:pt x="625" y="783"/>
                  </a:cubicBezTo>
                  <a:lnTo>
                    <a:pt x="625" y="209"/>
                  </a:lnTo>
                  <a:cubicBezTo>
                    <a:pt x="625" y="167"/>
                    <a:pt x="586" y="139"/>
                    <a:pt x="543" y="138"/>
                  </a:cubicBezTo>
                  <a:lnTo>
                    <a:pt x="543" y="188"/>
                  </a:lnTo>
                  <a:cubicBezTo>
                    <a:pt x="566" y="188"/>
                    <a:pt x="577" y="200"/>
                    <a:pt x="577" y="224"/>
                  </a:cubicBezTo>
                  <a:lnTo>
                    <a:pt x="577" y="768"/>
                  </a:lnTo>
                  <a:cubicBezTo>
                    <a:pt x="577" y="785"/>
                    <a:pt x="570" y="803"/>
                    <a:pt x="554" y="803"/>
                  </a:cubicBezTo>
                  <a:lnTo>
                    <a:pt x="71" y="803"/>
                  </a:lnTo>
                  <a:cubicBezTo>
                    <a:pt x="53" y="803"/>
                    <a:pt x="48" y="783"/>
                    <a:pt x="48" y="764"/>
                  </a:cubicBezTo>
                  <a:lnTo>
                    <a:pt x="48" y="224"/>
                  </a:lnTo>
                  <a:close/>
                  <a:moveTo>
                    <a:pt x="270" y="91"/>
                  </a:moveTo>
                  <a:cubicBezTo>
                    <a:pt x="270" y="71"/>
                    <a:pt x="289" y="52"/>
                    <a:pt x="309" y="52"/>
                  </a:cubicBezTo>
                  <a:lnTo>
                    <a:pt x="316" y="52"/>
                  </a:lnTo>
                  <a:cubicBezTo>
                    <a:pt x="336" y="52"/>
                    <a:pt x="355" y="71"/>
                    <a:pt x="355" y="91"/>
                  </a:cubicBezTo>
                  <a:lnTo>
                    <a:pt x="355" y="95"/>
                  </a:lnTo>
                  <a:cubicBezTo>
                    <a:pt x="355" y="117"/>
                    <a:pt x="336" y="136"/>
                    <a:pt x="314" y="136"/>
                  </a:cubicBezTo>
                  <a:lnTo>
                    <a:pt x="311" y="136"/>
                  </a:lnTo>
                  <a:cubicBezTo>
                    <a:pt x="289" y="136"/>
                    <a:pt x="270" y="117"/>
                    <a:pt x="270" y="95"/>
                  </a:cubicBezTo>
                  <a:lnTo>
                    <a:pt x="270" y="91"/>
                  </a:lnTo>
                  <a:close/>
                  <a:moveTo>
                    <a:pt x="218" y="93"/>
                  </a:moveTo>
                  <a:lnTo>
                    <a:pt x="149" y="93"/>
                  </a:lnTo>
                  <a:cubicBezTo>
                    <a:pt x="126" y="93"/>
                    <a:pt x="115" y="104"/>
                    <a:pt x="115" y="127"/>
                  </a:cubicBezTo>
                  <a:lnTo>
                    <a:pt x="115" y="216"/>
                  </a:lnTo>
                  <a:cubicBezTo>
                    <a:pt x="115" y="231"/>
                    <a:pt x="124" y="246"/>
                    <a:pt x="138" y="246"/>
                  </a:cubicBezTo>
                  <a:lnTo>
                    <a:pt x="487" y="246"/>
                  </a:lnTo>
                  <a:cubicBezTo>
                    <a:pt x="501" y="246"/>
                    <a:pt x="510" y="231"/>
                    <a:pt x="510" y="216"/>
                  </a:cubicBezTo>
                  <a:lnTo>
                    <a:pt x="510" y="127"/>
                  </a:lnTo>
                  <a:cubicBezTo>
                    <a:pt x="510" y="104"/>
                    <a:pt x="499" y="93"/>
                    <a:pt x="476" y="93"/>
                  </a:cubicBezTo>
                  <a:lnTo>
                    <a:pt x="407" y="93"/>
                  </a:lnTo>
                  <a:cubicBezTo>
                    <a:pt x="407" y="45"/>
                    <a:pt x="366" y="0"/>
                    <a:pt x="320" y="0"/>
                  </a:cubicBezTo>
                  <a:lnTo>
                    <a:pt x="305" y="0"/>
                  </a:lnTo>
                  <a:cubicBezTo>
                    <a:pt x="259" y="0"/>
                    <a:pt x="218" y="45"/>
                    <a:pt x="218" y="93"/>
                  </a:cubicBezTo>
                  <a:close/>
                  <a:moveTo>
                    <a:pt x="132" y="654"/>
                  </a:moveTo>
                  <a:cubicBezTo>
                    <a:pt x="132" y="649"/>
                    <a:pt x="133" y="647"/>
                    <a:pt x="138" y="647"/>
                  </a:cubicBezTo>
                  <a:lnTo>
                    <a:pt x="221" y="647"/>
                  </a:lnTo>
                  <a:lnTo>
                    <a:pt x="221" y="654"/>
                  </a:lnTo>
                  <a:cubicBezTo>
                    <a:pt x="221" y="661"/>
                    <a:pt x="186" y="680"/>
                    <a:pt x="180" y="684"/>
                  </a:cubicBezTo>
                  <a:cubicBezTo>
                    <a:pt x="174" y="679"/>
                    <a:pt x="161" y="667"/>
                    <a:pt x="151" y="667"/>
                  </a:cubicBezTo>
                  <a:lnTo>
                    <a:pt x="149" y="667"/>
                  </a:lnTo>
                  <a:cubicBezTo>
                    <a:pt x="144" y="667"/>
                    <a:pt x="136" y="675"/>
                    <a:pt x="136" y="680"/>
                  </a:cubicBezTo>
                  <a:lnTo>
                    <a:pt x="136" y="682"/>
                  </a:lnTo>
                  <a:cubicBezTo>
                    <a:pt x="136" y="688"/>
                    <a:pt x="167" y="721"/>
                    <a:pt x="173" y="721"/>
                  </a:cubicBezTo>
                  <a:lnTo>
                    <a:pt x="175" y="721"/>
                  </a:lnTo>
                  <a:cubicBezTo>
                    <a:pt x="180" y="721"/>
                    <a:pt x="214" y="693"/>
                    <a:pt x="221" y="688"/>
                  </a:cubicBezTo>
                  <a:cubicBezTo>
                    <a:pt x="221" y="700"/>
                    <a:pt x="225" y="738"/>
                    <a:pt x="214" y="738"/>
                  </a:cubicBezTo>
                  <a:lnTo>
                    <a:pt x="138" y="738"/>
                  </a:lnTo>
                  <a:cubicBezTo>
                    <a:pt x="133" y="738"/>
                    <a:pt x="132" y="737"/>
                    <a:pt x="132" y="732"/>
                  </a:cubicBezTo>
                  <a:lnTo>
                    <a:pt x="132" y="654"/>
                  </a:lnTo>
                  <a:close/>
                  <a:moveTo>
                    <a:pt x="214" y="760"/>
                  </a:moveTo>
                  <a:cubicBezTo>
                    <a:pt x="255" y="760"/>
                    <a:pt x="240" y="715"/>
                    <a:pt x="242" y="678"/>
                  </a:cubicBezTo>
                  <a:cubicBezTo>
                    <a:pt x="243" y="658"/>
                    <a:pt x="292" y="642"/>
                    <a:pt x="296" y="624"/>
                  </a:cubicBezTo>
                  <a:lnTo>
                    <a:pt x="290" y="624"/>
                  </a:lnTo>
                  <a:cubicBezTo>
                    <a:pt x="275" y="624"/>
                    <a:pt x="253" y="637"/>
                    <a:pt x="242" y="643"/>
                  </a:cubicBezTo>
                  <a:cubicBezTo>
                    <a:pt x="237" y="635"/>
                    <a:pt x="232" y="626"/>
                    <a:pt x="218" y="626"/>
                  </a:cubicBezTo>
                  <a:lnTo>
                    <a:pt x="134" y="626"/>
                  </a:lnTo>
                  <a:cubicBezTo>
                    <a:pt x="122" y="626"/>
                    <a:pt x="110" y="637"/>
                    <a:pt x="110" y="650"/>
                  </a:cubicBezTo>
                  <a:lnTo>
                    <a:pt x="110" y="736"/>
                  </a:lnTo>
                  <a:cubicBezTo>
                    <a:pt x="110" y="750"/>
                    <a:pt x="123" y="760"/>
                    <a:pt x="138" y="760"/>
                  </a:cubicBezTo>
                  <a:lnTo>
                    <a:pt x="214" y="760"/>
                  </a:lnTo>
                  <a:close/>
                  <a:moveTo>
                    <a:pt x="132" y="341"/>
                  </a:moveTo>
                  <a:cubicBezTo>
                    <a:pt x="132" y="336"/>
                    <a:pt x="133" y="335"/>
                    <a:pt x="138" y="335"/>
                  </a:cubicBezTo>
                  <a:lnTo>
                    <a:pt x="214" y="335"/>
                  </a:lnTo>
                  <a:cubicBezTo>
                    <a:pt x="219" y="335"/>
                    <a:pt x="221" y="336"/>
                    <a:pt x="221" y="341"/>
                  </a:cubicBezTo>
                  <a:cubicBezTo>
                    <a:pt x="221" y="346"/>
                    <a:pt x="184" y="371"/>
                    <a:pt x="180" y="371"/>
                  </a:cubicBezTo>
                  <a:cubicBezTo>
                    <a:pt x="175" y="371"/>
                    <a:pt x="164" y="354"/>
                    <a:pt x="151" y="354"/>
                  </a:cubicBezTo>
                  <a:cubicBezTo>
                    <a:pt x="145" y="354"/>
                    <a:pt x="136" y="361"/>
                    <a:pt x="136" y="367"/>
                  </a:cubicBezTo>
                  <a:lnTo>
                    <a:pt x="136" y="369"/>
                  </a:lnTo>
                  <a:cubicBezTo>
                    <a:pt x="136" y="378"/>
                    <a:pt x="166" y="406"/>
                    <a:pt x="173" y="410"/>
                  </a:cubicBezTo>
                  <a:lnTo>
                    <a:pt x="221" y="376"/>
                  </a:lnTo>
                  <a:lnTo>
                    <a:pt x="221" y="425"/>
                  </a:lnTo>
                  <a:lnTo>
                    <a:pt x="132" y="425"/>
                  </a:lnTo>
                  <a:lnTo>
                    <a:pt x="132" y="341"/>
                  </a:lnTo>
                  <a:close/>
                  <a:moveTo>
                    <a:pt x="240" y="330"/>
                  </a:moveTo>
                  <a:cubicBezTo>
                    <a:pt x="237" y="319"/>
                    <a:pt x="228" y="313"/>
                    <a:pt x="214" y="313"/>
                  </a:cubicBezTo>
                  <a:lnTo>
                    <a:pt x="138" y="313"/>
                  </a:lnTo>
                  <a:cubicBezTo>
                    <a:pt x="123" y="313"/>
                    <a:pt x="110" y="322"/>
                    <a:pt x="110" y="337"/>
                  </a:cubicBezTo>
                  <a:lnTo>
                    <a:pt x="110" y="423"/>
                  </a:lnTo>
                  <a:cubicBezTo>
                    <a:pt x="110" y="436"/>
                    <a:pt x="122" y="447"/>
                    <a:pt x="134" y="447"/>
                  </a:cubicBezTo>
                  <a:lnTo>
                    <a:pt x="218" y="447"/>
                  </a:lnTo>
                  <a:cubicBezTo>
                    <a:pt x="252" y="447"/>
                    <a:pt x="242" y="393"/>
                    <a:pt x="241" y="359"/>
                  </a:cubicBezTo>
                  <a:lnTo>
                    <a:pt x="296" y="313"/>
                  </a:lnTo>
                  <a:cubicBezTo>
                    <a:pt x="296" y="313"/>
                    <a:pt x="292" y="311"/>
                    <a:pt x="292" y="311"/>
                  </a:cubicBezTo>
                  <a:cubicBezTo>
                    <a:pt x="271" y="311"/>
                    <a:pt x="253" y="329"/>
                    <a:pt x="240" y="330"/>
                  </a:cubicBezTo>
                  <a:close/>
                  <a:moveTo>
                    <a:pt x="132" y="492"/>
                  </a:moveTo>
                  <a:lnTo>
                    <a:pt x="221" y="492"/>
                  </a:lnTo>
                  <a:lnTo>
                    <a:pt x="221" y="503"/>
                  </a:lnTo>
                  <a:lnTo>
                    <a:pt x="180" y="529"/>
                  </a:lnTo>
                  <a:lnTo>
                    <a:pt x="152" y="508"/>
                  </a:lnTo>
                  <a:cubicBezTo>
                    <a:pt x="145" y="513"/>
                    <a:pt x="136" y="515"/>
                    <a:pt x="136" y="524"/>
                  </a:cubicBezTo>
                  <a:cubicBezTo>
                    <a:pt x="136" y="531"/>
                    <a:pt x="167" y="565"/>
                    <a:pt x="173" y="565"/>
                  </a:cubicBezTo>
                  <a:cubicBezTo>
                    <a:pt x="183" y="565"/>
                    <a:pt x="209" y="536"/>
                    <a:pt x="221" y="533"/>
                  </a:cubicBezTo>
                  <a:lnTo>
                    <a:pt x="221" y="581"/>
                  </a:lnTo>
                  <a:lnTo>
                    <a:pt x="132" y="581"/>
                  </a:lnTo>
                  <a:lnTo>
                    <a:pt x="132" y="492"/>
                  </a:lnTo>
                  <a:close/>
                  <a:moveTo>
                    <a:pt x="242" y="487"/>
                  </a:moveTo>
                  <a:cubicBezTo>
                    <a:pt x="238" y="480"/>
                    <a:pt x="233" y="470"/>
                    <a:pt x="221" y="470"/>
                  </a:cubicBezTo>
                  <a:lnTo>
                    <a:pt x="132" y="470"/>
                  </a:lnTo>
                  <a:cubicBezTo>
                    <a:pt x="121" y="470"/>
                    <a:pt x="110" y="481"/>
                    <a:pt x="110" y="492"/>
                  </a:cubicBezTo>
                  <a:lnTo>
                    <a:pt x="110" y="581"/>
                  </a:lnTo>
                  <a:cubicBezTo>
                    <a:pt x="110" y="591"/>
                    <a:pt x="121" y="602"/>
                    <a:pt x="132" y="602"/>
                  </a:cubicBezTo>
                  <a:lnTo>
                    <a:pt x="221" y="602"/>
                  </a:lnTo>
                  <a:cubicBezTo>
                    <a:pt x="252" y="602"/>
                    <a:pt x="242" y="547"/>
                    <a:pt x="242" y="515"/>
                  </a:cubicBezTo>
                  <a:lnTo>
                    <a:pt x="296" y="469"/>
                  </a:lnTo>
                  <a:lnTo>
                    <a:pt x="289" y="465"/>
                  </a:lnTo>
                  <a:lnTo>
                    <a:pt x="242" y="487"/>
                  </a:lnTo>
                  <a:close/>
                  <a:moveTo>
                    <a:pt x="320" y="716"/>
                  </a:moveTo>
                  <a:cubicBezTo>
                    <a:pt x="320" y="721"/>
                    <a:pt x="322" y="723"/>
                    <a:pt x="327" y="723"/>
                  </a:cubicBezTo>
                  <a:lnTo>
                    <a:pt x="495" y="723"/>
                  </a:lnTo>
                  <a:cubicBezTo>
                    <a:pt x="500" y="723"/>
                    <a:pt x="502" y="721"/>
                    <a:pt x="502" y="716"/>
                  </a:cubicBezTo>
                  <a:lnTo>
                    <a:pt x="502" y="669"/>
                  </a:lnTo>
                  <a:cubicBezTo>
                    <a:pt x="502" y="664"/>
                    <a:pt x="500" y="663"/>
                    <a:pt x="495" y="663"/>
                  </a:cubicBezTo>
                  <a:lnTo>
                    <a:pt x="320" y="663"/>
                  </a:lnTo>
                  <a:lnTo>
                    <a:pt x="320" y="716"/>
                  </a:lnTo>
                  <a:close/>
                  <a:moveTo>
                    <a:pt x="320" y="565"/>
                  </a:moveTo>
                  <a:lnTo>
                    <a:pt x="502" y="565"/>
                  </a:lnTo>
                  <a:lnTo>
                    <a:pt x="502" y="507"/>
                  </a:lnTo>
                  <a:lnTo>
                    <a:pt x="320" y="507"/>
                  </a:lnTo>
                  <a:lnTo>
                    <a:pt x="320" y="565"/>
                  </a:lnTo>
                  <a:close/>
                  <a:moveTo>
                    <a:pt x="320" y="410"/>
                  </a:moveTo>
                  <a:lnTo>
                    <a:pt x="452" y="410"/>
                  </a:lnTo>
                  <a:lnTo>
                    <a:pt x="452" y="352"/>
                  </a:lnTo>
                  <a:lnTo>
                    <a:pt x="320" y="352"/>
                  </a:lnTo>
                  <a:lnTo>
                    <a:pt x="320" y="41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9137428" y="2548604"/>
            <a:ext cx="1046035" cy="1047369"/>
            <a:chOff x="9137428" y="2548604"/>
            <a:chExt cx="1046035" cy="1047369"/>
          </a:xfrm>
        </p:grpSpPr>
        <p:sp>
          <p:nvSpPr>
            <p:cNvPr id="18" name="AutoShape 18"/>
            <p:cNvSpPr/>
            <p:nvPr/>
          </p:nvSpPr>
          <p:spPr>
            <a:xfrm>
              <a:off x="9137428" y="2548604"/>
              <a:ext cx="1046035" cy="10473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9374505" y="2745677"/>
              <a:ext cx="645128" cy="635889"/>
            </a:xfrm>
            <a:custGeom>
              <a:rect l="l" t="t"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9180481" y="3974306"/>
            <a:ext cx="1044607" cy="1047369"/>
            <a:chOff x="9180481" y="3974306"/>
            <a:chExt cx="1044607" cy="1047369"/>
          </a:xfrm>
        </p:grpSpPr>
        <p:sp>
          <p:nvSpPr>
            <p:cNvPr id="21" name="AutoShape 21"/>
            <p:cNvSpPr/>
            <p:nvPr/>
          </p:nvSpPr>
          <p:spPr>
            <a:xfrm>
              <a:off x="9180481" y="3974306"/>
              <a:ext cx="1044607" cy="1047369"/>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9423273" y="4204526"/>
              <a:ext cx="596265" cy="591312"/>
            </a:xfrm>
            <a:custGeom>
              <a:rect l="l" t="t" r="r" b="b"/>
              <a:pathLst>
                <a:path w="732" h="724">
                  <a:moveTo>
                    <a:pt x="623" y="586"/>
                  </a:moveTo>
                  <a:cubicBezTo>
                    <a:pt x="644" y="586"/>
                    <a:pt x="661" y="603"/>
                    <a:pt x="661" y="624"/>
                  </a:cubicBezTo>
                  <a:cubicBezTo>
                    <a:pt x="661" y="645"/>
                    <a:pt x="644" y="662"/>
                    <a:pt x="623" y="662"/>
                  </a:cubicBezTo>
                  <a:cubicBezTo>
                    <a:pt x="602" y="662"/>
                    <a:pt x="585" y="645"/>
                    <a:pt x="585" y="624"/>
                  </a:cubicBezTo>
                  <a:cubicBezTo>
                    <a:pt x="585" y="603"/>
                    <a:pt x="602" y="586"/>
                    <a:pt x="623" y="586"/>
                  </a:cubicBezTo>
                  <a:close/>
                  <a:moveTo>
                    <a:pt x="479" y="421"/>
                  </a:moveTo>
                  <a:lnTo>
                    <a:pt x="489" y="441"/>
                  </a:lnTo>
                  <a:lnTo>
                    <a:pt x="468" y="461"/>
                  </a:lnTo>
                  <a:lnTo>
                    <a:pt x="449" y="480"/>
                  </a:lnTo>
                  <a:cubicBezTo>
                    <a:pt x="438" y="491"/>
                    <a:pt x="425" y="500"/>
                    <a:pt x="410" y="505"/>
                  </a:cubicBezTo>
                  <a:lnTo>
                    <a:pt x="539" y="633"/>
                  </a:lnTo>
                  <a:lnTo>
                    <a:pt x="600" y="715"/>
                  </a:lnTo>
                  <a:lnTo>
                    <a:pt x="632" y="724"/>
                  </a:lnTo>
                  <a:lnTo>
                    <a:pt x="722" y="633"/>
                  </a:lnTo>
                  <a:lnTo>
                    <a:pt x="713" y="600"/>
                  </a:lnTo>
                  <a:lnTo>
                    <a:pt x="632" y="540"/>
                  </a:lnTo>
                  <a:lnTo>
                    <a:pt x="511" y="419"/>
                  </a:lnTo>
                  <a:lnTo>
                    <a:pt x="499" y="431"/>
                  </a:lnTo>
                  <a:lnTo>
                    <a:pt x="479" y="421"/>
                  </a:lnTo>
                  <a:close/>
                  <a:moveTo>
                    <a:pt x="264" y="257"/>
                  </a:moveTo>
                  <a:lnTo>
                    <a:pt x="285" y="237"/>
                  </a:lnTo>
                  <a:lnTo>
                    <a:pt x="304" y="246"/>
                  </a:lnTo>
                  <a:lnTo>
                    <a:pt x="294" y="227"/>
                  </a:lnTo>
                  <a:lnTo>
                    <a:pt x="315" y="207"/>
                  </a:lnTo>
                  <a:lnTo>
                    <a:pt x="317" y="205"/>
                  </a:lnTo>
                  <a:cubicBezTo>
                    <a:pt x="322" y="193"/>
                    <a:pt x="325" y="181"/>
                    <a:pt x="325" y="170"/>
                  </a:cubicBezTo>
                  <a:cubicBezTo>
                    <a:pt x="325" y="84"/>
                    <a:pt x="242" y="0"/>
                    <a:pt x="156" y="1"/>
                  </a:cubicBezTo>
                  <a:cubicBezTo>
                    <a:pt x="156" y="1"/>
                    <a:pt x="146" y="11"/>
                    <a:pt x="141" y="16"/>
                  </a:cubicBezTo>
                  <a:cubicBezTo>
                    <a:pt x="210" y="85"/>
                    <a:pt x="204" y="74"/>
                    <a:pt x="204" y="116"/>
                  </a:cubicBezTo>
                  <a:cubicBezTo>
                    <a:pt x="204" y="151"/>
                    <a:pt x="149" y="205"/>
                    <a:pt x="116" y="205"/>
                  </a:cubicBezTo>
                  <a:cubicBezTo>
                    <a:pt x="72" y="205"/>
                    <a:pt x="86" y="212"/>
                    <a:pt x="16" y="142"/>
                  </a:cubicBezTo>
                  <a:cubicBezTo>
                    <a:pt x="10" y="147"/>
                    <a:pt x="1" y="157"/>
                    <a:pt x="1" y="157"/>
                  </a:cubicBezTo>
                  <a:cubicBezTo>
                    <a:pt x="2" y="243"/>
                    <a:pt x="83" y="325"/>
                    <a:pt x="169" y="325"/>
                  </a:cubicBezTo>
                  <a:cubicBezTo>
                    <a:pt x="185" y="325"/>
                    <a:pt x="201" y="320"/>
                    <a:pt x="218" y="312"/>
                  </a:cubicBezTo>
                  <a:lnTo>
                    <a:pt x="221" y="315"/>
                  </a:lnTo>
                  <a:cubicBezTo>
                    <a:pt x="226" y="301"/>
                    <a:pt x="234" y="288"/>
                    <a:pt x="246" y="276"/>
                  </a:cubicBezTo>
                  <a:lnTo>
                    <a:pt x="264" y="257"/>
                  </a:lnTo>
                  <a:close/>
                  <a:moveTo>
                    <a:pt x="705" y="71"/>
                  </a:moveTo>
                  <a:lnTo>
                    <a:pt x="655" y="20"/>
                  </a:lnTo>
                  <a:cubicBezTo>
                    <a:pt x="642" y="7"/>
                    <a:pt x="624" y="0"/>
                    <a:pt x="607" y="0"/>
                  </a:cubicBezTo>
                  <a:cubicBezTo>
                    <a:pt x="589" y="0"/>
                    <a:pt x="572" y="7"/>
                    <a:pt x="558" y="20"/>
                  </a:cubicBezTo>
                  <a:lnTo>
                    <a:pt x="344" y="235"/>
                  </a:lnTo>
                  <a:cubicBezTo>
                    <a:pt x="350" y="248"/>
                    <a:pt x="345" y="267"/>
                    <a:pt x="335" y="277"/>
                  </a:cubicBezTo>
                  <a:cubicBezTo>
                    <a:pt x="328" y="284"/>
                    <a:pt x="317" y="289"/>
                    <a:pt x="306" y="289"/>
                  </a:cubicBezTo>
                  <a:cubicBezTo>
                    <a:pt x="302" y="289"/>
                    <a:pt x="297" y="288"/>
                    <a:pt x="293" y="286"/>
                  </a:cubicBezTo>
                  <a:lnTo>
                    <a:pt x="274" y="305"/>
                  </a:lnTo>
                  <a:cubicBezTo>
                    <a:pt x="247" y="331"/>
                    <a:pt x="247" y="375"/>
                    <a:pt x="274" y="401"/>
                  </a:cubicBezTo>
                  <a:lnTo>
                    <a:pt x="278" y="405"/>
                  </a:lnTo>
                  <a:lnTo>
                    <a:pt x="110" y="572"/>
                  </a:lnTo>
                  <a:lnTo>
                    <a:pt x="65" y="589"/>
                  </a:lnTo>
                  <a:lnTo>
                    <a:pt x="0" y="682"/>
                  </a:lnTo>
                  <a:lnTo>
                    <a:pt x="42" y="724"/>
                  </a:lnTo>
                  <a:lnTo>
                    <a:pt x="135" y="659"/>
                  </a:lnTo>
                  <a:lnTo>
                    <a:pt x="152" y="614"/>
                  </a:lnTo>
                  <a:lnTo>
                    <a:pt x="319" y="447"/>
                  </a:lnTo>
                  <a:lnTo>
                    <a:pt x="324" y="451"/>
                  </a:lnTo>
                  <a:cubicBezTo>
                    <a:pt x="338" y="465"/>
                    <a:pt x="355" y="471"/>
                    <a:pt x="373" y="471"/>
                  </a:cubicBezTo>
                  <a:cubicBezTo>
                    <a:pt x="390" y="471"/>
                    <a:pt x="408" y="465"/>
                    <a:pt x="421" y="451"/>
                  </a:cubicBezTo>
                  <a:lnTo>
                    <a:pt x="440" y="433"/>
                  </a:lnTo>
                  <a:cubicBezTo>
                    <a:pt x="434" y="420"/>
                    <a:pt x="438" y="401"/>
                    <a:pt x="449" y="391"/>
                  </a:cubicBezTo>
                  <a:cubicBezTo>
                    <a:pt x="456" y="384"/>
                    <a:pt x="467" y="379"/>
                    <a:pt x="477" y="379"/>
                  </a:cubicBezTo>
                  <a:cubicBezTo>
                    <a:pt x="482" y="379"/>
                    <a:pt x="487" y="380"/>
                    <a:pt x="490" y="382"/>
                  </a:cubicBezTo>
                  <a:lnTo>
                    <a:pt x="705" y="167"/>
                  </a:lnTo>
                  <a:cubicBezTo>
                    <a:pt x="732" y="140"/>
                    <a:pt x="732" y="97"/>
                    <a:pt x="705" y="7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3" name="AutoShape 23"/>
          <p:cNvSpPr/>
          <p:nvPr/>
        </p:nvSpPr>
        <p:spPr>
          <a:xfrm>
            <a:off x="3055347" y="1223169"/>
            <a:ext cx="2122629"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01</a:t>
            </a:r>
            <a:endParaRPr lang="en-US" sz="1100"/>
          </a:p>
        </p:txBody>
      </p:sp>
      <p:sp>
        <p:nvSpPr>
          <p:cNvPr id="24" name="AutoShape 24"/>
          <p:cNvSpPr/>
          <p:nvPr/>
        </p:nvSpPr>
        <p:spPr>
          <a:xfrm>
            <a:off x="2986382" y="2121410"/>
            <a:ext cx="2677636"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350">
                <a:solidFill>
                  <a:schemeClr val="dk1">
                    <a:alpha val="100000"/>
                  </a:schemeClr>
                </a:solidFill>
                <a:latin typeface="Microsoft Yahei"/>
                <a:ea typeface="Microsoft Yahei"/>
                <a:cs typeface="Microsoft Yahei"/>
              </a:rPr>
              <a:t>用压额抬颈或抬颏法保持气道通畅。</a:t>
            </a:r>
            <a:endParaRPr lang="en-US" sz="1100"/>
          </a:p>
        </p:txBody>
      </p:sp>
      <p:sp>
        <p:nvSpPr>
          <p:cNvPr id="25" name="AutoShape 25"/>
          <p:cNvSpPr/>
          <p:nvPr/>
        </p:nvSpPr>
        <p:spPr>
          <a:xfrm>
            <a:off x="6893359" y="1223169"/>
            <a:ext cx="2136266" cy="609770"/>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02</a:t>
            </a:r>
            <a:endParaRPr lang="en-US" sz="1100"/>
          </a:p>
        </p:txBody>
      </p:sp>
      <p:sp>
        <p:nvSpPr>
          <p:cNvPr id="26" name="AutoShape 26"/>
          <p:cNvSpPr/>
          <p:nvPr/>
        </p:nvSpPr>
        <p:spPr>
          <a:xfrm>
            <a:off x="6467701" y="2121410"/>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捏住患者鼻孔，防止吹气时气体从鼻孔逸出。</a:t>
            </a:r>
            <a:endParaRPr lang="en-US" sz="1100"/>
          </a:p>
        </p:txBody>
      </p:sp>
      <p:sp>
        <p:nvSpPr>
          <p:cNvPr id="27" name="AutoShape 27"/>
          <p:cNvSpPr/>
          <p:nvPr/>
        </p:nvSpPr>
        <p:spPr>
          <a:xfrm>
            <a:off x="3055347" y="5650443"/>
            <a:ext cx="2277364"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03</a:t>
            </a:r>
            <a:endParaRPr lang="en-US" sz="1100"/>
          </a:p>
        </p:txBody>
      </p:sp>
      <p:sp>
        <p:nvSpPr>
          <p:cNvPr id="28" name="AutoShape 28"/>
          <p:cNvSpPr/>
          <p:nvPr/>
        </p:nvSpPr>
        <p:spPr>
          <a:xfrm>
            <a:off x="2986382"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对着患者的口吹气，每次吹气持续吹气1秒以上，使胸廓隆起。然后放开捏鼻的手，让气体呼出。</a:t>
            </a:r>
            <a:endParaRPr lang="en-US" sz="1100"/>
          </a:p>
        </p:txBody>
      </p:sp>
      <p:sp>
        <p:nvSpPr>
          <p:cNvPr id="29" name="AutoShape 29"/>
          <p:cNvSpPr/>
          <p:nvPr/>
        </p:nvSpPr>
        <p:spPr>
          <a:xfrm>
            <a:off x="6893359" y="5650443"/>
            <a:ext cx="2136266" cy="578556"/>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270"/>
              </a:spcBef>
              <a:defRPr/>
            </a:pPr>
            <a:r>
              <a:rPr lang="en-US" sz="3000" b="1">
                <a:solidFill>
                  <a:schemeClr val="accent1">
                    <a:alpha val="100000"/>
                  </a:schemeClr>
                </a:solidFill>
                <a:latin typeface="Microsoft Yahei"/>
                <a:ea typeface="Microsoft Yahei"/>
                <a:cs typeface="Microsoft Yahei"/>
              </a:rPr>
              <a:t>04</a:t>
            </a:r>
            <a:endParaRPr lang="en-US" sz="1100"/>
          </a:p>
        </p:txBody>
      </p:sp>
      <p:sp>
        <p:nvSpPr>
          <p:cNvPr id="30" name="AutoShape 30"/>
          <p:cNvSpPr/>
          <p:nvPr/>
        </p:nvSpPr>
        <p:spPr>
          <a:xfrm>
            <a:off x="6467701" y="4438229"/>
            <a:ext cx="2676525" cy="984885"/>
          </a:xfrm>
          <a:prstGeom prst="rect">
            <a:avLst/>
          </a:prstGeom>
        </p:spPr>
        <p:txBody>
          <a:bodyPr vert="horz" wrap="square" lIns="82772" tIns="41434" rIns="82772" bIns="41434"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人工呼吸的频率为每分钟10-12次。</a:t>
            </a:r>
            <a:endParaRPr lang="en-US" sz="1100"/>
          </a:p>
        </p:txBody>
      </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人工呼吸</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https://d.book118.com/435030241121011100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2024-09-08T04:46:19.604</cp:lastPrinted>
  <dcterms:created xsi:type="dcterms:W3CDTF">2024-09-07T20:46:19Z</dcterms:created>
  <dcterms:modified xsi:type="dcterms:W3CDTF">2024-09-07T20:46:21Z</dcterms:modified>
</cp:coreProperties>
</file>