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D4A1A-91E0-4CC6-B4CB-9E4A873D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918B0-8DDD-4C36-9BDF-C2546EABE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F0BBA-9CE9-4FB9-B1DF-CD7BBD3B2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73C75-A7C4-4726-A542-EDB7EB21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00568-54AB-4BB0-B59E-0F05A368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048F8-BB4F-4855-8594-07193FFF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A9F74-570D-41A8-9CAB-0C2A662E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6EC3D-0977-427B-A47B-4075D074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39944-35A1-4F56-92A5-494460E7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61183-FE6F-4607-9B92-2735E2648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D3128-16FF-40AA-86CB-EBEBC548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6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5745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0161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0161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574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574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350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2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4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615"/>
            <a:ext cx="10800000" cy="48133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918" r:id="rId2"/>
    <p:sldLayoutId id="2147494919" r:id="rId3"/>
    <p:sldLayoutId id="2147494920" r:id="rId4"/>
    <p:sldLayoutId id="2147494921" r:id="rId5"/>
    <p:sldLayoutId id="2147494922" r:id="rId6"/>
    <p:sldLayoutId id="2147494923" r:id="rId7"/>
    <p:sldLayoutId id="2147494924" r:id="rId8"/>
    <p:sldLayoutId id="2147494925" r:id="rId9"/>
    <p:sldLayoutId id="2147494926" r:id="rId10"/>
    <p:sldLayoutId id="21474949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42121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安全教育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8" name="序号"/>
          <p:cNvSpPr txBox="1"/>
          <p:nvPr>
            <p:custDataLst>
              <p:tags r:id="rId3"/>
            </p:custDataLst>
          </p:nvPr>
        </p:nvSpPr>
        <p:spPr>
          <a:xfrm>
            <a:off x="6871149" y="1314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01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4"/>
            </p:custDataLst>
          </p:nvPr>
        </p:nvSpPr>
        <p:spPr>
          <a:xfrm>
            <a:off x="7934693" y="1433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5"/>
            </p:custDataLst>
          </p:nvPr>
        </p:nvSpPr>
        <p:spPr>
          <a:xfrm>
            <a:off x="6871149" y="5043901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05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6"/>
            </p:custDataLst>
          </p:nvPr>
        </p:nvSpPr>
        <p:spPr>
          <a:xfrm>
            <a:off x="7934693" y="5163376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安全教育的效果评估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7"/>
            </p:custDataLst>
          </p:nvPr>
        </p:nvSpPr>
        <p:spPr>
          <a:xfrm>
            <a:off x="6871149" y="2246813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02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8"/>
            </p:custDataLst>
          </p:nvPr>
        </p:nvSpPr>
        <p:spPr>
          <a:xfrm>
            <a:off x="7934693" y="2366288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安全教育的重要性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9"/>
            </p:custDataLst>
          </p:nvPr>
        </p:nvSpPr>
        <p:spPr>
          <a:xfrm>
            <a:off x="6871149" y="317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03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0"/>
            </p:custDataLst>
          </p:nvPr>
        </p:nvSpPr>
        <p:spPr>
          <a:xfrm>
            <a:off x="7934693" y="329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安全教育的具体内容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1"/>
            </p:custDataLst>
          </p:nvPr>
        </p:nvSpPr>
        <p:spPr>
          <a:xfrm>
            <a:off x="6871149" y="4111539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04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2"/>
            </p:custDataLst>
          </p:nvPr>
        </p:nvSpPr>
        <p:spPr>
          <a:xfrm>
            <a:off x="7934693" y="4231014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安全教育的实施方式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安全教育的重要性</a:t>
            </a:r>
            <a:endParaRPr lang="zh-CN" altLang="en-US"/>
          </a:p>
        </p:txBody>
      </p:sp>
      <p:sp>
        <p:nvSpPr>
          <p:cNvPr id="10489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安全教育对个人成长的影响</a:t>
            </a:r>
            <a:endParaRPr lang="zh-CN" altLang="en-US"/>
          </a:p>
        </p:txBody>
      </p:sp>
      <p:sp>
        <p:nvSpPr>
          <p:cNvPr id="1049002" name="矩形 38"/>
          <p:cNvSpPr/>
          <p:nvPr>
            <p:custDataLst>
              <p:tags r:id="rId2"/>
            </p:custDataLst>
          </p:nvPr>
        </p:nvSpPr>
        <p:spPr>
          <a:xfrm rot="204112">
            <a:off x="1478409" y="1364615"/>
            <a:ext cx="4095361" cy="213759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39"/>
          <p:cNvSpPr/>
          <p:nvPr>
            <p:custDataLst>
              <p:tags r:id="rId3"/>
            </p:custDataLst>
          </p:nvPr>
        </p:nvSpPr>
        <p:spPr>
          <a:xfrm>
            <a:off x="1483141" y="1365291"/>
            <a:ext cx="4095361" cy="213759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1720426" y="1532269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提高安全意识，减少意外事故的发生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8" name="矩形 100"/>
          <p:cNvSpPr/>
          <p:nvPr>
            <p:custDataLst>
              <p:tags r:id="rId5"/>
            </p:custDataLst>
          </p:nvPr>
        </p:nvSpPr>
        <p:spPr>
          <a:xfrm rot="204112">
            <a:off x="6612821" y="1364615"/>
            <a:ext cx="4095361" cy="213759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01"/>
          <p:cNvSpPr/>
          <p:nvPr>
            <p:custDataLst>
              <p:tags r:id="rId6"/>
            </p:custDataLst>
          </p:nvPr>
        </p:nvSpPr>
        <p:spPr>
          <a:xfrm>
            <a:off x="6618229" y="1365291"/>
            <a:ext cx="4095361" cy="213759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6856190" y="1532269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培养自我保护能力，增强个人安全感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4" name="矩形 122"/>
          <p:cNvSpPr/>
          <p:nvPr>
            <p:custDataLst>
              <p:tags r:id="rId8"/>
            </p:custDataLst>
          </p:nvPr>
        </p:nvSpPr>
        <p:spPr>
          <a:xfrm rot="204112">
            <a:off x="1478409" y="4039647"/>
            <a:ext cx="4095361" cy="213759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23"/>
          <p:cNvSpPr/>
          <p:nvPr>
            <p:custDataLst>
              <p:tags r:id="rId9"/>
            </p:custDataLst>
          </p:nvPr>
        </p:nvSpPr>
        <p:spPr>
          <a:xfrm>
            <a:off x="1483141" y="4040323"/>
            <a:ext cx="4095361" cy="21375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1719750" y="4207301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树立正确的安全价值观，促进个人品德发展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0" name="矩形 89"/>
          <p:cNvSpPr/>
          <p:nvPr>
            <p:custDataLst>
              <p:tags r:id="rId11"/>
            </p:custDataLst>
          </p:nvPr>
        </p:nvSpPr>
        <p:spPr>
          <a:xfrm rot="204112">
            <a:off x="6612821" y="4039647"/>
            <a:ext cx="4095361" cy="213759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90"/>
          <p:cNvSpPr/>
          <p:nvPr>
            <p:custDataLst>
              <p:tags r:id="rId12"/>
            </p:custDataLst>
          </p:nvPr>
        </p:nvSpPr>
        <p:spPr>
          <a:xfrm>
            <a:off x="6618229" y="4040323"/>
            <a:ext cx="4095361" cy="21375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6854838" y="4207301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学会应对突发事件的正确方法，提高应急处理能力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安全教育对集体安全的作用</a:t>
            </a:r>
            <a:endParaRPr lang="zh-CN" altLang="en-US"/>
          </a:p>
        </p:txBody>
      </p:sp>
      <p:sp>
        <p:nvSpPr>
          <p:cNvPr id="10490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14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2" name="矩形 65"/>
          <p:cNvSpPr/>
          <p:nvPr>
            <p:custDataLst>
              <p:tags r:id="rId3"/>
            </p:custDataLst>
          </p:nvPr>
        </p:nvSpPr>
        <p:spPr>
          <a:xfrm>
            <a:off x="1191828" y="1728743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66"/>
          <p:cNvSpPr txBox="1"/>
          <p:nvPr>
            <p:custDataLst>
              <p:tags r:id="rId4"/>
            </p:custDataLst>
          </p:nvPr>
        </p:nvSpPr>
        <p:spPr>
          <a:xfrm>
            <a:off x="157393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提高集体成员的安全意识和自我保护能力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1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69"/>
          <p:cNvSpPr/>
          <p:nvPr>
            <p:custDataLst>
              <p:tags r:id="rId6"/>
            </p:custDataLst>
          </p:nvPr>
        </p:nvSpPr>
        <p:spPr>
          <a:xfrm>
            <a:off x="6398156" y="1728743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70"/>
          <p:cNvSpPr txBox="1"/>
          <p:nvPr>
            <p:custDataLst>
              <p:tags r:id="rId7"/>
            </p:custDataLst>
          </p:nvPr>
        </p:nvSpPr>
        <p:spPr>
          <a:xfrm>
            <a:off x="678090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减少集体安全事故的发生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14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4" name="文本框 74"/>
          <p:cNvSpPr txBox="1"/>
          <p:nvPr>
            <p:custDataLst>
              <p:tags r:id="rId9"/>
            </p:custDataLst>
          </p:nvPr>
        </p:nvSpPr>
        <p:spPr>
          <a:xfrm>
            <a:off x="157393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促进集体成员之间的相互监督和协作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矩形 73"/>
          <p:cNvSpPr/>
          <p:nvPr>
            <p:custDataLst>
              <p:tags r:id="rId10"/>
            </p:custDataLst>
          </p:nvPr>
        </p:nvSpPr>
        <p:spPr>
          <a:xfrm>
            <a:off x="1191828" y="4285347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5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84"/>
          <p:cNvSpPr/>
          <p:nvPr>
            <p:custDataLst>
              <p:tags r:id="rId12"/>
            </p:custDataLst>
          </p:nvPr>
        </p:nvSpPr>
        <p:spPr>
          <a:xfrm>
            <a:off x="6457238" y="4285347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85"/>
          <p:cNvSpPr txBox="1"/>
          <p:nvPr>
            <p:custDataLst>
              <p:tags r:id="rId13"/>
            </p:custDataLst>
          </p:nvPr>
        </p:nvSpPr>
        <p:spPr>
          <a:xfrm>
            <a:off x="683934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增强集体应对突发事件的应对能力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安全教育对社会的意义</a:t>
            </a:r>
            <a:endParaRPr lang="zh-CN" altLang="en-US"/>
          </a:p>
        </p:txBody>
      </p:sp>
      <p:sp>
        <p:nvSpPr>
          <p:cNvPr id="1049118" name="弧形 58"/>
          <p:cNvSpPr/>
          <p:nvPr>
            <p:custDataLst>
              <p:tags r:id="rId2"/>
            </p:custDataLst>
          </p:nvPr>
        </p:nvSpPr>
        <p:spPr>
          <a:xfrm>
            <a:off x="8079645" y="2063088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弧形 57"/>
          <p:cNvSpPr/>
          <p:nvPr>
            <p:custDataLst>
              <p:tags r:id="rId3"/>
            </p:custDataLst>
          </p:nvPr>
        </p:nvSpPr>
        <p:spPr>
          <a:xfrm>
            <a:off x="696000" y="2063088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2"/>
          <p:cNvSpPr/>
          <p:nvPr>
            <p:custDataLst>
              <p:tags r:id="rId4"/>
            </p:custDataLst>
          </p:nvPr>
        </p:nvSpPr>
        <p:spPr>
          <a:xfrm>
            <a:off x="8415559" y="2334403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3"/>
          <p:cNvSpPr/>
          <p:nvPr>
            <p:custDataLst>
              <p:tags r:id="rId5"/>
            </p:custDataLst>
          </p:nvPr>
        </p:nvSpPr>
        <p:spPr>
          <a:xfrm>
            <a:off x="8795769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8861291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保障人民生命财产安全，维护国家安全和社会和谐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24"/>
          <p:cNvSpPr/>
          <p:nvPr>
            <p:custDataLst>
              <p:tags r:id="rId7"/>
            </p:custDataLst>
          </p:nvPr>
        </p:nvSpPr>
        <p:spPr>
          <a:xfrm>
            <a:off x="6020788" y="2334403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5"/>
          <p:cNvSpPr/>
          <p:nvPr>
            <p:custDataLst>
              <p:tags r:id="rId8"/>
            </p:custDataLst>
          </p:nvPr>
        </p:nvSpPr>
        <p:spPr>
          <a:xfrm>
            <a:off x="6400076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9"/>
            </p:custDataLst>
          </p:nvPr>
        </p:nvSpPr>
        <p:spPr>
          <a:xfrm>
            <a:off x="6466520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提高全民素质，促进社会文明发展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7"/>
          <p:cNvSpPr/>
          <p:nvPr>
            <p:custDataLst>
              <p:tags r:id="rId10"/>
            </p:custDataLst>
          </p:nvPr>
        </p:nvSpPr>
        <p:spPr>
          <a:xfrm>
            <a:off x="3626018" y="2334403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9"/>
          <p:cNvSpPr/>
          <p:nvPr>
            <p:custDataLst>
              <p:tags r:id="rId11"/>
            </p:custDataLst>
          </p:nvPr>
        </p:nvSpPr>
        <p:spPr>
          <a:xfrm>
            <a:off x="4005305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2"/>
            </p:custDataLst>
          </p:nvPr>
        </p:nvSpPr>
        <p:spPr>
          <a:xfrm>
            <a:off x="4071750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增强社会应急能力，维护社会稳定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0" name="椭圆 5"/>
          <p:cNvSpPr/>
          <p:nvPr>
            <p:custDataLst>
              <p:tags r:id="rId13"/>
            </p:custDataLst>
          </p:nvPr>
        </p:nvSpPr>
        <p:spPr>
          <a:xfrm>
            <a:off x="959009" y="2334403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4"/>
          <p:cNvSpPr/>
          <p:nvPr>
            <p:custDataLst>
              <p:tags r:id="rId14"/>
            </p:custDataLst>
          </p:nvPr>
        </p:nvSpPr>
        <p:spPr>
          <a:xfrm>
            <a:off x="1338297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1404741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提高公众安全意识，减少意外事故的发生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安全教育的具体内容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交通安全教育</a:t>
            </a:r>
            <a:endParaRPr lang="zh-CN" altLang="en-US"/>
          </a:p>
        </p:txBody>
      </p:sp>
      <p:sp>
        <p:nvSpPr>
          <p:cNvPr id="1049258" name="五边形 30"/>
          <p:cNvSpPr/>
          <p:nvPr>
            <p:custDataLst>
              <p:tags r:id="rId2"/>
            </p:custDataLst>
          </p:nvPr>
        </p:nvSpPr>
        <p:spPr>
          <a:xfrm>
            <a:off x="696000" y="3203369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6"/>
          <p:cNvSpPr/>
          <p:nvPr>
            <p:custDataLst>
              <p:tags r:id="rId3"/>
            </p:custDataLst>
          </p:nvPr>
        </p:nvSpPr>
        <p:spPr>
          <a:xfrm>
            <a:off x="3267800" y="3203369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7"/>
          <p:cNvSpPr/>
          <p:nvPr>
            <p:custDataLst>
              <p:tags r:id="rId4"/>
            </p:custDataLst>
          </p:nvPr>
        </p:nvSpPr>
        <p:spPr>
          <a:xfrm>
            <a:off x="8411401" y="3203369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8"/>
          <p:cNvSpPr/>
          <p:nvPr>
            <p:custDataLst>
              <p:tags r:id="rId5"/>
            </p:custDataLst>
          </p:nvPr>
        </p:nvSpPr>
        <p:spPr>
          <a:xfrm>
            <a:off x="5839601" y="3203369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5083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安全驾驶：不超速、不酒驾、不疲劳驾驶，保持车距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603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遵守交通规则：过马路要走斑马线，遵守红绿灯，不闯红灯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603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乘车安全：系好安全带，不把头伸出窗外，不携带危险品上车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5083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自行车安全：不逆行、不闯红灯、不载人，保持车距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消防安全教育</a:t>
            </a:r>
            <a:endParaRPr lang="zh-CN" altLang="en-US"/>
          </a:p>
        </p:txBody>
      </p:sp>
      <p:sp>
        <p:nvSpPr>
          <p:cNvPr id="1049308" name="弧形 58"/>
          <p:cNvSpPr/>
          <p:nvPr>
            <p:custDataLst>
              <p:tags r:id="rId2"/>
            </p:custDataLst>
          </p:nvPr>
        </p:nvSpPr>
        <p:spPr>
          <a:xfrm>
            <a:off x="8079645" y="2063088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弧形 57"/>
          <p:cNvSpPr/>
          <p:nvPr>
            <p:custDataLst>
              <p:tags r:id="rId3"/>
            </p:custDataLst>
          </p:nvPr>
        </p:nvSpPr>
        <p:spPr>
          <a:xfrm>
            <a:off x="696000" y="2063088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22"/>
          <p:cNvSpPr/>
          <p:nvPr>
            <p:custDataLst>
              <p:tags r:id="rId4"/>
            </p:custDataLst>
          </p:nvPr>
        </p:nvSpPr>
        <p:spPr>
          <a:xfrm>
            <a:off x="8415559" y="2334403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3"/>
          <p:cNvSpPr/>
          <p:nvPr>
            <p:custDataLst>
              <p:tags r:id="rId5"/>
            </p:custDataLst>
          </p:nvPr>
        </p:nvSpPr>
        <p:spPr>
          <a:xfrm>
            <a:off x="8795769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6"/>
            </p:custDataLst>
          </p:nvPr>
        </p:nvSpPr>
        <p:spPr>
          <a:xfrm>
            <a:off x="8861291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消防演练：定期进行消防演练，提高应对火灾的能力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24"/>
          <p:cNvSpPr/>
          <p:nvPr>
            <p:custDataLst>
              <p:tags r:id="rId7"/>
            </p:custDataLst>
          </p:nvPr>
        </p:nvSpPr>
        <p:spPr>
          <a:xfrm>
            <a:off x="6020788" y="2334403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25"/>
          <p:cNvSpPr/>
          <p:nvPr>
            <p:custDataLst>
              <p:tags r:id="rId8"/>
            </p:custDataLst>
          </p:nvPr>
        </p:nvSpPr>
        <p:spPr>
          <a:xfrm>
            <a:off x="6400076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9"/>
            </p:custDataLst>
          </p:nvPr>
        </p:nvSpPr>
        <p:spPr>
          <a:xfrm>
            <a:off x="6466520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火灾逃生：掌握火灾逃生的基本技能和注意事项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椭圆 7"/>
          <p:cNvSpPr/>
          <p:nvPr>
            <p:custDataLst>
              <p:tags r:id="rId10"/>
            </p:custDataLst>
          </p:nvPr>
        </p:nvSpPr>
        <p:spPr>
          <a:xfrm>
            <a:off x="3626018" y="2334403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9"/>
          <p:cNvSpPr/>
          <p:nvPr>
            <p:custDataLst>
              <p:tags r:id="rId11"/>
            </p:custDataLst>
          </p:nvPr>
        </p:nvSpPr>
        <p:spPr>
          <a:xfrm>
            <a:off x="4005305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12"/>
            </p:custDataLst>
          </p:nvPr>
        </p:nvSpPr>
        <p:spPr>
          <a:xfrm>
            <a:off x="4071750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消防设施：熟悉消防设施的位置和使用方法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0" name="椭圆 5"/>
          <p:cNvSpPr/>
          <p:nvPr>
            <p:custDataLst>
              <p:tags r:id="rId13"/>
            </p:custDataLst>
          </p:nvPr>
        </p:nvSpPr>
        <p:spPr>
          <a:xfrm>
            <a:off x="959009" y="2334403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4"/>
          <p:cNvSpPr/>
          <p:nvPr>
            <p:custDataLst>
              <p:tags r:id="rId14"/>
            </p:custDataLst>
          </p:nvPr>
        </p:nvSpPr>
        <p:spPr>
          <a:xfrm>
            <a:off x="1338297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15"/>
            </p:custDataLst>
          </p:nvPr>
        </p:nvSpPr>
        <p:spPr>
          <a:xfrm>
            <a:off x="1404741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火灾预防：了解火灾的起因，预防措施和逃生方法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网络安全教育</a:t>
            </a:r>
            <a:endParaRPr lang="zh-CN" altLang="en-US"/>
          </a:p>
        </p:txBody>
      </p:sp>
      <p:sp>
        <p:nvSpPr>
          <p:cNvPr id="1049370" name="椭圆 262"/>
          <p:cNvSpPr/>
          <p:nvPr>
            <p:custDataLst>
              <p:tags r:id="rId2"/>
            </p:custDataLst>
          </p:nvPr>
        </p:nvSpPr>
        <p:spPr>
          <a:xfrm>
            <a:off x="2473907" y="4019644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3"/>
          <p:cNvSpPr/>
          <p:nvPr>
            <p:custDataLst>
              <p:tags r:id="rId3"/>
            </p:custDataLst>
          </p:nvPr>
        </p:nvSpPr>
        <p:spPr>
          <a:xfrm>
            <a:off x="3312992" y="4098791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4"/>
          <p:cNvSpPr/>
          <p:nvPr>
            <p:custDataLst>
              <p:tags r:id="rId4"/>
            </p:custDataLst>
          </p:nvPr>
        </p:nvSpPr>
        <p:spPr>
          <a:xfrm>
            <a:off x="4098669" y="4331727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5"/>
          <p:cNvSpPr/>
          <p:nvPr>
            <p:custDataLst>
              <p:tags r:id="rId5"/>
            </p:custDataLst>
          </p:nvPr>
        </p:nvSpPr>
        <p:spPr>
          <a:xfrm>
            <a:off x="4762730" y="4528629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6"/>
          <p:cNvSpPr/>
          <p:nvPr>
            <p:custDataLst>
              <p:tags r:id="rId6"/>
            </p:custDataLst>
          </p:nvPr>
        </p:nvSpPr>
        <p:spPr>
          <a:xfrm>
            <a:off x="5443521" y="4730035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680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291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5116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527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778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981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1089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510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70121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947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571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822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864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8138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799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30011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图形 15"/>
          <p:cNvSpPr/>
          <p:nvPr>
            <p:custDataLst>
              <p:tags r:id="rId23"/>
            </p:custDataLst>
          </p:nvPr>
        </p:nvSpPr>
        <p:spPr>
          <a:xfrm>
            <a:off x="5036205" y="4925650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19"/>
          <p:cNvSpPr/>
          <p:nvPr>
            <p:custDataLst>
              <p:tags r:id="rId24"/>
            </p:custDataLst>
          </p:nvPr>
        </p:nvSpPr>
        <p:spPr>
          <a:xfrm>
            <a:off x="8561777" y="4622576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27"/>
          <p:cNvSpPr/>
          <p:nvPr>
            <p:custDataLst>
              <p:tags r:id="rId25"/>
            </p:custDataLst>
          </p:nvPr>
        </p:nvSpPr>
        <p:spPr>
          <a:xfrm>
            <a:off x="4146929" y="3670240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20050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7"/>
            </p:custDataLst>
          </p:nvPr>
        </p:nvSpPr>
        <p:spPr>
          <a:xfrm>
            <a:off x="696000" y="3691475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网络安全的重要性：保护个人信息和隐私，防止网络诈骗和攻击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8"/>
            </p:custDataLst>
          </p:nvPr>
        </p:nvSpPr>
        <p:spPr>
          <a:xfrm>
            <a:off x="9371262" y="3691475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网络安全的教育方法：通过案例分析、互动游戏等方式，提高学生的网络安全意识和技能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9"/>
            </p:custDataLst>
          </p:nvPr>
        </p:nvSpPr>
        <p:spPr>
          <a:xfrm>
            <a:off x="7051553" y="160084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网络安全的防范措施：设置强密码，定期更新软件，使用安全浏览器和防火墙等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0"/>
            </p:custDataLst>
          </p:nvPr>
        </p:nvSpPr>
        <p:spPr>
          <a:xfrm>
            <a:off x="3015709" y="160084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网络安全的基本知识：了解网络安全的基本概念，如病毒、木马、钓鱼网站等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https://d.book118.com/435042121312011100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安全教育</vt:lpstr>
      <vt:lpstr>目录</vt:lpstr>
      <vt:lpstr>添加章节标题</vt:lpstr>
      <vt:lpstr>安全教育的重要性</vt:lpstr>
      <vt:lpstr>PowerPoint Presentation</vt:lpstr>
      <vt:lpstr>安全教育对个人成长的影响</vt:lpstr>
      <vt:lpstr>安全教育对集体安全的作用</vt:lpstr>
      <vt:lpstr>安全教育对社会的意义</vt:lpstr>
      <vt:lpstr>安全教育的具体内容</vt:lpstr>
      <vt:lpstr>PowerPoint Presentation</vt:lpstr>
      <vt:lpstr>交通安全教育</vt:lpstr>
      <vt:lpstr>消防安全教育</vt:lpstr>
      <vt:lpstr>网络安全教育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2024-09-08T21:06:27.992</cp:lastPrinted>
  <dcterms:created xsi:type="dcterms:W3CDTF">2024-09-08T13:06:28Z</dcterms:created>
  <dcterms:modified xsi:type="dcterms:W3CDTF">2024-09-08T13:06:30Z</dcterms:modified>
</cp:coreProperties>
</file>