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31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6442D-3465-4620-A38C-3D9E833EA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2954C-D153-463F-9732-3987DAB25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1D1C7-AE7A-44C3-A51F-095FB63DD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1D8F3B-C443-449B-853A-6C25F9A5B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2B09E6-CA29-4C6D-8782-E5BE0D2C3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BC9F51-B733-4EBC-B71C-981B1C33B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331F4E-FA20-48F6-B3EB-3B94511C4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76DFF3-E91A-4A25-8C00-7CF8D863C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2107BC-050A-4086-A395-FAD12D63C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E2E5D-1426-4B98-BF3C-C8424C59A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2A6BF-E6C8-4C26-8CE6-9AFC6FC4F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5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9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3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uFillTx/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5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24" Type="http://schemas.openxmlformats.org/officeDocument/2006/relationships/tags" Target="../tags/tag159.xml" /><Relationship Id="rId25" Type="http://schemas.openxmlformats.org/officeDocument/2006/relationships/tags" Target="../tags/tag160.xml" /><Relationship Id="rId26" Type="http://schemas.openxmlformats.org/officeDocument/2006/relationships/tags" Target="../tags/tag161.xml" /><Relationship Id="rId27" Type="http://schemas.openxmlformats.org/officeDocument/2006/relationships/tags" Target="../tags/tag162.xml" /><Relationship Id="rId28" Type="http://schemas.openxmlformats.org/officeDocument/2006/relationships/tags" Target="../tags/tag163.xml" /><Relationship Id="rId29" Type="http://schemas.openxmlformats.org/officeDocument/2006/relationships/tags" Target="../tags/tag164.xml" /><Relationship Id="rId3" Type="http://schemas.openxmlformats.org/officeDocument/2006/relationships/tags" Target="../tags/tag138.xml" /><Relationship Id="rId30" Type="http://schemas.openxmlformats.org/officeDocument/2006/relationships/tags" Target="../tags/tag165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18" Type="http://schemas.openxmlformats.org/officeDocument/2006/relationships/tags" Target="../tags/tag212.xml" /><Relationship Id="rId19" Type="http://schemas.openxmlformats.org/officeDocument/2006/relationships/tags" Target="../tags/tag213.xml" /><Relationship Id="rId2" Type="http://schemas.openxmlformats.org/officeDocument/2006/relationships/tags" Target="../tags/tag196.xml" /><Relationship Id="rId20" Type="http://schemas.openxmlformats.org/officeDocument/2006/relationships/tags" Target="../tags/tag214.xml" /><Relationship Id="rId21" Type="http://schemas.openxmlformats.org/officeDocument/2006/relationships/tags" Target="../tags/tag215.xml" /><Relationship Id="rId22" Type="http://schemas.openxmlformats.org/officeDocument/2006/relationships/tags" Target="../tags/tag216.xml" /><Relationship Id="rId23" Type="http://schemas.openxmlformats.org/officeDocument/2006/relationships/tags" Target="../tags/tag217.xml" /><Relationship Id="rId24" Type="http://schemas.openxmlformats.org/officeDocument/2006/relationships/tags" Target="../tags/tag218.xml" /><Relationship Id="rId25" Type="http://schemas.openxmlformats.org/officeDocument/2006/relationships/tags" Target="../tags/tag219.xml" /><Relationship Id="rId26" Type="http://schemas.openxmlformats.org/officeDocument/2006/relationships/tags" Target="../tags/tag220.xml" /><Relationship Id="rId27" Type="http://schemas.openxmlformats.org/officeDocument/2006/relationships/tags" Target="../tags/tag221.xml" /><Relationship Id="rId28" Type="http://schemas.openxmlformats.org/officeDocument/2006/relationships/tags" Target="../tags/tag222.xml" /><Relationship Id="rId29" Type="http://schemas.openxmlformats.org/officeDocument/2006/relationships/tags" Target="../tags/tag223.xml" /><Relationship Id="rId3" Type="http://schemas.openxmlformats.org/officeDocument/2006/relationships/tags" Target="../tags/tag197.xml" /><Relationship Id="rId30" Type="http://schemas.openxmlformats.org/officeDocument/2006/relationships/tags" Target="../tags/tag224.xml" /><Relationship Id="rId31" Type="http://schemas.openxmlformats.org/officeDocument/2006/relationships/tags" Target="../tags/tag225.xml" /><Relationship Id="rId32" Type="http://schemas.openxmlformats.org/officeDocument/2006/relationships/tags" Target="../tags/tag226.xml" /><Relationship Id="rId33" Type="http://schemas.openxmlformats.org/officeDocument/2006/relationships/tags" Target="../tags/tag227.xml" /><Relationship Id="rId34" Type="http://schemas.openxmlformats.org/officeDocument/2006/relationships/tags" Target="../tags/tag228.xml" /><Relationship Id="rId35" Type="http://schemas.openxmlformats.org/officeDocument/2006/relationships/tags" Target="../tags/tag229.xml" /><Relationship Id="rId36" Type="http://schemas.openxmlformats.org/officeDocument/2006/relationships/tags" Target="../tags/tag230.xml" /><Relationship Id="rId37" Type="http://schemas.openxmlformats.org/officeDocument/2006/relationships/tags" Target="../tags/tag231.xml" /><Relationship Id="rId38" Type="http://schemas.openxmlformats.org/officeDocument/2006/relationships/tags" Target="../tags/tag232.xml" /><Relationship Id="rId39" Type="http://schemas.openxmlformats.org/officeDocument/2006/relationships/tags" Target="../tags/tag233.xml" /><Relationship Id="rId4" Type="http://schemas.openxmlformats.org/officeDocument/2006/relationships/tags" Target="../tags/tag198.xml" /><Relationship Id="rId40" Type="http://schemas.openxmlformats.org/officeDocument/2006/relationships/tags" Target="../tags/tag234.xml" /><Relationship Id="rId41" Type="http://schemas.openxmlformats.org/officeDocument/2006/relationships/tags" Target="../tags/tag235.xml" /><Relationship Id="rId42" Type="http://schemas.openxmlformats.org/officeDocument/2006/relationships/tags" Target="../tags/tag236.xml" /><Relationship Id="rId43" Type="http://schemas.openxmlformats.org/officeDocument/2006/relationships/tags" Target="../tags/tag237.xml" /><Relationship Id="rId44" Type="http://schemas.openxmlformats.org/officeDocument/2006/relationships/tags" Target="../tags/tag238.xml" /><Relationship Id="rId45" Type="http://schemas.openxmlformats.org/officeDocument/2006/relationships/tags" Target="../tags/tag239.xml" /><Relationship Id="rId46" Type="http://schemas.openxmlformats.org/officeDocument/2006/relationships/tags" Target="../tags/tag240.xml" /><Relationship Id="rId47" Type="http://schemas.openxmlformats.org/officeDocument/2006/relationships/tags" Target="../tags/tag241.xml" /><Relationship Id="rId48" Type="http://schemas.openxmlformats.org/officeDocument/2006/relationships/tags" Target="../tags/tag242.xml" /><Relationship Id="rId49" Type="http://schemas.openxmlformats.org/officeDocument/2006/relationships/tags" Target="../tags/tag243.xml" /><Relationship Id="rId5" Type="http://schemas.openxmlformats.org/officeDocument/2006/relationships/tags" Target="../tags/tag199.xml" /><Relationship Id="rId50" Type="http://schemas.openxmlformats.org/officeDocument/2006/relationships/tags" Target="../tags/tag244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14" Type="http://schemas.openxmlformats.org/officeDocument/2006/relationships/tags" Target="../tags/tag269.xml" /><Relationship Id="rId15" Type="http://schemas.openxmlformats.org/officeDocument/2006/relationships/tags" Target="../tags/tag270.xml" /><Relationship Id="rId16" Type="http://schemas.openxmlformats.org/officeDocument/2006/relationships/tags" Target="../tags/tag271.xml" /><Relationship Id="rId17" Type="http://schemas.openxmlformats.org/officeDocument/2006/relationships/tags" Target="../tags/tag272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1.xml" /><Relationship Id="rId11" Type="http://schemas.openxmlformats.org/officeDocument/2006/relationships/tags" Target="../tags/tag282.xml" /><Relationship Id="rId12" Type="http://schemas.openxmlformats.org/officeDocument/2006/relationships/tags" Target="../tags/tag283.xml" /><Relationship Id="rId13" Type="http://schemas.openxmlformats.org/officeDocument/2006/relationships/tags" Target="../tags/tag284.xml" /><Relationship Id="rId14" Type="http://schemas.openxmlformats.org/officeDocument/2006/relationships/tags" Target="../tags/tag285.xml" /><Relationship Id="rId15" Type="http://schemas.openxmlformats.org/officeDocument/2006/relationships/tags" Target="../tags/tag286.xml" /><Relationship Id="rId16" Type="http://schemas.openxmlformats.org/officeDocument/2006/relationships/tags" Target="../tags/tag287.xml" /><Relationship Id="rId17" Type="http://schemas.openxmlformats.org/officeDocument/2006/relationships/tags" Target="../tags/tag288.xml" /><Relationship Id="rId2" Type="http://schemas.openxmlformats.org/officeDocument/2006/relationships/tags" Target="../tags/tag273.xml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tags" Target="../tags/tag278.xml" /><Relationship Id="rId8" Type="http://schemas.openxmlformats.org/officeDocument/2006/relationships/tags" Target="../tags/tag279.xml" /><Relationship Id="rId9" Type="http://schemas.openxmlformats.org/officeDocument/2006/relationships/tags" Target="../tags/tag28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9.xml" /><Relationship Id="rId3" Type="http://schemas.openxmlformats.org/officeDocument/2006/relationships/tags" Target="../tags/tag290.xml" /><Relationship Id="rId4" Type="http://schemas.openxmlformats.org/officeDocument/2006/relationships/tags" Target="../tags/tag29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0.xml" /><Relationship Id="rId11" Type="http://schemas.openxmlformats.org/officeDocument/2006/relationships/tags" Target="../tags/tag301.xml" /><Relationship Id="rId12" Type="http://schemas.openxmlformats.org/officeDocument/2006/relationships/tags" Target="../tags/tag302.xml" /><Relationship Id="rId13" Type="http://schemas.openxmlformats.org/officeDocument/2006/relationships/tags" Target="../tags/tag303.xml" /><Relationship Id="rId14" Type="http://schemas.openxmlformats.org/officeDocument/2006/relationships/tags" Target="../tags/tag304.xml" /><Relationship Id="rId15" Type="http://schemas.openxmlformats.org/officeDocument/2006/relationships/tags" Target="../tags/tag305.xml" /><Relationship Id="rId16" Type="http://schemas.openxmlformats.org/officeDocument/2006/relationships/tags" Target="../tags/tag306.xml" /><Relationship Id="rId17" Type="http://schemas.openxmlformats.org/officeDocument/2006/relationships/tags" Target="../tags/tag307.xml" /><Relationship Id="rId18" Type="http://schemas.openxmlformats.org/officeDocument/2006/relationships/tags" Target="../tags/tag308.xml" /><Relationship Id="rId19" Type="http://schemas.openxmlformats.org/officeDocument/2006/relationships/tags" Target="../tags/tag309.xml" /><Relationship Id="rId2" Type="http://schemas.openxmlformats.org/officeDocument/2006/relationships/tags" Target="../tags/tag292.xml" /><Relationship Id="rId20" Type="http://schemas.openxmlformats.org/officeDocument/2006/relationships/tags" Target="../tags/tag310.xml" /><Relationship Id="rId21" Type="http://schemas.openxmlformats.org/officeDocument/2006/relationships/tags" Target="../tags/tag311.xml" /><Relationship Id="rId22" Type="http://schemas.openxmlformats.org/officeDocument/2006/relationships/tags" Target="../tags/tag312.xml" /><Relationship Id="rId3" Type="http://schemas.openxmlformats.org/officeDocument/2006/relationships/tags" Target="../tags/tag293.xml" /><Relationship Id="rId4" Type="http://schemas.openxmlformats.org/officeDocument/2006/relationships/tags" Target="../tags/tag294.xml" /><Relationship Id="rId5" Type="http://schemas.openxmlformats.org/officeDocument/2006/relationships/tags" Target="../tags/tag295.xml" /><Relationship Id="rId6" Type="http://schemas.openxmlformats.org/officeDocument/2006/relationships/tags" Target="../tags/tag296.xml" /><Relationship Id="rId7" Type="http://schemas.openxmlformats.org/officeDocument/2006/relationships/tags" Target="../tags/tag297.xml" /><Relationship Id="rId8" Type="http://schemas.openxmlformats.org/officeDocument/2006/relationships/tags" Target="../tags/tag298.xml" /><Relationship Id="rId9" Type="http://schemas.openxmlformats.org/officeDocument/2006/relationships/tags" Target="../tags/tag29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11312403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肠造瘘术后肠黏膜脱垂的护理查房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8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8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9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41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疾病相关知识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7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9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2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病例汇报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4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6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健康宣教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6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7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75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护理诊断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7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8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9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91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护理措施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疾病相关知识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肠黏膜脱垂的定义和病因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定义：肠黏膜脱垂是指肠黏膜从肠壁脱出，形成肿块，可引起腹痛、腹泻等症状。</a:t>
            </a:r>
            <a:endParaRPr lang="zh-CN" altLang="en-US" sz="12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病因：肠黏膜脱垂的病因包括先天性发育异常、肠蠕动功能障碍、肠管狭窄、肠管炎症等。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肠造瘘术后肠黏膜脱垂：肠造瘘术后肠黏膜脱垂是指在肠造瘘术后，肠黏膜从肠壁脱出，形成肿块，可引起腹痛、腹泻等症状。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肠造瘘术后肠黏膜脱垂的病因：肠造瘘术后肠黏膜脱垂的病因包括肠蠕动功能障碍、肠管狭窄、肠管炎症等。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肠黏膜脱垂的症状和影响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症状：腹痛、腹胀、腹泻、便秘等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预防：保持良好的生活习惯，避免过度劳累，注意饮食卫生等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治疗：手术治疗、药物治疗、饮食调整等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影响：影响生活质量，增加心理压力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肠黏膜脱垂的诊断标准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病史：患者有肠造瘘术史，近期出现肠黏膜脱垂症状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临床表现：腹痛、腹胀、排便困难、便血等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影像学检查：X线、CT、MRI等检查可显示肠黏膜脱垂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内镜检查：肠镜检查可明确诊断肠黏膜脱垂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病理学检查：组织病理学检查可确诊肠黏膜脱垂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肠黏膜脱垂的治疗方法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保守治疗：调整饮食、药物治疗、物理治疗等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手术治疗：肠切除术、肠吻合术、肠造口术等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内镜治疗：内镜下黏膜切除术、内镜下黏膜剥离术等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综合治疗：结合保守治疗和手术治疗，制定个体化治疗方案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4" name="Freeform 488"/>
          <p:cNvSpPr/>
          <p:nvPr>
            <p:custDataLst>
              <p:tags r:id="rId2"/>
            </p:custDataLst>
          </p:nvPr>
        </p:nvSpPr>
        <p:spPr>
          <a:xfrm>
            <a:off x="3164308" y="3159446"/>
            <a:ext cx="709272" cy="80998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序号"/>
          <p:cNvSpPr txBox="1"/>
          <p:nvPr>
            <p:custDataLst>
              <p:tags r:id="rId3"/>
            </p:custDataLst>
          </p:nvPr>
        </p:nvSpPr>
        <p:spPr>
          <a:xfrm>
            <a:off x="3273159" y="3338445"/>
            <a:ext cx="491222" cy="4509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 b="1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1">
                      <a:alpha val="48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2400" b="1"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chemeClr val="accent1">
                    <a:alpha val="48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6" name="椭圆 5"/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3475743" y="2704691"/>
            <a:ext cx="85709" cy="85709"/>
          </a:xfrm>
          <a:prstGeom prst="ellipse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12" name="直接连接符 11"/>
          <p:cNvCxnSpPr/>
          <p:nvPr>
            <p:custDataLst>
              <p:tags r:id="rId5"/>
            </p:custDataLst>
          </p:nvPr>
        </p:nvCxnSpPr>
        <p:spPr>
          <a:xfrm flipH="1">
            <a:off x="3518678" y="2747627"/>
            <a:ext cx="0" cy="411405"/>
          </a:xfrm>
          <a:prstGeom prst="line">
            <a:avLst/>
          </a:prstGeom>
          <a:ln w="15875">
            <a:solidFill>
              <a:schemeClr val="accent1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标题"/>
          <p:cNvSpPr txBox="1"/>
          <p:nvPr>
            <p:custDataLst>
              <p:tags r:id="rId6"/>
            </p:custDataLst>
          </p:nvPr>
        </p:nvSpPr>
        <p:spPr>
          <a:xfrm>
            <a:off x="2815986" y="1490400"/>
            <a:ext cx="1405633" cy="67196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添加标题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14" name="正文"/>
          <p:cNvSpPr txBox="1"/>
          <p:nvPr>
            <p:custDataLst>
              <p:tags r:id="rId7"/>
            </p:custDataLst>
          </p:nvPr>
        </p:nvSpPr>
        <p:spPr>
          <a:xfrm>
            <a:off x="2815986" y="2194907"/>
            <a:ext cx="1405633" cy="6548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6" name="Freeform 488"/>
          <p:cNvSpPr/>
          <p:nvPr>
            <p:custDataLst>
              <p:tags r:id="rId8"/>
            </p:custDataLst>
          </p:nvPr>
        </p:nvSpPr>
        <p:spPr>
          <a:xfrm>
            <a:off x="3856720" y="3860324"/>
            <a:ext cx="709272" cy="80998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序号"/>
          <p:cNvSpPr txBox="1"/>
          <p:nvPr>
            <p:custDataLst>
              <p:tags r:id="rId9"/>
            </p:custDataLst>
          </p:nvPr>
        </p:nvSpPr>
        <p:spPr>
          <a:xfrm>
            <a:off x="3965571" y="4039928"/>
            <a:ext cx="491222" cy="4509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b="1" kern="1200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02</a:t>
            </a:r>
            <a:endParaRPr lang="en-US"/>
          </a:p>
        </p:txBody>
      </p:sp>
      <p:cxnSp>
        <p:nvCxnSpPr>
          <p:cNvPr id="18" name="直接连接符 17"/>
          <p:cNvCxnSpPr/>
          <p:nvPr>
            <p:custDataLst>
              <p:tags r:id="rId10"/>
            </p:custDataLst>
          </p:nvPr>
        </p:nvCxnSpPr>
        <p:spPr>
          <a:xfrm flipH="1">
            <a:off x="4211090" y="4670658"/>
            <a:ext cx="0" cy="411405"/>
          </a:xfrm>
          <a:prstGeom prst="line">
            <a:avLst/>
          </a:prstGeom>
          <a:ln w="15875">
            <a:solidFill>
              <a:schemeClr val="accent4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椭圆 18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4168759" y="5006282"/>
            <a:ext cx="85709" cy="85709"/>
          </a:xfrm>
          <a:prstGeom prst="ellipse">
            <a:avLst/>
          </a:prstGeom>
          <a:gradFill>
            <a:gsLst>
              <a:gs pos="0">
                <a:schemeClr val="accent4">
                  <a:lumMod val="75000"/>
                </a:schemeClr>
              </a:gs>
              <a:gs pos="100000">
                <a:schemeClr val="accent4"/>
              </a:gs>
            </a:gsLst>
            <a:lin ang="2700000" scaled="0"/>
          </a:gradFill>
          <a:ln w="9525" cap="flat">
            <a:solidFill>
              <a:schemeClr val="accent4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0" name="标题"/>
          <p:cNvSpPr txBox="1"/>
          <p:nvPr>
            <p:custDataLst>
              <p:tags r:id="rId12"/>
            </p:custDataLst>
          </p:nvPr>
        </p:nvSpPr>
        <p:spPr>
          <a:xfrm>
            <a:off x="3551333" y="4783137"/>
            <a:ext cx="1405633" cy="67196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添加标题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21" name="正文"/>
          <p:cNvSpPr txBox="1"/>
          <p:nvPr>
            <p:custDataLst>
              <p:tags r:id="rId13"/>
            </p:custDataLst>
          </p:nvPr>
        </p:nvSpPr>
        <p:spPr>
          <a:xfrm>
            <a:off x="3551333" y="5487644"/>
            <a:ext cx="1405633" cy="7623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年龄：50岁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30" name="Freeform 488"/>
          <p:cNvSpPr/>
          <p:nvPr>
            <p:custDataLst>
              <p:tags r:id="rId14"/>
            </p:custDataLst>
          </p:nvPr>
        </p:nvSpPr>
        <p:spPr>
          <a:xfrm>
            <a:off x="4635004" y="3159446"/>
            <a:ext cx="709272" cy="80998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" name="序号"/>
          <p:cNvSpPr txBox="1"/>
          <p:nvPr>
            <p:custDataLst>
              <p:tags r:id="rId15"/>
            </p:custDataLst>
          </p:nvPr>
        </p:nvSpPr>
        <p:spPr>
          <a:xfrm>
            <a:off x="4743855" y="3338445"/>
            <a:ext cx="491222" cy="4509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 b="1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1">
                      <a:alpha val="48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2400" b="1"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chemeClr val="accent1">
                    <a:alpha val="48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28" name="椭圆 27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>
            <a:off x="4947043" y="2704691"/>
            <a:ext cx="85709" cy="85709"/>
          </a:xfrm>
          <a:prstGeom prst="ellipse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29" name="直接连接符 28"/>
          <p:cNvCxnSpPr/>
          <p:nvPr>
            <p:custDataLst>
              <p:tags r:id="rId17"/>
            </p:custDataLst>
          </p:nvPr>
        </p:nvCxnSpPr>
        <p:spPr>
          <a:xfrm flipH="1">
            <a:off x="4989978" y="2747627"/>
            <a:ext cx="0" cy="411405"/>
          </a:xfrm>
          <a:prstGeom prst="line">
            <a:avLst/>
          </a:prstGeom>
          <a:ln w="15875">
            <a:solidFill>
              <a:schemeClr val="accent1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标题"/>
          <p:cNvSpPr txBox="1"/>
          <p:nvPr>
            <p:custDataLst>
              <p:tags r:id="rId18"/>
            </p:custDataLst>
          </p:nvPr>
        </p:nvSpPr>
        <p:spPr>
          <a:xfrm>
            <a:off x="4286681" y="1490400"/>
            <a:ext cx="1405633" cy="67196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添加标题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26" name="正文"/>
          <p:cNvSpPr txBox="1"/>
          <p:nvPr>
            <p:custDataLst>
              <p:tags r:id="rId19"/>
            </p:custDataLst>
          </p:nvPr>
        </p:nvSpPr>
        <p:spPr>
          <a:xfrm>
            <a:off x="4286681" y="2194907"/>
            <a:ext cx="1405633" cy="6548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37" name="Freeform 488"/>
          <p:cNvSpPr/>
          <p:nvPr>
            <p:custDataLst>
              <p:tags r:id="rId20"/>
            </p:custDataLst>
          </p:nvPr>
        </p:nvSpPr>
        <p:spPr>
          <a:xfrm>
            <a:off x="5328021" y="3860324"/>
            <a:ext cx="709272" cy="80998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序号"/>
          <p:cNvSpPr txBox="1"/>
          <p:nvPr>
            <p:custDataLst>
              <p:tags r:id="rId21"/>
            </p:custDataLst>
          </p:nvPr>
        </p:nvSpPr>
        <p:spPr>
          <a:xfrm>
            <a:off x="5436872" y="4039928"/>
            <a:ext cx="491222" cy="4509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b="1" kern="1200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04</a:t>
            </a:r>
            <a:endParaRPr lang="en-US"/>
          </a:p>
        </p:txBody>
      </p:sp>
      <p:cxnSp>
        <p:nvCxnSpPr>
          <p:cNvPr id="35" name="直接连接符 34"/>
          <p:cNvCxnSpPr/>
          <p:nvPr>
            <p:custDataLst>
              <p:tags r:id="rId22"/>
            </p:custDataLst>
          </p:nvPr>
        </p:nvCxnSpPr>
        <p:spPr>
          <a:xfrm flipH="1">
            <a:off x="5682391" y="4670658"/>
            <a:ext cx="0" cy="411405"/>
          </a:xfrm>
          <a:prstGeom prst="line">
            <a:avLst/>
          </a:prstGeom>
          <a:ln w="15875">
            <a:solidFill>
              <a:schemeClr val="accent4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椭圆 35"/>
          <p:cNvSpPr>
            <a:spLocks noChangeAspect="1"/>
          </p:cNvSpPr>
          <p:nvPr>
            <p:custDataLst>
              <p:tags r:id="rId23"/>
            </p:custDataLst>
          </p:nvPr>
        </p:nvSpPr>
        <p:spPr>
          <a:xfrm>
            <a:off x="5639455" y="5006282"/>
            <a:ext cx="85709" cy="85709"/>
          </a:xfrm>
          <a:prstGeom prst="ellipse">
            <a:avLst/>
          </a:prstGeom>
          <a:gradFill>
            <a:gsLst>
              <a:gs pos="0">
                <a:schemeClr val="accent4">
                  <a:lumMod val="75000"/>
                </a:schemeClr>
              </a:gs>
              <a:gs pos="100000">
                <a:schemeClr val="accent4"/>
              </a:gs>
            </a:gsLst>
            <a:lin ang="2700000" scaled="0"/>
          </a:gradFill>
          <a:ln w="9525" cap="flat">
            <a:solidFill>
              <a:schemeClr val="accent4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2" name="标题"/>
          <p:cNvSpPr txBox="1"/>
          <p:nvPr>
            <p:custDataLst>
              <p:tags r:id="rId24"/>
            </p:custDataLst>
          </p:nvPr>
        </p:nvSpPr>
        <p:spPr>
          <a:xfrm>
            <a:off x="5022634" y="4783137"/>
            <a:ext cx="1405633" cy="67196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添加标题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33" name="正文"/>
          <p:cNvSpPr txBox="1"/>
          <p:nvPr>
            <p:custDataLst>
              <p:tags r:id="rId25"/>
            </p:custDataLst>
          </p:nvPr>
        </p:nvSpPr>
        <p:spPr>
          <a:xfrm>
            <a:off x="5022634" y="5487644"/>
            <a:ext cx="1405633" cy="7623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职业：退休工人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46" name="Freeform 488"/>
          <p:cNvSpPr/>
          <p:nvPr>
            <p:custDataLst>
              <p:tags r:id="rId26"/>
            </p:custDataLst>
          </p:nvPr>
        </p:nvSpPr>
        <p:spPr>
          <a:xfrm>
            <a:off x="6106304" y="3159446"/>
            <a:ext cx="709272" cy="80998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序号"/>
          <p:cNvSpPr txBox="1"/>
          <p:nvPr>
            <p:custDataLst>
              <p:tags r:id="rId27"/>
            </p:custDataLst>
          </p:nvPr>
        </p:nvSpPr>
        <p:spPr>
          <a:xfrm>
            <a:off x="6215155" y="3338445"/>
            <a:ext cx="491222" cy="4509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 b="1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1">
                      <a:alpha val="48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2400" b="1"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chemeClr val="accent1">
                    <a:alpha val="48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44" name="椭圆 43"/>
          <p:cNvSpPr>
            <a:spLocks noChangeAspect="1"/>
          </p:cNvSpPr>
          <p:nvPr>
            <p:custDataLst>
              <p:tags r:id="rId28"/>
            </p:custDataLst>
          </p:nvPr>
        </p:nvSpPr>
        <p:spPr>
          <a:xfrm>
            <a:off x="6417738" y="2704691"/>
            <a:ext cx="85709" cy="85709"/>
          </a:xfrm>
          <a:prstGeom prst="ellipse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45" name="直接连接符 44"/>
          <p:cNvCxnSpPr/>
          <p:nvPr>
            <p:custDataLst>
              <p:tags r:id="rId29"/>
            </p:custDataLst>
          </p:nvPr>
        </p:nvCxnSpPr>
        <p:spPr>
          <a:xfrm flipH="1">
            <a:off x="6460674" y="2747627"/>
            <a:ext cx="0" cy="411405"/>
          </a:xfrm>
          <a:prstGeom prst="line">
            <a:avLst/>
          </a:prstGeom>
          <a:ln w="15875">
            <a:solidFill>
              <a:schemeClr val="accent1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标题"/>
          <p:cNvSpPr txBox="1"/>
          <p:nvPr>
            <p:custDataLst>
              <p:tags r:id="rId30"/>
            </p:custDataLst>
          </p:nvPr>
        </p:nvSpPr>
        <p:spPr>
          <a:xfrm>
            <a:off x="5757981" y="1490400"/>
            <a:ext cx="1405633" cy="67196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添加标题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42" name="正文"/>
          <p:cNvSpPr txBox="1"/>
          <p:nvPr>
            <p:custDataLst>
              <p:tags r:id="rId31"/>
            </p:custDataLst>
          </p:nvPr>
        </p:nvSpPr>
        <p:spPr>
          <a:xfrm>
            <a:off x="5757981" y="2194907"/>
            <a:ext cx="1405633" cy="6548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家庭状况：已婚，有一子一女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55" name="Freeform 488"/>
          <p:cNvSpPr/>
          <p:nvPr>
            <p:custDataLst>
              <p:tags r:id="rId32"/>
            </p:custDataLst>
          </p:nvPr>
        </p:nvSpPr>
        <p:spPr>
          <a:xfrm>
            <a:off x="6798716" y="3860324"/>
            <a:ext cx="709272" cy="80998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6" name="序号"/>
          <p:cNvSpPr txBox="1"/>
          <p:nvPr>
            <p:custDataLst>
              <p:tags r:id="rId33"/>
            </p:custDataLst>
          </p:nvPr>
        </p:nvSpPr>
        <p:spPr>
          <a:xfrm>
            <a:off x="6907567" y="4039928"/>
            <a:ext cx="491222" cy="4509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b="1" kern="1200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06</a:t>
            </a:r>
            <a:endParaRPr lang="en-US"/>
          </a:p>
        </p:txBody>
      </p:sp>
      <p:cxnSp>
        <p:nvCxnSpPr>
          <p:cNvPr id="53" name="直接连接符 52"/>
          <p:cNvCxnSpPr/>
          <p:nvPr>
            <p:custDataLst>
              <p:tags r:id="rId34"/>
            </p:custDataLst>
          </p:nvPr>
        </p:nvCxnSpPr>
        <p:spPr>
          <a:xfrm flipH="1">
            <a:off x="7153691" y="4670658"/>
            <a:ext cx="0" cy="411405"/>
          </a:xfrm>
          <a:prstGeom prst="line">
            <a:avLst/>
          </a:prstGeom>
          <a:ln w="15875">
            <a:solidFill>
              <a:schemeClr val="accent4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椭圆 53"/>
          <p:cNvSpPr>
            <a:spLocks noChangeAspect="1"/>
          </p:cNvSpPr>
          <p:nvPr>
            <p:custDataLst>
              <p:tags r:id="rId35"/>
            </p:custDataLst>
          </p:nvPr>
        </p:nvSpPr>
        <p:spPr>
          <a:xfrm>
            <a:off x="7110755" y="5006282"/>
            <a:ext cx="85709" cy="85709"/>
          </a:xfrm>
          <a:prstGeom prst="ellipse">
            <a:avLst/>
          </a:prstGeom>
          <a:gradFill>
            <a:gsLst>
              <a:gs pos="0">
                <a:schemeClr val="accent4">
                  <a:lumMod val="75000"/>
                </a:schemeClr>
              </a:gs>
              <a:gs pos="100000">
                <a:schemeClr val="accent4"/>
              </a:gs>
            </a:gsLst>
            <a:lin ang="2700000" scaled="0"/>
          </a:gradFill>
          <a:ln w="9525" cap="flat">
            <a:solidFill>
              <a:schemeClr val="accent4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50" name="标题"/>
          <p:cNvSpPr txBox="1"/>
          <p:nvPr>
            <p:custDataLst>
              <p:tags r:id="rId36"/>
            </p:custDataLst>
          </p:nvPr>
        </p:nvSpPr>
        <p:spPr>
          <a:xfrm>
            <a:off x="6493329" y="4783137"/>
            <a:ext cx="1405633" cy="67196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添加标题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51" name="正文"/>
          <p:cNvSpPr txBox="1"/>
          <p:nvPr>
            <p:custDataLst>
              <p:tags r:id="rId37"/>
            </p:custDataLst>
          </p:nvPr>
        </p:nvSpPr>
        <p:spPr>
          <a:xfrm>
            <a:off x="6493329" y="5487644"/>
            <a:ext cx="1405633" cy="7623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既往病史：高血压、糖尿病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64" name="Freeform 488"/>
          <p:cNvSpPr/>
          <p:nvPr>
            <p:custDataLst>
              <p:tags r:id="rId38"/>
            </p:custDataLst>
          </p:nvPr>
        </p:nvSpPr>
        <p:spPr>
          <a:xfrm>
            <a:off x="7577000" y="3159446"/>
            <a:ext cx="709272" cy="80998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5" name="序号"/>
          <p:cNvSpPr txBox="1"/>
          <p:nvPr>
            <p:custDataLst>
              <p:tags r:id="rId39"/>
            </p:custDataLst>
          </p:nvPr>
        </p:nvSpPr>
        <p:spPr>
          <a:xfrm>
            <a:off x="7686455" y="3338445"/>
            <a:ext cx="491222" cy="4509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 b="1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1">
                      <a:alpha val="48000"/>
                    </a:schemeClr>
                  </a:outerShdw>
                </a:effectLst>
                <a:latin typeface="+mj-ea"/>
                <a:ea typeface="+mj-ea"/>
              </a:rPr>
              <a:t>07</a:t>
            </a:r>
            <a:endParaRPr lang="en-US" sz="2400" b="1"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chemeClr val="accent1">
                    <a:alpha val="48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62" name="椭圆 61"/>
          <p:cNvSpPr>
            <a:spLocks noChangeAspect="1"/>
          </p:cNvSpPr>
          <p:nvPr>
            <p:custDataLst>
              <p:tags r:id="rId40"/>
            </p:custDataLst>
          </p:nvPr>
        </p:nvSpPr>
        <p:spPr>
          <a:xfrm>
            <a:off x="7889039" y="2704691"/>
            <a:ext cx="85709" cy="85709"/>
          </a:xfrm>
          <a:prstGeom prst="ellipse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63" name="直接连接符 62"/>
          <p:cNvCxnSpPr/>
          <p:nvPr>
            <p:custDataLst>
              <p:tags r:id="rId41"/>
            </p:custDataLst>
          </p:nvPr>
        </p:nvCxnSpPr>
        <p:spPr>
          <a:xfrm flipH="1">
            <a:off x="7931974" y="2747627"/>
            <a:ext cx="0" cy="411405"/>
          </a:xfrm>
          <a:prstGeom prst="line">
            <a:avLst/>
          </a:prstGeom>
          <a:ln w="15875">
            <a:solidFill>
              <a:schemeClr val="accent1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标题"/>
          <p:cNvSpPr txBox="1"/>
          <p:nvPr>
            <p:custDataLst>
              <p:tags r:id="rId42"/>
            </p:custDataLst>
          </p:nvPr>
        </p:nvSpPr>
        <p:spPr>
          <a:xfrm>
            <a:off x="7229282" y="1490400"/>
            <a:ext cx="1405633" cy="67196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添加标题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60" name="正文"/>
          <p:cNvSpPr txBox="1"/>
          <p:nvPr>
            <p:custDataLst>
              <p:tags r:id="rId43"/>
            </p:custDataLst>
          </p:nvPr>
        </p:nvSpPr>
        <p:spPr>
          <a:xfrm>
            <a:off x="7229282" y="2194907"/>
            <a:ext cx="1405633" cy="6548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手术情况：肠造瘘术后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73" name="Freeform 488"/>
          <p:cNvSpPr/>
          <p:nvPr>
            <p:custDataLst>
              <p:tags r:id="rId44"/>
            </p:custDataLst>
          </p:nvPr>
        </p:nvSpPr>
        <p:spPr>
          <a:xfrm>
            <a:off x="8270017" y="3860324"/>
            <a:ext cx="709272" cy="80998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4" name="序号"/>
          <p:cNvSpPr txBox="1"/>
          <p:nvPr>
            <p:custDataLst>
              <p:tags r:id="rId45"/>
            </p:custDataLst>
          </p:nvPr>
        </p:nvSpPr>
        <p:spPr>
          <a:xfrm>
            <a:off x="8378867" y="4039928"/>
            <a:ext cx="491222" cy="4509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b="1" kern="1200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08</a:t>
            </a:r>
            <a:endParaRPr lang="en-US"/>
          </a:p>
        </p:txBody>
      </p:sp>
      <p:cxnSp>
        <p:nvCxnSpPr>
          <p:cNvPr id="71" name="直接连接符 70"/>
          <p:cNvCxnSpPr/>
          <p:nvPr>
            <p:custDataLst>
              <p:tags r:id="rId46"/>
            </p:custDataLst>
          </p:nvPr>
        </p:nvCxnSpPr>
        <p:spPr>
          <a:xfrm flipH="1">
            <a:off x="8624386" y="4670658"/>
            <a:ext cx="0" cy="411405"/>
          </a:xfrm>
          <a:prstGeom prst="line">
            <a:avLst/>
          </a:prstGeom>
          <a:ln w="15875">
            <a:solidFill>
              <a:schemeClr val="accent4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椭圆 71"/>
          <p:cNvSpPr>
            <a:spLocks noChangeAspect="1"/>
          </p:cNvSpPr>
          <p:nvPr>
            <p:custDataLst>
              <p:tags r:id="rId47"/>
            </p:custDataLst>
          </p:nvPr>
        </p:nvSpPr>
        <p:spPr>
          <a:xfrm>
            <a:off x="8581451" y="5006282"/>
            <a:ext cx="85709" cy="85709"/>
          </a:xfrm>
          <a:prstGeom prst="ellipse">
            <a:avLst/>
          </a:prstGeom>
          <a:gradFill>
            <a:gsLst>
              <a:gs pos="0">
                <a:schemeClr val="accent4">
                  <a:lumMod val="75000"/>
                </a:schemeClr>
              </a:gs>
              <a:gs pos="100000">
                <a:schemeClr val="accent4"/>
              </a:gs>
            </a:gsLst>
            <a:lin ang="2700000" scaled="0"/>
          </a:gradFill>
          <a:ln w="9525" cap="flat">
            <a:solidFill>
              <a:schemeClr val="accent4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8" name="标题"/>
          <p:cNvSpPr txBox="1"/>
          <p:nvPr>
            <p:custDataLst>
              <p:tags r:id="rId48"/>
            </p:custDataLst>
          </p:nvPr>
        </p:nvSpPr>
        <p:spPr>
          <a:xfrm>
            <a:off x="7964629" y="4783137"/>
            <a:ext cx="1405633" cy="67196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添加标题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69" name="正文"/>
          <p:cNvSpPr txBox="1"/>
          <p:nvPr>
            <p:custDataLst>
              <p:tags r:id="rId49"/>
            </p:custDataLst>
          </p:nvPr>
        </p:nvSpPr>
        <p:spPr>
          <a:xfrm>
            <a:off x="7964629" y="5487644"/>
            <a:ext cx="1405633" cy="7623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术后恢复情况：一般状况良好，但出现肠黏膜脱垂现象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  <p:custDataLst>
      <p:tags r:id="rId50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手术过程及术后恢复情况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手术过程：肠造瘘术的步骤和注意事项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术后恢复情况：患者在术后的恢复速度和状况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术后并发症：可能出现的并发症及处理方法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术后护理：针对肠黏膜脱垂的护理措施和注意事项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肠黏膜脱垂发生的时间和症状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严重时可能出现肠梗阻、肠坏死等并发症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肠黏膜脱垂通常发生在术后2-3天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症状包括：腹痛、腹胀、恶心、呕吐、排便困难等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及时观察病情，发现异常及时处理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治疗方案和效果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术后护理：包括饮食、活动、药物等方面的护理，以促进患者康复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治疗方案：肠黏膜脱垂的手术治疗，包括肠切除、肠吻合、肠造瘘等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治疗效果：术后肠黏膜脱垂得到有效控制，患者生活质量得到明显改善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随访观察：定期对患者进行随访，了解病情变化，调整治疗方案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疼痛管理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评估疼痛程度：使用疼痛评分量表进行评估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实施疼痛干预措施：包括药物治疗、物理治疗、心理治疗等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监测疼痛效果：定期评估疼痛程度，调整疼痛管理计划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制定疼痛管理计划：根据评估结果制定个性化的疼痛管理计划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https://d.book118.com/435113124034011100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0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3"/>
  <p:tag name="KSO_WM_UNIT_INDEX" val="1_2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3"/>
  <p:tag name="KSO_WM_UNIT_INDEX" val="1_5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3"/>
  <p:tag name="KSO_WM_UNIT_INDEX" val="1_3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3"/>
  <p:tag name="KSO_WM_UNIT_INDEX" val="1_4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36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00_7*l_h_i*1_1_2"/>
  <p:tag name="KSO_WM_UNIT_INDEX" val="1_1_2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5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1_1"/>
  <p:tag name="KSO_WM_UNIT_INDEX" val="1_1_1"/>
  <p:tag name="KSO_WM_UNIT_LAYERLEVEL" val="1_1_1"/>
  <p:tag name="KSO_WM_UNIT_SUBTYPE" val="d"/>
  <p:tag name="KSO_WM_UNIT_TEXT_FILL_FORE_SCHEMECOLOR_INDEX_BRIGHTNESS" val="0.15"/>
  <p:tag name="KSO_WM_UNIT_TEXT_FILL_TYPE" val="1"/>
  <p:tag name="KSO_WM_UNIT_TEXT_SHADOW_SCHEMECOLOR_INDEX" val="5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00_7*l_h_i*1_1_3"/>
  <p:tag name="KSO_WM_UNIT_INDEX" val="1_1_3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1_4"/>
  <p:tag name="KSO_WM_UNIT_INDEX" val="1_1_4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1_1"/>
  <p:tag name="KSO_WM_UNIT_INDEX" val="1_1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00_7*l_h_i*1_2_2"/>
  <p:tag name="KSO_WM_UNIT_INDEX" val="1_2_2"/>
  <p:tag name="KSO_WM_UNIT_LAYERLEVEL" val="1_1_1"/>
  <p:tag name="KSO_WM_UNIT_SHADOW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2_1"/>
  <p:tag name="KSO_WM_UNIT_INDEX" val="1_2_1"/>
  <p:tag name="KSO_WM_UNIT_LAYERLEVEL" val="1_1_1"/>
  <p:tag name="KSO_WM_UNIT_SUBTYPE" val="d"/>
  <p:tag name="KSO_WM_UNIT_TEXT_FILL_FORE_SCHEMECOLOR_INDEX_BRIGHTNESS" val="0.15"/>
  <p:tag name="KSO_WM_UNIT_TEXT_FILL_TYPE" val="1"/>
  <p:tag name="KSO_WM_UNIT_TEXT_SHADOW_SCHEMECOLOR_INDEX" val="8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2_4"/>
  <p:tag name="KSO_WM_UNIT_INDEX" val="1_2_4"/>
  <p:tag name="KSO_WM_UNIT_LAYERLEVEL" val="1_1_1"/>
  <p:tag name="KSO_WM_UNIT_LINE_FILL_TYPE" val="2"/>
  <p:tag name="KSO_WM_UNIT_LINE_FORE_SCHEMECOLOR_INDEX" val="8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8,&quot;pos&quot;:0,&quot;transparency&quot;:0},{&quot;brightness&quot;:0,&quot;colorType&quot;:1,&quot;foreColorIndex&quot;:8,&quot;pos&quot;:1,&quot;transparency&quot;:0}],&quot;type&quot;:3},&quot;glow&quot;:{&quot;colorType&quot;:0},&quot;line&quot;:{&quot;solidLine&quot;:{&quot;brightness&quot;:0.4000000059604645,&quot;colorType&quot;:1,&quot;foreColorIndex&quot;:8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00_7*l_h_i*1_2_3"/>
  <p:tag name="KSO_WM_UNIT_INDEX" val="1_2_3"/>
  <p:tag name="KSO_WM_UNIT_LAYERLEVEL" val="1_1_1"/>
  <p:tag name="KSO_WM_UNIT_LINE_FILL_TYPE" val="2"/>
  <p:tag name="KSO_WM_UNIT_LINE_FORE_SCHEMECOLOR_INDEX" val="8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2_1"/>
  <p:tag name="KSO_WM_UNIT_INDEX" val="1_2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00_7*l_h_i*1_3_2"/>
  <p:tag name="KSO_WM_UNIT_INDEX" val="1_3_2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5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3_1"/>
  <p:tag name="KSO_WM_UNIT_INDEX" val="1_3_1"/>
  <p:tag name="KSO_WM_UNIT_LAYERLEVEL" val="1_1_1"/>
  <p:tag name="KSO_WM_UNIT_SUBTYPE" val="d"/>
  <p:tag name="KSO_WM_UNIT_TEXT_FILL_FORE_SCHEMECOLOR_INDEX_BRIGHTNESS" val="0.15"/>
  <p:tag name="KSO_WM_UNIT_TEXT_FILL_TYPE" val="1"/>
  <p:tag name="KSO_WM_UNIT_TEXT_SHADOW_SCHEMECOLOR_INDEX" val="5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00_7*l_h_i*1_3_3"/>
  <p:tag name="KSO_WM_UNIT_INDEX" val="1_3_3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3_4"/>
  <p:tag name="KSO_WM_UNIT_INDEX" val="1_3_4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3_1"/>
  <p:tag name="KSO_WM_UNIT_INDEX" val="1_3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00_7*l_h_i*1_4_2"/>
  <p:tag name="KSO_WM_UNIT_INDEX" val="1_4_2"/>
  <p:tag name="KSO_WM_UNIT_LAYERLEVEL" val="1_1_1"/>
  <p:tag name="KSO_WM_UNIT_SHADOW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4_1"/>
  <p:tag name="KSO_WM_UNIT_INDEX" val="1_4_1"/>
  <p:tag name="KSO_WM_UNIT_LAYERLEVEL" val="1_1_1"/>
  <p:tag name="KSO_WM_UNIT_SUBTYPE" val="d"/>
  <p:tag name="KSO_WM_UNIT_TEXT_FILL_FORE_SCHEMECOLOR_INDEX_BRIGHTNESS" val="0.15"/>
  <p:tag name="KSO_WM_UNIT_TEXT_FILL_TYPE" val="1"/>
  <p:tag name="KSO_WM_UNIT_TEXT_SHADOW_SCHEMECOLOR_INDEX" val="8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4_4"/>
  <p:tag name="KSO_WM_UNIT_INDEX" val="1_4_4"/>
  <p:tag name="KSO_WM_UNIT_LAYERLEVEL" val="1_1_1"/>
  <p:tag name="KSO_WM_UNIT_LINE_FILL_TYPE" val="2"/>
  <p:tag name="KSO_WM_UNIT_LINE_FORE_SCHEMECOLOR_INDEX" val="8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8,&quot;pos&quot;:0,&quot;transparency&quot;:0},{&quot;brightness&quot;:0,&quot;colorType&quot;:1,&quot;foreColorIndex&quot;:8,&quot;pos&quot;:1,&quot;transparency&quot;:0}],&quot;type&quot;:3},&quot;glow&quot;:{&quot;colorType&quot;:0},&quot;line&quot;:{&quot;solidLine&quot;:{&quot;brightness&quot;:0.4000000059604645,&quot;colorType&quot;:1,&quot;foreColorIndex&quot;:8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00_7*l_h_i*1_4_3"/>
  <p:tag name="KSO_WM_UNIT_INDEX" val="1_4_3"/>
  <p:tag name="KSO_WM_UNIT_LAYERLEVEL" val="1_1_1"/>
  <p:tag name="KSO_WM_UNIT_LINE_FILL_TYPE" val="2"/>
  <p:tag name="KSO_WM_UNIT_LINE_FORE_SCHEMECOLOR_INDEX" val="8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4_1"/>
  <p:tag name="KSO_WM_UNIT_INDEX" val="1_4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00_7*l_h_i*1_5_2"/>
  <p:tag name="KSO_WM_UNIT_INDEX" val="1_5_2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5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5_1"/>
  <p:tag name="KSO_WM_UNIT_INDEX" val="1_5_1"/>
  <p:tag name="KSO_WM_UNIT_LAYERLEVEL" val="1_1_1"/>
  <p:tag name="KSO_WM_UNIT_SUBTYPE" val="d"/>
  <p:tag name="KSO_WM_UNIT_TEXT_FILL_FORE_SCHEMECOLOR_INDEX_BRIGHTNESS" val="0.15"/>
  <p:tag name="KSO_WM_UNIT_TEXT_FILL_TYPE" val="1"/>
  <p:tag name="KSO_WM_UNIT_TEXT_SHADOW_SCHEMECOLOR_INDEX" val="5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00_7*l_h_i*1_5_3"/>
  <p:tag name="KSO_WM_UNIT_INDEX" val="1_5_3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5_4"/>
  <p:tag name="KSO_WM_UNIT_INDEX" val="1_5_4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5_1"/>
  <p:tag name="KSO_WM_UNIT_INDEX" val="1_5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00_7*l_h_i*1_6_2"/>
  <p:tag name="KSO_WM_UNIT_INDEX" val="1_6_2"/>
  <p:tag name="KSO_WM_UNIT_LAYERLEVEL" val="1_1_1"/>
  <p:tag name="KSO_WM_UNIT_SHADOW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6_1"/>
  <p:tag name="KSO_WM_UNIT_INDEX" val="1_6_1"/>
  <p:tag name="KSO_WM_UNIT_LAYERLEVEL" val="1_1_1"/>
  <p:tag name="KSO_WM_UNIT_SUBTYPE" val="d"/>
  <p:tag name="KSO_WM_UNIT_TEXT_FILL_FORE_SCHEMECOLOR_INDEX_BRIGHTNESS" val="0.15"/>
  <p:tag name="KSO_WM_UNIT_TEXT_FILL_TYPE" val="1"/>
  <p:tag name="KSO_WM_UNIT_TEXT_SHADOW_SCHEMECOLOR_INDEX" val="8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6_4"/>
  <p:tag name="KSO_WM_UNIT_INDEX" val="1_6_4"/>
  <p:tag name="KSO_WM_UNIT_LAYERLEVEL" val="1_1_1"/>
  <p:tag name="KSO_WM_UNIT_LINE_FILL_TYPE" val="2"/>
  <p:tag name="KSO_WM_UNIT_LINE_FORE_SCHEMECOLOR_INDEX" val="8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8,&quot;pos&quot;:0,&quot;transparency&quot;:0},{&quot;brightness&quot;:0,&quot;colorType&quot;:1,&quot;foreColorIndex&quot;:8,&quot;pos&quot;:1,&quot;transparency&quot;:0}],&quot;type&quot;:3},&quot;glow&quot;:{&quot;colorType&quot;:0},&quot;line&quot;:{&quot;solidLine&quot;:{&quot;brightness&quot;:0.4000000059604645,&quot;colorType&quot;:1,&quot;foreColorIndex&quot;:8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00_7*l_h_i*1_6_3"/>
  <p:tag name="KSO_WM_UNIT_INDEX" val="1_6_3"/>
  <p:tag name="KSO_WM_UNIT_LAYERLEVEL" val="1_1_1"/>
  <p:tag name="KSO_WM_UNIT_LINE_FILL_TYPE" val="2"/>
  <p:tag name="KSO_WM_UNIT_LINE_FORE_SCHEMECOLOR_INDEX" val="8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6_1"/>
  <p:tag name="KSO_WM_UNIT_INDEX" val="1_6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00_7*l_h_i*1_7_2"/>
  <p:tag name="KSO_WM_UNIT_INDEX" val="1_7_2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5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7_1"/>
  <p:tag name="KSO_WM_UNIT_INDEX" val="1_7_1"/>
  <p:tag name="KSO_WM_UNIT_LAYERLEVEL" val="1_1_1"/>
  <p:tag name="KSO_WM_UNIT_SUBTYPE" val="d"/>
  <p:tag name="KSO_WM_UNIT_TEXT_FILL_FORE_SCHEMECOLOR_INDEX_BRIGHTNESS" val="0.15"/>
  <p:tag name="KSO_WM_UNIT_TEXT_FILL_TYPE" val="1"/>
  <p:tag name="KSO_WM_UNIT_TEXT_SHADOW_SCHEMECOLOR_INDEX" val="5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00_7*l_h_i*1_7_3"/>
  <p:tag name="KSO_WM_UNIT_INDEX" val="1_7_3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7_4"/>
  <p:tag name="KSO_WM_UNIT_INDEX" val="1_7_4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7_1"/>
  <p:tag name="KSO_WM_UNIT_INDEX" val="1_7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00_7*l_h_i*1_8_2"/>
  <p:tag name="KSO_WM_UNIT_INDEX" val="1_8_2"/>
  <p:tag name="KSO_WM_UNIT_LAYERLEVEL" val="1_1_1"/>
  <p:tag name="KSO_WM_UNIT_SHADOW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8_1"/>
  <p:tag name="KSO_WM_UNIT_INDEX" val="1_8_1"/>
  <p:tag name="KSO_WM_UNIT_LAYERLEVEL" val="1_1_1"/>
  <p:tag name="KSO_WM_UNIT_SUBTYPE" val="d"/>
  <p:tag name="KSO_WM_UNIT_TEXT_FILL_FORE_SCHEMECOLOR_INDEX_BRIGHTNESS" val="0.15"/>
  <p:tag name="KSO_WM_UNIT_TEXT_FILL_TYPE" val="1"/>
  <p:tag name="KSO_WM_UNIT_TEXT_SHADOW_SCHEMECOLOR_INDEX" val="8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8_4"/>
  <p:tag name="KSO_WM_UNIT_INDEX" val="1_8_4"/>
  <p:tag name="KSO_WM_UNIT_LAYERLEVEL" val="1_1_1"/>
  <p:tag name="KSO_WM_UNIT_LINE_FILL_TYPE" val="2"/>
  <p:tag name="KSO_WM_UNIT_LINE_FORE_SCHEMECOLOR_INDEX" val="8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8,&quot;pos&quot;:0,&quot;transparency&quot;:0},{&quot;brightness&quot;:0,&quot;colorType&quot;:1,&quot;foreColorIndex&quot;:8,&quot;pos&quot;:1,&quot;transparency&quot;:0}],&quot;type&quot;:3},&quot;glow&quot;:{&quot;colorType&quot;:0},&quot;line&quot;:{&quot;solidLine&quot;:{&quot;brightness&quot;:0.4000000059604645,&quot;colorType&quot;:1,&quot;foreColorIndex&quot;:8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00_7*l_h_i*1_8_3"/>
  <p:tag name="KSO_WM_UNIT_INDEX" val="1_8_3"/>
  <p:tag name="KSO_WM_UNIT_LAYERLEVEL" val="1_1_1"/>
  <p:tag name="KSO_WM_UNIT_LINE_FILL_TYPE" val="2"/>
  <p:tag name="KSO_WM_UNIT_LINE_FORE_SCHEMECOLOR_INDEX" val="8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8_1"/>
  <p:tag name="KSO_WM_UNIT_INDEX" val="1_8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244.xml><?xml version="1.0" encoding="utf-8"?>
<p:tagLst xmlns:p="http://schemas.openxmlformats.org/presentationml/2006/main">
  <p:tag name="KSO_WM_TEMPLATE_CATEGORY" val="custom"/>
  <p:tag name="KSO_WM_TEMPLATE_INDEX" val="20230914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91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12.xml><?xml version="1.0" encoding="utf-8"?>
<p:tagLst xmlns:p="http://schemas.openxmlformats.org/presentationml/2006/main">
  <p:tag name="KSO_WM_TEMPLATE_CATEGORY" val="custom"/>
  <p:tag name="KSO_WM_TEMPLATE_INDEX" val="20230914"/>
</p:tagLst>
</file>

<file path=ppt/tags/tag3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Calibri Light</vt:lpstr>
      <vt:lpstr>宋体</vt:lpstr>
      <vt:lpstr>Office Theme</vt:lpstr>
      <vt:lpstr>肠造瘘术后肠黏膜脱垂的护理查房</vt:lpstr>
      <vt:lpstr>目录</vt:lpstr>
      <vt:lpstr>疾病相关知识</vt:lpstr>
      <vt:lpstr>肠黏膜脱垂的定义和病因</vt:lpstr>
      <vt:lpstr>肠黏膜脱垂的症状和影响</vt:lpstr>
      <vt:lpstr>肠黏膜脱垂的诊断标准</vt:lpstr>
      <vt:lpstr>肠黏膜脱垂的治疗方法</vt:lpstr>
      <vt:lpstr>病例汇报</vt:lpstr>
      <vt:lpstr>患者基本信息</vt:lpstr>
      <vt:lpstr>手术过程及术后恢复情况</vt:lpstr>
      <vt:lpstr>肠黏膜脱垂发生的时间和症状</vt:lpstr>
      <vt:lpstr>治疗方案和效果</vt:lpstr>
      <vt:lpstr>护理诊断</vt:lpstr>
      <vt:lpstr>疼痛管理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2024-09-07T22:41:23.538</cp:lastPrinted>
  <dcterms:created xsi:type="dcterms:W3CDTF">2024-09-07T14:41:23Z</dcterms:created>
  <dcterms:modified xsi:type="dcterms:W3CDTF">2024-09-07T14:41:25Z</dcterms:modified>
</cp:coreProperties>
</file>