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75.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8</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9</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14</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15</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A8B888-0000-44FB-BF43-DF77FEB69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924DB9-4B71-4222-BA45-BC7EFD231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3F7215-9C31-47BB-B2AF-A1EAD553B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C685FB-3AF5-4AB2-9CAB-3B54ABC211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88555C-146B-4C17-A0EE-7A88E830A7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CA6A82-8975-47A9-8D58-9249D88C62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569D25-51DF-432E-911A-621A143961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F7919B-9F36-423B-A876-76B7640C07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33619B-87B3-40ED-ACB5-6A2E2D678F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810A17-62D7-49F5-8919-F31D8BB1BE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FB0B3C-9FC0-4EA1-B623-7517A09A2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media/image1.png" /><Relationship Id="rId18" Type="http://schemas.openxmlformats.org/officeDocument/2006/relationships/tags" Target="../tags/tag62.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6" descr="图片4"/>
          <p:cNvPicPr>
            <a:picLocks noChangeAspect="1"/>
          </p:cNvPicPr>
          <p:nvPr userDrawn="1"/>
        </p:nvPicPr>
        <p:blipFill>
          <a:blip r:embed="rId17"/>
          <a:stretch>
            <a:fillRect/>
          </a:stretch>
        </p:blipFill>
        <p:spPr>
          <a:xfrm>
            <a:off x="0" y="0"/>
            <a:ext cx="12192000" cy="6858000"/>
          </a:xfrm>
          <a:prstGeom prst="rect">
            <a:avLst/>
          </a:prstGeom>
        </p:spPr>
      </p:pic>
    </p:spTree>
    <p:custDataLst>
      <p:tags r:id="rId18"/>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notesSlide" Target="../notesSlides/notesSlide1.xml" /><Relationship Id="rId6"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notesSlide" Target="../notesSlides/notesSlide2.xml" /><Relationship Id="rId7"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notesSlide" Target="../notesSlides/notesSlide3.xml" /><Relationship Id="rId8"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tags" Target="../tags/tag107.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2" Type="http://schemas.openxmlformats.org/officeDocument/2006/relationships/tags" Target="../tags/tag108.xml" /><Relationship Id="rId3" Type="http://schemas.openxmlformats.org/officeDocument/2006/relationships/tags" Target="../tags/tag109.xml" /><Relationship Id="rId4" Type="http://schemas.openxmlformats.org/officeDocument/2006/relationships/slideLayout" Target="../slideLayouts/slideLayout18.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s/_rels/slide6.xml.rels>&#65279;<?xml version="1.0" encoding="utf-8" standalone="yes"?><Relationships xmlns="http://schemas.openxmlformats.org/package/2006/relationships"><Relationship Id="rId1" Type="http://schemas.openxmlformats.org/officeDocument/2006/relationships/tags" Target="../tags/tag78.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16" Type="http://schemas.openxmlformats.org/officeDocument/2006/relationships/tags" Target="../tags/tag93.xml" /><Relationship Id="rId17" Type="http://schemas.openxmlformats.org/officeDocument/2006/relationships/tags" Target="../tags/tag94.xml" /><Relationship Id="rId18" Type="http://schemas.openxmlformats.org/officeDocument/2006/relationships/slideLayout" Target="../slideLayouts/slideLayout18.xml" /><Relationship Id="rId19" Type="http://schemas.openxmlformats.org/officeDocument/2006/relationships/notesSlide" Target="../notesSlides/notesSlide5.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7.xml.rels>&#65279;<?xml version="1.0" encoding="utf-8" standalone="yes"?><Relationships xmlns="http://schemas.openxmlformats.org/package/2006/relationships"><Relationship Id="rId1" Type="http://schemas.openxmlformats.org/officeDocument/2006/relationships/tags" Target="../tags/tag95.xml" /><Relationship Id="rId10" Type="http://schemas.openxmlformats.org/officeDocument/2006/relationships/tags" Target="../tags/tag104.xml" /><Relationship Id="rId11" Type="http://schemas.openxmlformats.org/officeDocument/2006/relationships/tags" Target="../tags/tag105.xml" /><Relationship Id="rId12" Type="http://schemas.openxmlformats.org/officeDocument/2006/relationships/tags" Target="../tags/tag106.xml" /><Relationship Id="rId13" Type="http://schemas.openxmlformats.org/officeDocument/2006/relationships/slideLayout" Target="../slideLayouts/slideLayout18.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tags" Target="../tags/tag102.xml" /><Relationship Id="rId9" Type="http://schemas.openxmlformats.org/officeDocument/2006/relationships/tags" Target="../tags/tag10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notesSlide" Target="../notesSlides/notesSlide7.xml" /><Relationship Id="rId8"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tags" Target="../tags/tag125.xml" /></Relationships>
</file>

<file path=ppt/slides/_rels/slide11.xml.rels>&#65279;<?xml version="1.0" encoding="utf-8" standalone="yes"?><Relationships xmlns="http://schemas.openxmlformats.org/package/2006/relationships"><Relationship Id="rId1" Type="http://schemas.openxmlformats.org/officeDocument/2006/relationships/tags" Target="../tags/tag107.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2" Type="http://schemas.openxmlformats.org/officeDocument/2006/relationships/tags" Target="../tags/tag108.xml" /><Relationship Id="rId3" Type="http://schemas.openxmlformats.org/officeDocument/2006/relationships/tags" Target="../tags/tag109.xml" /><Relationship Id="rId4" Type="http://schemas.openxmlformats.org/officeDocument/2006/relationships/slideLayout" Target="../slideLayouts/slideLayout18.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s/_rels/slide12.xml.rels>&#65279;<?xml version="1.0" encoding="utf-8" standalone="yes"?><Relationships xmlns="http://schemas.openxmlformats.org/package/2006/relationships"><Relationship Id="rId1" Type="http://schemas.openxmlformats.org/officeDocument/2006/relationships/tags" Target="../tags/tag95.xml" /><Relationship Id="rId10" Type="http://schemas.openxmlformats.org/officeDocument/2006/relationships/tags" Target="../tags/tag104.xml" /><Relationship Id="rId11" Type="http://schemas.openxmlformats.org/officeDocument/2006/relationships/tags" Target="../tags/tag105.xml" /><Relationship Id="rId12" Type="http://schemas.openxmlformats.org/officeDocument/2006/relationships/tags" Target="../tags/tag106.xml" /><Relationship Id="rId13" Type="http://schemas.openxmlformats.org/officeDocument/2006/relationships/slideLayout" Target="../slideLayouts/slideLayout18.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tags" Target="../tags/tag102.xml" /><Relationship Id="rId9" Type="http://schemas.openxmlformats.org/officeDocument/2006/relationships/tags" Target="../tags/tag103.xml" /></Relationships>
</file>

<file path=ppt/slides/_rels/slide13.xml.rels>&#65279;<?xml version="1.0" encoding="utf-8" standalone="yes"?><Relationships xmlns="http://schemas.openxmlformats.org/package/2006/relationships"><Relationship Id="rId1" Type="http://schemas.openxmlformats.org/officeDocument/2006/relationships/tags" Target="../tags/tag78.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16" Type="http://schemas.openxmlformats.org/officeDocument/2006/relationships/tags" Target="../tags/tag93.xml" /><Relationship Id="rId17" Type="http://schemas.openxmlformats.org/officeDocument/2006/relationships/tags" Target="../tags/tag94.xml" /><Relationship Id="rId18" Type="http://schemas.openxmlformats.org/officeDocument/2006/relationships/slideLayout" Target="../slideLayouts/slideLayout18.xml" /><Relationship Id="rId19" Type="http://schemas.openxmlformats.org/officeDocument/2006/relationships/notesSlide" Target="../notesSlides/notesSlide8.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notesSlide" Target="../notesSlides/notesSlide10.xml" /><Relationship Id="rId8"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tags" Target="../tags/tag78.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16" Type="http://schemas.openxmlformats.org/officeDocument/2006/relationships/tags" Target="../tags/tag93.xml" /><Relationship Id="rId17" Type="http://schemas.openxmlformats.org/officeDocument/2006/relationships/tags" Target="../tags/tag94.xml" /><Relationship Id="rId18" Type="http://schemas.openxmlformats.org/officeDocument/2006/relationships/slideLayout" Target="../slideLayouts/slideLayout18.xml" /><Relationship Id="rId19" Type="http://schemas.openxmlformats.org/officeDocument/2006/relationships/notesSlide" Target="../notesSlides/notesSlide11.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tags" Target="../tags/tag125.xml" /></Relationships>
</file>

<file path=ppt/slides/_rels/slide18.xml.rels>&#65279;<?xml version="1.0" encoding="utf-8" standalone="yes"?><Relationships xmlns="http://schemas.openxmlformats.org/package/2006/relationships"><Relationship Id="rId1" Type="http://schemas.openxmlformats.org/officeDocument/2006/relationships/tags" Target="../tags/tag95.xml" /><Relationship Id="rId10" Type="http://schemas.openxmlformats.org/officeDocument/2006/relationships/tags" Target="../tags/tag104.xml" /><Relationship Id="rId11" Type="http://schemas.openxmlformats.org/officeDocument/2006/relationships/tags" Target="../tags/tag105.xml" /><Relationship Id="rId12" Type="http://schemas.openxmlformats.org/officeDocument/2006/relationships/tags" Target="../tags/tag106.xml" /><Relationship Id="rId13" Type="http://schemas.openxmlformats.org/officeDocument/2006/relationships/slideLayout" Target="../slideLayouts/slideLayout18.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tags" Target="../tags/tag102.xml" /><Relationship Id="rId9" Type="http://schemas.openxmlformats.org/officeDocument/2006/relationships/tags" Target="../tags/tag10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241010142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6" name="图片 5" descr="图片1"/>
          <p:cNvPicPr>
            <a:picLocks noChangeAspect="1"/>
          </p:cNvPicPr>
          <p:nvPr/>
        </p:nvPicPr>
        <p:blipFill>
          <a:blip r:embed="rId6"/>
          <a:stretch>
            <a:fillRect/>
          </a:stretch>
        </p:blipFill>
        <p:spPr>
          <a:xfrm>
            <a:off x="0" y="0"/>
            <a:ext cx="12192000" cy="6858000"/>
          </a:xfrm>
          <a:prstGeom prst="rect">
            <a:avLst/>
          </a:prstGeom>
        </p:spPr>
      </p:pic>
      <p:sp>
        <p:nvSpPr>
          <p:cNvPr id="2" name="title"/>
          <p:cNvSpPr>
            <a:spLocks noGrp="1"/>
          </p:cNvSpPr>
          <p:nvPr>
            <p:ph type="ctrTitle"/>
          </p:nvPr>
        </p:nvSpPr>
        <p:spPr>
          <a:xfrm>
            <a:off x="774065" y="1347470"/>
            <a:ext cx="10255250" cy="2081530"/>
          </a:xfrm>
          <a:noFill/>
        </p:spPr>
        <p:txBody>
          <a:bodyPr anchor="ctr" anchorCtr="0"/>
          <a:lstStyle/>
          <a:p>
            <a:pPr lvl="0"/>
            <a:r>
              <a:rPr lang="zh-CN" altLang="zh-CN">
                <a:solidFill>
                  <a:schemeClr val="bg1"/>
                </a:solidFill>
              </a:rPr>
              <a:t>技术安全的最新趋势</a:t>
            </a:r>
            <a:endParaRPr lang="zh-CN" altLang="en-US">
              <a:solidFill>
                <a:schemeClr val="bg1"/>
              </a:solidFill>
            </a:endParaRPr>
          </a:p>
        </p:txBody>
      </p:sp>
      <p:sp>
        <p:nvSpPr>
          <p:cNvPr id="3" name="封面"/>
          <p:cNvSpPr>
            <a:spLocks noGrp="1"/>
          </p:cNvSpPr>
          <p:nvPr>
            <p:ph type="subTitle" idx="1"/>
          </p:nvPr>
        </p:nvSpPr>
        <p:spPr>
          <a:xfrm>
            <a:off x="1198880" y="3560445"/>
            <a:ext cx="473075" cy="203200"/>
          </a:xfrm>
        </p:spPr>
        <p:txBody>
          <a:bodyPr>
            <a:normAutofit fontScale="25000"/>
          </a:bodyPr>
          <a:lstStyle/>
          <a:p>
            <a:r>
              <a:rPr lang="en-US">
                <a:sym typeface="+mn-ea"/>
              </a:rPr>
              <a:t> </a:t>
            </a:r>
            <a:endParaRPr lang="en-US"/>
          </a:p>
        </p:txBody>
      </p:sp>
      <p:sp>
        <p:nvSpPr>
          <p:cNvPr id="4" name="文本框 3"/>
          <p:cNvSpPr txBox="1"/>
          <p:nvPr/>
        </p:nvSpPr>
        <p:spPr>
          <a:xfrm>
            <a:off x="3385820" y="4286885"/>
            <a:ext cx="613981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a:solidFill>
                  <a:schemeClr val="bg1"/>
                </a:solidFill>
              </a:rPr>
              <a:t>汇报人：</a:t>
            </a:r>
            <a:r>
              <a:rPr lang="en-US" altLang="zh-CN">
                <a:solidFill>
                  <a:schemeClr val="bg1"/>
                </a:solidFill>
              </a:rPr>
              <a:t>                                        </a:t>
            </a:r>
            <a:r>
              <a:rPr lang="zh-CN" altLang="en-US">
                <a:solidFill>
                  <a:schemeClr val="bg1"/>
                </a:solidFill>
              </a:rPr>
              <a:t>时间：</a:t>
            </a:r>
            <a:r>
              <a:rPr lang="en-US" altLang="zh-CN">
                <a:solidFill>
                  <a:schemeClr val="bg1"/>
                </a:solidFill>
              </a:rPr>
              <a:t>2024</a:t>
            </a:r>
            <a:r>
              <a:rPr lang="zh-CN" altLang="en-US">
                <a:solidFill>
                  <a:schemeClr val="bg1"/>
                </a:solidFill>
              </a:rPr>
              <a:t>年</a:t>
            </a:r>
            <a:r>
              <a:rPr lang="en-US" altLang="zh-CN">
                <a:solidFill>
                  <a:schemeClr val="bg1"/>
                </a:solidFill>
              </a:rPr>
              <a:t>X</a:t>
            </a:r>
            <a:r>
              <a:rPr lang="zh-CN" altLang="en-US">
                <a:solidFill>
                  <a:schemeClr val="bg1"/>
                </a:solidFill>
              </a:rPr>
              <a:t>月</a:t>
            </a:r>
            <a:endParaRPr lang="zh-CN" altLang="en-US">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2" name="图片 1" descr="图片2"/>
          <p:cNvPicPr>
            <a:picLocks noChangeAspect="1"/>
          </p:cNvPicPr>
          <p:nvPr/>
        </p:nvPicPr>
        <p:blipFill>
          <a:blip r:embed="rId7"/>
          <a:stretch>
            <a:fillRect/>
          </a:stretch>
        </p:blipFill>
        <p:spPr>
          <a:xfrm>
            <a:off x="0" y="0"/>
            <a:ext cx="12192000" cy="6858000"/>
          </a:xfrm>
          <a:prstGeom prst="rect">
            <a:avLst/>
          </a:prstGeom>
        </p:spPr>
      </p:pic>
      <p:sp>
        <p:nvSpPr>
          <p:cNvPr id="3" name="目录"/>
          <p:cNvSpPr>
            <a:spLocks noGrp="1"/>
          </p:cNvSpPr>
          <p:nvPr>
            <p:ph type="title" idx="4294967295"/>
          </p:nvPr>
        </p:nvSpPr>
        <p:spPr>
          <a:xfrm>
            <a:off x="1621790" y="1647190"/>
            <a:ext cx="2991485" cy="2125980"/>
          </a:xfrm>
        </p:spPr>
        <p:txBody>
          <a:bodyPr>
            <a:noAutofit/>
          </a:bodyPr>
          <a:lstStyle/>
          <a:p>
            <a:r>
              <a:rPr lang="zh-CN" altLang="en-US" sz="4000">
                <a:solidFill>
                  <a:schemeClr val="tx1"/>
                </a:solidFill>
              </a:rPr>
              <a:t>目</a:t>
            </a:r>
            <a:r>
              <a:rPr lang="en-US" altLang="zh-CN" sz="4000">
                <a:solidFill>
                  <a:schemeClr val="tx1"/>
                </a:solidFill>
              </a:rPr>
              <a:t>  </a:t>
            </a:r>
            <a:r>
              <a:rPr lang="zh-CN" altLang="en-US" sz="4000">
                <a:solidFill>
                  <a:schemeClr val="tx1"/>
                </a:solidFill>
              </a:rPr>
              <a:t>录</a:t>
            </a:r>
            <a:endParaRPr lang="zh-CN" altLang="en-US" sz="4000">
              <a:solidFill>
                <a:schemeClr val="tx1"/>
              </a:solidFill>
            </a:endParaRPr>
          </a:p>
        </p:txBody>
      </p:sp>
      <p:sp>
        <p:nvSpPr>
          <p:cNvPr id="23" name="content"/>
          <p:cNvSpPr txBox="1"/>
          <p:nvPr/>
        </p:nvSpPr>
        <p:spPr>
          <a:xfrm>
            <a:off x="4418965" y="1466850"/>
            <a:ext cx="6755765" cy="4521835"/>
          </a:xfrm>
          <a:prstGeom prst="rect">
            <a:avLst/>
          </a:prstGeom>
          <a:solidFill>
            <a:schemeClr val="bg1">
              <a:alpha val="42000"/>
            </a:schemeClr>
          </a:solid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2400">
                <a:solidFill>
                  <a:schemeClr val="tx1"/>
                </a:solidFill>
                <a:latin typeface="黑体" panose="02010609060101010101" charset="-122"/>
                <a:ea typeface="黑体" panose="02010609060101010101" charset="-122"/>
                <a:cs typeface="MiSans Heavy" panose="00000a00000000000000" charset="-122"/>
                <a:sym typeface="+mn-ea"/>
              </a:rPr>
              <a:t>第1章  简介
第2章  网络安全的最新趋势
第3章  数据安全的最新趋势
第4章  人工智能安全的最新趋势
第5章  物联网安全的最新趋势
第6章  总结与展望</a:t>
            </a:r>
            <a:endParaRPr lang="zh-CN" altLang="en-US" sz="2400">
              <a:solidFill>
                <a:schemeClr val="tx1"/>
              </a:solidFill>
              <a:latin typeface="黑体" panose="02010609060101010101" charset="-122"/>
              <a:ea typeface="黑体" panose="02010609060101010101" charset="-122"/>
              <a:cs typeface="MiSans Heavy" panose="00000a00000000000000" charset="-122"/>
              <a:sym typeface="+mn-ea"/>
            </a:endParaRPr>
          </a:p>
        </p:txBody>
      </p:sp>
      <p:sp>
        <p:nvSpPr>
          <p:cNvPr id="5" name="TextBox 4"/>
          <p:cNvSpPr txBox="1"/>
          <p:nvPr/>
        </p:nvSpPr>
        <p:spPr>
          <a:xfrm>
            <a:off x="1313857" y="3074243"/>
            <a:ext cx="2127531" cy="356454"/>
          </a:xfrm>
          <a:prstGeom prst="rect">
            <a:avLst/>
          </a:prstGeom>
        </p:spPr>
        <p:txBody>
          <a:bodyPr vert="horz" wrap="square" lIns="91440" tIns="45720" rIns="91440" bIns="4572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b="1">
                <a:solidFill>
                  <a:schemeClr val="accent5">
                    <a:lumMod val="50000"/>
                    <a:alpha val="60000"/>
                  </a:schemeClr>
                </a:solidFill>
                <a:latin typeface="微软雅黑" panose="020b0503020204020204" charset="-122"/>
                <a:ea typeface="微软雅黑"/>
                <a:cs typeface="微软雅黑" panose="020b0503020204020204" charset="-122"/>
              </a:rPr>
              <a:t>CATALOGUE</a:t>
            </a:r>
            <a:endParaRPr lang="en-US" b="1">
              <a:solidFill>
                <a:schemeClr val="accent5">
                  <a:lumMod val="50000"/>
                  <a:alpha val="60000"/>
                </a:schemeClr>
              </a:solidFill>
              <a:latin typeface="微软雅黑" panose="020b0503020204020204" charset="-122"/>
              <a:ea typeface="微软雅黑"/>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9" name="图片 8" descr="图片3"/>
          <p:cNvPicPr>
            <a:picLocks noChangeAspect="1"/>
          </p:cNvPicPr>
          <p:nvPr/>
        </p:nvPicPr>
        <p:blipFill>
          <a:blip r:embed="rId8"/>
          <a:stretch>
            <a:fillRect/>
          </a:stretch>
        </p:blipFill>
        <p:spPr>
          <a:xfrm>
            <a:off x="0" y="0"/>
            <a:ext cx="12192000" cy="6858000"/>
          </a:xfrm>
          <a:prstGeom prst="rect">
            <a:avLst/>
          </a:prstGeom>
        </p:spPr>
      </p:pic>
      <p:sp>
        <p:nvSpPr>
          <p:cNvPr id="2" name="index"/>
          <p:cNvSpPr>
            <a:spLocks noGrp="1"/>
          </p:cNvSpPr>
          <p:nvPr>
            <p:ph type="body" idx="4294967295"/>
          </p:nvPr>
        </p:nvSpPr>
        <p:spPr>
          <a:xfrm>
            <a:off x="1089660" y="1583690"/>
            <a:ext cx="1922780" cy="968375"/>
          </a:xfrm>
          <a:noFill/>
        </p:spPr>
        <p:txBody>
          <a:bodyPr>
            <a:noAutofit/>
          </a:bodyPr>
          <a:lstStyle/>
          <a:p>
            <a:r>
              <a:rPr lang="zh-CN" altLang="en-US" sz="2400"/>
              <a:t>01</a:t>
            </a:r>
            <a:endParaRPr lang="zh-CN" altLang="en-US" sz="2400"/>
          </a:p>
        </p:txBody>
      </p:sp>
      <p:sp>
        <p:nvSpPr>
          <p:cNvPr id="3" name="title"/>
          <p:cNvSpPr>
            <a:spLocks noGrp="1"/>
          </p:cNvSpPr>
          <p:nvPr>
            <p:ph type="title" idx="4294967295"/>
          </p:nvPr>
        </p:nvSpPr>
        <p:spPr>
          <a:xfrm>
            <a:off x="1326515" y="2854960"/>
            <a:ext cx="9108440" cy="1319530"/>
          </a:xfrm>
          <a:noFill/>
        </p:spPr>
        <p:txBody>
          <a:bodyPr/>
          <a:lstStyle/>
          <a:p>
            <a:pPr algn="ctr"/>
            <a:r>
              <a:rPr sz="4500"/>
              <a:t>第1章 简介</a:t>
            </a:r>
            <a:endParaRPr sz="4500"/>
          </a:p>
        </p:txBody>
      </p:sp>
      <p:sp>
        <p:nvSpPr>
          <p:cNvPr id="4" name="章节页"/>
          <p:cNvSpPr txBox="1"/>
          <p:nvPr/>
        </p:nvSpPr>
        <p:spPr>
          <a:xfrm>
            <a:off x="85788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endParaRPr lang="en-US" altLang="zh-CN"/>
          </a:p>
        </p:txBody>
      </p:sp>
      <p:cxnSp>
        <p:nvCxnSpPr>
          <p:cNvPr id="7" name="Connector 5"/>
          <p:cNvCxnSpPr/>
          <p:nvPr/>
        </p:nvCxnSpPr>
        <p:spPr>
          <a:xfrm flipV="1">
            <a:off x="2866068" y="1154382"/>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8" name="Connector 6"/>
          <p:cNvCxnSpPr/>
          <p:nvPr/>
        </p:nvCxnSpPr>
        <p:spPr>
          <a:xfrm flipV="1">
            <a:off x="362203" y="1935630"/>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3" name="title"/>
          <p:cNvSpPr>
            <a:spLocks noGrp="1"/>
          </p:cNvSpPr>
          <p:nvPr>
            <p:ph type="title" idx="4294967295"/>
          </p:nvPr>
        </p:nvSpPr>
        <p:spPr>
          <a:xfrm>
            <a:off x="1101725" y="1220470"/>
            <a:ext cx="8568690" cy="719455"/>
          </a:xfrm>
        </p:spPr>
        <p:txBody>
          <a:bodyPr vert="horz" lIns="0" tIns="0" rIns="0" bIns="0" rtlCol="0" anchor="b" anchorCtr="0">
            <a:normAutofit/>
          </a:bodyPr>
          <a:lstStyle/>
          <a:p>
            <a:pPr algn="l"/>
            <a:r>
              <a:rPr lang="zh-CN" altLang="en-US">
                <a:solidFill>
                  <a:schemeClr val="tx1"/>
                </a:solidFill>
              </a:rPr>
              <a:t>技术安全的重要性</a:t>
            </a:r>
            <a:endParaRPr lang="zh-CN" altLang="en-US">
              <a:solidFill>
                <a:schemeClr val="tx1"/>
              </a:solidFill>
            </a:endParaRPr>
          </a:p>
        </p:txBody>
      </p:sp>
      <p:sp>
        <p:nvSpPr>
          <p:cNvPr id="6" name="content"/>
          <p:cNvSpPr/>
          <p:nvPr/>
        </p:nvSpPr>
        <p:spPr>
          <a:xfrm>
            <a:off x="1381125" y="2447290"/>
            <a:ext cx="7975600" cy="315468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fontAlgn="auto">
              <a:lnSpc>
                <a:spcPct val="200000"/>
              </a:lnSpc>
              <a:spcBef>
                <a:spcPct val="0"/>
              </a:spcBef>
              <a:spcAft>
                <a:spcPct val="0"/>
              </a:spcAft>
            </a:pPr>
            <a:r>
              <a:rPr lang="zh-CN" altLang="en-US">
                <a:ln>
                  <a:noFill/>
                  <a:prstDash val="sysDot"/>
                </a:ln>
                <a:solidFill>
                  <a:schemeClr val="tx1"/>
                </a:solidFill>
                <a:latin typeface="+mn-ea"/>
                <a:cs typeface="+mn-ea"/>
              </a:rPr>
              <a:t>技术安全在当今社会变得愈发重要，随着互联网的普及和信息技术的飞速发展，人们的个人信息和资产安全面临着越来越多的威胁。在这样的背景下，技术安全的最新趋势成为了广大企业和个人必须要面对和重视的问题。</a:t>
            </a:r>
            <a:endParaRPr lang="zh-CN" altLang="en-US">
              <a:ln>
                <a:noFill/>
                <a:prstDash val="sysDot"/>
              </a:ln>
              <a:solidFill>
                <a:schemeClr val="tx1"/>
              </a:solidFill>
              <a:latin typeface="+mn-ea"/>
              <a:cs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8984" name="矩形 17"/>
          <p:cNvSpPr/>
          <p:nvPr/>
        </p:nvSpPr>
        <p:spPr>
          <a:xfrm>
            <a:off x="923925" y="4374515"/>
            <a:ext cx="503555" cy="103441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8" name="矩形 5"/>
          <p:cNvSpPr/>
          <p:nvPr/>
        </p:nvSpPr>
        <p:spPr>
          <a:xfrm>
            <a:off x="923925" y="2845435"/>
            <a:ext cx="506730" cy="103441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2" name="矩形 13"/>
          <p:cNvSpPr/>
          <p:nvPr/>
        </p:nvSpPr>
        <p:spPr>
          <a:xfrm>
            <a:off x="923925" y="1316355"/>
            <a:ext cx="506730" cy="103441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title"/>
          <p:cNvSpPr>
            <a:spLocks noGrp="1"/>
          </p:cNvSpPr>
          <p:nvPr>
            <p:ph type="title" idx="4294967295"/>
          </p:nvPr>
        </p:nvSpPr>
        <p:spPr>
          <a:xfrm>
            <a:off x="552450" y="360045"/>
            <a:ext cx="7593965" cy="720090"/>
          </a:xfrm>
          <a:noFill/>
        </p:spPr>
        <p:txBody>
          <a:bodyPr lIns="0" tIns="0" rIns="0" bIns="0" anchor="b"/>
          <a:lstStyle/>
          <a:p>
            <a:r>
              <a:rPr lang="en-US" altLang="zh-CN">
                <a:solidFill>
                  <a:schemeClr val="tx1"/>
                </a:solidFill>
              </a:rPr>
              <a:t>技术安全的定义</a:t>
            </a:r>
            <a:endParaRPr lang="en-US" altLang="zh-CN">
              <a:solidFill>
                <a:schemeClr val="tx1"/>
              </a:solidFill>
            </a:endParaRPr>
          </a:p>
        </p:txBody>
      </p:sp>
      <p:sp>
        <p:nvSpPr>
          <p:cNvPr id="11" name="content.1.subtitle"/>
          <p:cNvSpPr/>
          <p:nvPr/>
        </p:nvSpPr>
        <p:spPr>
          <a:xfrm>
            <a:off x="1501775" y="178435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ym typeface="+mn-ea"/>
              </a:rPr>
              <a:t>保障技术系统的安全</a:t>
            </a:r>
            <a:endParaRPr lang="en-US" altLang="zh-CN" sz="1600">
              <a:solidFill>
                <a:schemeClr val="tx1">
                  <a:lumMod val="85000"/>
                  <a:lumOff val="15000"/>
                </a:schemeClr>
              </a:solidFill>
              <a:latin typeface="+mn-ea"/>
              <a:cs typeface="+mn-ea"/>
              <a:sym typeface="+mn-ea"/>
            </a:endParaRPr>
          </a:p>
        </p:txBody>
      </p:sp>
      <p:sp>
        <p:nvSpPr>
          <p:cNvPr id="13" name="content.1.title"/>
          <p:cNvSpPr/>
          <p:nvPr/>
        </p:nvSpPr>
        <p:spPr>
          <a:xfrm>
            <a:off x="1500505" y="1316355"/>
            <a:ext cx="5524500" cy="35687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防范安全威胁</a:t>
            </a:r>
            <a:endParaRPr lang="en-US" altLang="zh-CN" sz="2000" b="1">
              <a:solidFill>
                <a:schemeClr val="accent1"/>
              </a:solidFill>
              <a:latin typeface="+mn-ea"/>
              <a:cs typeface="+mn-ea"/>
            </a:endParaRPr>
          </a:p>
        </p:txBody>
      </p:sp>
      <p:sp>
        <p:nvSpPr>
          <p:cNvPr id="14" name="椭圆 13"/>
          <p:cNvSpPr/>
          <p:nvPr/>
        </p:nvSpPr>
        <p:spPr>
          <a:xfrm>
            <a:off x="926465" y="158115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01</a:t>
            </a:r>
            <a:endParaRPr lang="zh-CN" altLang="en-US" sz="1600" b="1">
              <a:solidFill>
                <a:schemeClr val="lt1">
                  <a:lumMod val="100000"/>
                </a:schemeClr>
              </a:solidFill>
              <a:latin typeface="+mn-ea"/>
              <a:cs typeface="+mn-ea"/>
            </a:endParaRPr>
          </a:p>
        </p:txBody>
      </p:sp>
      <p:sp>
        <p:nvSpPr>
          <p:cNvPr id="15" name="椭圆 14"/>
          <p:cNvSpPr/>
          <p:nvPr/>
        </p:nvSpPr>
        <p:spPr>
          <a:xfrm>
            <a:off x="929005" y="463931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03</a:t>
            </a:r>
            <a:endParaRPr lang="zh-CN" altLang="en-US" sz="1600" b="1">
              <a:solidFill>
                <a:schemeClr val="lt1">
                  <a:lumMod val="100000"/>
                </a:schemeClr>
              </a:solidFill>
              <a:latin typeface="+mn-ea"/>
              <a:cs typeface="+mn-ea"/>
            </a:endParaRPr>
          </a:p>
        </p:txBody>
      </p:sp>
      <p:sp>
        <p:nvSpPr>
          <p:cNvPr id="16" name="content.3.subtitle"/>
          <p:cNvSpPr/>
          <p:nvPr/>
        </p:nvSpPr>
        <p:spPr>
          <a:xfrm>
            <a:off x="1503045" y="49809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t>处理安全事件</a:t>
            </a:r>
            <a:endParaRPr lang="zh-CN" altLang="en-US" sz="1600"/>
          </a:p>
        </p:txBody>
      </p:sp>
      <p:sp>
        <p:nvSpPr>
          <p:cNvPr id="17" name="content.3.title"/>
          <p:cNvSpPr/>
          <p:nvPr/>
        </p:nvSpPr>
        <p:spPr>
          <a:xfrm>
            <a:off x="1504315" y="4408170"/>
            <a:ext cx="5524500" cy="46101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应对攻击</a:t>
            </a:r>
            <a:endParaRPr lang="en-US" altLang="zh-CN" sz="2000" b="1">
              <a:solidFill>
                <a:schemeClr val="accent1"/>
              </a:solidFill>
              <a:latin typeface="+mn-ea"/>
              <a:cs typeface="+mn-ea"/>
            </a:endParaRPr>
          </a:p>
        </p:txBody>
      </p:sp>
      <p:sp>
        <p:nvSpPr>
          <p:cNvPr id="19" name="椭圆 18"/>
          <p:cNvSpPr/>
          <p:nvPr/>
        </p:nvSpPr>
        <p:spPr>
          <a:xfrm>
            <a:off x="926465" y="3176905"/>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02</a:t>
            </a:r>
            <a:endParaRPr lang="zh-CN" altLang="en-US" sz="1600" b="1">
              <a:solidFill>
                <a:schemeClr val="lt1">
                  <a:lumMod val="100000"/>
                </a:schemeClr>
              </a:solidFill>
              <a:latin typeface="+mn-ea"/>
              <a:cs typeface="+mn-ea"/>
            </a:endParaRPr>
          </a:p>
        </p:txBody>
      </p:sp>
      <p:sp>
        <p:nvSpPr>
          <p:cNvPr id="20" name="content.2.subtitle"/>
          <p:cNvSpPr/>
          <p:nvPr/>
        </p:nvSpPr>
        <p:spPr>
          <a:xfrm>
            <a:off x="1501775" y="33553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t>预警安全问题</a:t>
            </a:r>
            <a:endParaRPr lang="zh-CN" altLang="en-US" sz="1600"/>
          </a:p>
        </p:txBody>
      </p:sp>
      <p:sp>
        <p:nvSpPr>
          <p:cNvPr id="21" name="content.2.title"/>
          <p:cNvSpPr/>
          <p:nvPr/>
        </p:nvSpPr>
        <p:spPr>
          <a:xfrm>
            <a:off x="1501775" y="2817495"/>
            <a:ext cx="5524500" cy="426085"/>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识别风险</a:t>
            </a:r>
            <a:endParaRPr lang="en-US" altLang="zh-CN" sz="2000" b="1">
              <a:solidFill>
                <a:schemeClr val="accent1"/>
              </a:solidFill>
              <a:latin typeface="+mn-ea"/>
              <a:cs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60" name="燕尾形 38"/>
          <p:cNvSpPr/>
          <p:nvPr/>
        </p:nvSpPr>
        <p:spPr>
          <a:xfrm>
            <a:off x="8980805" y="1614170"/>
            <a:ext cx="2536825" cy="852805"/>
          </a:xfrm>
          <a:prstGeom prst="chevron">
            <a:avLst/>
          </a:prstGeom>
          <a:solidFill>
            <a:schemeClr val="accent6">
              <a:alpha val="50000"/>
            </a:schemeClr>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8" name="燕尾形 37"/>
          <p:cNvSpPr/>
          <p:nvPr/>
        </p:nvSpPr>
        <p:spPr>
          <a:xfrm>
            <a:off x="5962650" y="1614805"/>
            <a:ext cx="2879090" cy="852170"/>
          </a:xfrm>
          <a:prstGeom prst="chevron">
            <a:avLst/>
          </a:prstGeom>
          <a:solidFill>
            <a:schemeClr val="accent4">
              <a:alpha val="50000"/>
            </a:schemeClr>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6" name="燕尾形 36"/>
          <p:cNvSpPr/>
          <p:nvPr/>
        </p:nvSpPr>
        <p:spPr>
          <a:xfrm>
            <a:off x="2866390" y="1614805"/>
            <a:ext cx="2689860" cy="852805"/>
          </a:xfrm>
          <a:prstGeom prst="chevron">
            <a:avLst/>
          </a:prstGeom>
          <a:solidFill>
            <a:schemeClr val="accent2">
              <a:alpha val="50000"/>
            </a:schemeClr>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4" name="五边形 30"/>
          <p:cNvSpPr/>
          <p:nvPr/>
        </p:nvSpPr>
        <p:spPr>
          <a:xfrm>
            <a:off x="355600" y="1615440"/>
            <a:ext cx="2510790" cy="852170"/>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29" name="矩形 28"/>
          <p:cNvSpPr/>
          <p:nvPr/>
        </p:nvSpPr>
        <p:spPr>
          <a:xfrm>
            <a:off x="3149600"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1" name="content.2.title"/>
          <p:cNvSpPr txBox="1"/>
          <p:nvPr/>
        </p:nvSpPr>
        <p:spPr>
          <a:xfrm>
            <a:off x="3365500" y="1918335"/>
            <a:ext cx="2089785" cy="48514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网络安全</a:t>
            </a:r>
            <a:endParaRPr lang="en-US" altLang="zh-CN" sz="1600" b="1">
              <a:solidFill>
                <a:schemeClr val="bg1"/>
              </a:solidFill>
              <a:latin typeface="+mn-ea"/>
              <a:cs typeface="+mn-ea"/>
              <a:sym typeface="+mn-ea"/>
            </a:endParaRPr>
          </a:p>
        </p:txBody>
      </p:sp>
      <p:sp>
        <p:nvSpPr>
          <p:cNvPr id="32" name="content.2.content"/>
          <p:cNvSpPr txBox="1"/>
          <p:nvPr/>
        </p:nvSpPr>
        <p:spPr>
          <a:xfrm>
            <a:off x="3336925" y="2511425"/>
            <a:ext cx="2067560"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latin typeface="黑体" panose="02010609060101010101" charset="-122"/>
                <a:ea typeface="黑体" panose="02010609060101010101" charset="-122"/>
                <a:cs typeface="黑体" panose="02010609060101010101" charset="-122"/>
                <a:sym typeface="+mn-ea"/>
              </a:rPr>
              <a:t>互联网时代的挑战</a:t>
            </a:r>
            <a:endParaRPr lang="zh-CN" altLang="en-US" sz="1600">
              <a:latin typeface="黑体" panose="02010609060101010101" charset="-122"/>
              <a:ea typeface="黑体" panose="02010609060101010101" charset="-122"/>
              <a:cs typeface="黑体" panose="02010609060101010101" charset="-122"/>
              <a:sym typeface="+mn-ea"/>
            </a:endParaRPr>
          </a:p>
        </p:txBody>
      </p:sp>
      <p:sp>
        <p:nvSpPr>
          <p:cNvPr id="34" name="矩形 33"/>
          <p:cNvSpPr/>
          <p:nvPr/>
        </p:nvSpPr>
        <p:spPr>
          <a:xfrm>
            <a:off x="6129020"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6" name="content.3.title"/>
          <p:cNvSpPr txBox="1"/>
          <p:nvPr/>
        </p:nvSpPr>
        <p:spPr>
          <a:xfrm>
            <a:off x="6381115" y="1918335"/>
            <a:ext cx="2358390" cy="48514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信息安全</a:t>
            </a:r>
            <a:endParaRPr lang="en-US" altLang="zh-CN" sz="1600" b="1">
              <a:solidFill>
                <a:schemeClr val="bg1"/>
              </a:solidFill>
              <a:latin typeface="+mn-ea"/>
              <a:cs typeface="+mn-ea"/>
              <a:sym typeface="+mn-ea"/>
            </a:endParaRPr>
          </a:p>
        </p:txBody>
      </p:sp>
      <p:sp>
        <p:nvSpPr>
          <p:cNvPr id="37" name="content.3.content"/>
          <p:cNvSpPr txBox="1"/>
          <p:nvPr/>
        </p:nvSpPr>
        <p:spPr>
          <a:xfrm>
            <a:off x="6344920" y="2511425"/>
            <a:ext cx="209613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latin typeface="黑体" panose="02010609060101010101" charset="-122"/>
                <a:ea typeface="黑体" panose="02010609060101010101" charset="-122"/>
                <a:cs typeface="黑体" panose="02010609060101010101" charset="-122"/>
                <a:sym typeface="+mn-ea"/>
              </a:rPr>
              <a:t>数据保护的重要性</a:t>
            </a:r>
            <a:endParaRPr lang="zh-CN" altLang="en-US" sz="1600">
              <a:latin typeface="黑体" panose="02010609060101010101" charset="-122"/>
              <a:ea typeface="黑体" panose="02010609060101010101" charset="-122"/>
              <a:cs typeface="黑体" panose="02010609060101010101" charset="-122"/>
              <a:sym typeface="+mn-ea"/>
            </a:endParaRPr>
          </a:p>
        </p:txBody>
      </p:sp>
      <p:sp>
        <p:nvSpPr>
          <p:cNvPr id="39" name="矩形 38"/>
          <p:cNvSpPr/>
          <p:nvPr/>
        </p:nvSpPr>
        <p:spPr>
          <a:xfrm>
            <a:off x="9148445"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41" name="content.4.title"/>
          <p:cNvSpPr txBox="1"/>
          <p:nvPr/>
        </p:nvSpPr>
        <p:spPr>
          <a:xfrm>
            <a:off x="9378315" y="1918335"/>
            <a:ext cx="2101215" cy="48514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新技术应用</a:t>
            </a:r>
            <a:endParaRPr lang="en-US" altLang="zh-CN" sz="1600" b="1">
              <a:solidFill>
                <a:schemeClr val="bg1"/>
              </a:solidFill>
              <a:latin typeface="+mn-ea"/>
              <a:cs typeface="+mn-ea"/>
              <a:sym typeface="+mn-ea"/>
            </a:endParaRPr>
          </a:p>
        </p:txBody>
      </p:sp>
      <p:sp>
        <p:nvSpPr>
          <p:cNvPr id="42" name="content.4.content"/>
          <p:cNvSpPr txBox="1"/>
          <p:nvPr/>
        </p:nvSpPr>
        <p:spPr>
          <a:xfrm>
            <a:off x="9407525" y="2511425"/>
            <a:ext cx="207708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latin typeface="黑体" panose="02010609060101010101" charset="-122"/>
                <a:ea typeface="黑体" panose="02010609060101010101" charset="-122"/>
                <a:cs typeface="黑体" panose="02010609060101010101" charset="-122"/>
                <a:sym typeface="+mn-ea"/>
              </a:rPr>
              <a:t>人工智能、区块链等的安全发展</a:t>
            </a:r>
            <a:endParaRPr lang="zh-CN" altLang="en-US" sz="1600">
              <a:latin typeface="黑体" panose="02010609060101010101" charset="-122"/>
              <a:ea typeface="黑体" panose="02010609060101010101" charset="-122"/>
              <a:cs typeface="黑体" panose="02010609060101010101" charset="-122"/>
              <a:sym typeface="+mn-ea"/>
            </a:endParaRPr>
          </a:p>
        </p:txBody>
      </p:sp>
      <p:sp>
        <p:nvSpPr>
          <p:cNvPr id="3" name="title"/>
          <p:cNvSpPr>
            <a:spLocks noGrp="1"/>
          </p:cNvSpPr>
          <p:nvPr>
            <p:ph type="title" idx="4294967295"/>
          </p:nvPr>
        </p:nvSpPr>
        <p:spPr>
          <a:xfrm>
            <a:off x="247650" y="360045"/>
            <a:ext cx="8281670" cy="720090"/>
          </a:xfrm>
          <a:noFill/>
        </p:spPr>
        <p:txBody>
          <a:bodyPr/>
          <a:lstStyle/>
          <a:p>
            <a:r>
              <a:rPr lang="zh-CN" altLang="en-US">
                <a:solidFill>
                  <a:schemeClr val="tx1"/>
                </a:solidFill>
              </a:rPr>
              <a:t>技术安全的发展历程</a:t>
            </a:r>
            <a:endParaRPr>
              <a:solidFill>
                <a:schemeClr val="tx1"/>
              </a:solidFill>
            </a:endParaRPr>
          </a:p>
        </p:txBody>
      </p:sp>
      <p:sp>
        <p:nvSpPr>
          <p:cNvPr id="2" name="content.1.title"/>
          <p:cNvSpPr txBox="1"/>
          <p:nvPr/>
        </p:nvSpPr>
        <p:spPr>
          <a:xfrm>
            <a:off x="499110" y="1918335"/>
            <a:ext cx="2192655" cy="48514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计算机安全</a:t>
            </a:r>
            <a:endParaRPr lang="en-US" altLang="zh-CN" sz="1600" b="1">
              <a:solidFill>
                <a:schemeClr val="bg1"/>
              </a:solidFill>
              <a:latin typeface="+mn-ea"/>
              <a:cs typeface="+mn-ea"/>
              <a:sym typeface="+mn-ea"/>
            </a:endParaRPr>
          </a:p>
        </p:txBody>
      </p:sp>
      <p:sp>
        <p:nvSpPr>
          <p:cNvPr id="4" name="content.1.content"/>
          <p:cNvSpPr txBox="1"/>
          <p:nvPr/>
        </p:nvSpPr>
        <p:spPr>
          <a:xfrm>
            <a:off x="462915" y="2511425"/>
            <a:ext cx="208343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技术安全的起源</a:t>
            </a:r>
            <a:endParaRPr lang="en-US" altLang="zh-CN" sz="1600">
              <a:solidFill>
                <a:schemeClr val="tx1"/>
              </a:solidFill>
              <a:latin typeface="黑体" panose="02010609060101010101" charset="-122"/>
              <a:ea typeface="黑体" panose="02010609060101010101" charset="-122"/>
              <a:cs typeface="黑体" panose="02010609060101010101" charset="-122"/>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7" name="title"/>
          <p:cNvSpPr>
            <a:spLocks noGrp="1"/>
          </p:cNvSpPr>
          <p:nvPr>
            <p:ph type="title" idx="4294967295"/>
          </p:nvPr>
        </p:nvSpPr>
        <p:spPr>
          <a:xfrm>
            <a:off x="666115" y="608330"/>
            <a:ext cx="10968990" cy="705485"/>
          </a:xfrm>
          <a:noFill/>
        </p:spPr>
        <p:txBody>
          <a:bodyPr/>
          <a:lstStyle/>
          <a:p>
            <a:r>
              <a:rPr lang="zh-CN" altLang="en-US">
                <a:solidFill>
                  <a:schemeClr val="tx1"/>
                </a:solidFill>
                <a:latin typeface="+mj-ea"/>
                <a:ea typeface="+mj-ea"/>
              </a:rPr>
              <a:t>技术安全的重要性</a:t>
            </a:r>
            <a:endParaRPr>
              <a:solidFill>
                <a:schemeClr val="tx1"/>
              </a:solidFill>
              <a:latin typeface="+mj-ea"/>
              <a:ea typeface="+mj-ea"/>
            </a:endParaRPr>
          </a:p>
        </p:txBody>
      </p:sp>
      <p:sp>
        <p:nvSpPr>
          <p:cNvPr id="2" name="content.1.subtitle"/>
          <p:cNvSpPr/>
          <p:nvPr/>
        </p:nvSpPr>
        <p:spPr>
          <a:xfrm>
            <a:off x="934720" y="27406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隐私泄露的严重后果</a:t>
            </a:r>
            <a:endParaRPr lang="zh-CN" altLang="en-US" sz="1600">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935355" y="19450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tx1"/>
                </a:solidFill>
                <a:latin typeface="+mn-ea"/>
                <a:cs typeface="+mn-ea"/>
                <a:sym typeface="+mn-ea"/>
              </a:rPr>
              <a:t>保护个人隐私</a:t>
            </a:r>
            <a:endParaRPr lang="en-US" altLang="zh-CN" sz="1600" b="1">
              <a:solidFill>
                <a:schemeClr val="tx1"/>
              </a:solidFill>
              <a:latin typeface="+mn-ea"/>
              <a:cs typeface="+mn-ea"/>
              <a:sym typeface="+mn-ea"/>
            </a:endParaRPr>
          </a:p>
        </p:txBody>
      </p:sp>
      <p:sp>
        <p:nvSpPr>
          <p:cNvPr id="4" name="content.2.subtitle"/>
          <p:cNvSpPr/>
          <p:nvPr/>
        </p:nvSpPr>
        <p:spPr>
          <a:xfrm>
            <a:off x="6380480" y="27406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防范网络攻击</a:t>
            </a:r>
            <a:endParaRPr lang="zh-CN" altLang="en-US" sz="1600">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6379845" y="1946910"/>
            <a:ext cx="2116455" cy="66611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维护国家安全</a:t>
            </a:r>
            <a:endParaRPr lang="zh-CN" altLang="en-US" sz="1600" b="1">
              <a:solidFill>
                <a:schemeClr val="tx1"/>
              </a:solidFill>
              <a:latin typeface="+mn-ea"/>
              <a:cs typeface="+mn-ea"/>
              <a:sym typeface="+mn-ea"/>
            </a:endParaRPr>
          </a:p>
        </p:txBody>
      </p:sp>
      <p:sp>
        <p:nvSpPr>
          <p:cNvPr id="21" name="content.3.subtitle"/>
          <p:cNvSpPr/>
          <p:nvPr/>
        </p:nvSpPr>
        <p:spPr>
          <a:xfrm>
            <a:off x="3660140" y="27406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防止商业间谍行为</a:t>
            </a:r>
            <a:endParaRPr lang="zh-CN" altLang="en-US" sz="1600">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660775" y="19469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保护企业利益</a:t>
            </a:r>
            <a:endParaRPr lang="zh-CN" altLang="en-US" sz="1600" b="1">
              <a:solidFill>
                <a:schemeClr val="tx1"/>
              </a:solidFill>
              <a:latin typeface="+mn-ea"/>
              <a:cs typeface="+mn-ea"/>
              <a:sym typeface="+mn-ea"/>
            </a:endParaRPr>
          </a:p>
        </p:txBody>
      </p:sp>
      <p:sp>
        <p:nvSpPr>
          <p:cNvPr id="24" name="content.4.subtitle"/>
          <p:cNvSpPr/>
          <p:nvPr/>
        </p:nvSpPr>
        <p:spPr>
          <a:xfrm>
            <a:off x="9179560" y="27406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网络安全与社会发展</a:t>
            </a:r>
            <a:endParaRPr lang="zh-CN" altLang="en-US" sz="1600">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179560" y="19450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社会稳定</a:t>
            </a:r>
            <a:endParaRPr lang="zh-CN" altLang="en-US" sz="1600" b="1">
              <a:solidFill>
                <a:schemeClr val="tx1"/>
              </a:solidFill>
              <a:latin typeface="+mn-ea"/>
              <a:cs typeface="+mn-ea"/>
              <a:sym typeface="+mn-ea"/>
            </a:endParaRPr>
          </a:p>
        </p:txBody>
      </p:sp>
      <p:cxnSp>
        <p:nvCxnSpPr>
          <p:cNvPr id="7" name="Connector 7"/>
          <p:cNvCxnSpPr/>
          <p:nvPr/>
        </p:nvCxnSpPr>
        <p:spPr>
          <a:xfrm flipV="1">
            <a:off x="1358345" y="25986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949145" y="25840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6771720" y="25554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399985" y="25707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3" name="title"/>
          <p:cNvSpPr>
            <a:spLocks noGrp="1"/>
          </p:cNvSpPr>
          <p:nvPr>
            <p:ph type="title" idx="4294967295"/>
          </p:nvPr>
        </p:nvSpPr>
        <p:spPr>
          <a:xfrm>
            <a:off x="1101725" y="1220470"/>
            <a:ext cx="8568690" cy="719455"/>
          </a:xfrm>
        </p:spPr>
        <p:txBody>
          <a:bodyPr vert="horz" lIns="0" tIns="0" rIns="0" bIns="0" rtlCol="0" anchor="b" anchorCtr="0">
            <a:normAutofit/>
          </a:bodyPr>
          <a:lstStyle/>
          <a:p>
            <a:pPr algn="l"/>
            <a:r>
              <a:rPr lang="zh-CN" altLang="en-US">
                <a:solidFill>
                  <a:schemeClr val="tx1"/>
                </a:solidFill>
              </a:rPr>
              <a:t>技术安全的重要性</a:t>
            </a:r>
            <a:endParaRPr lang="zh-CN" altLang="en-US">
              <a:solidFill>
                <a:schemeClr val="tx1"/>
              </a:solidFill>
            </a:endParaRPr>
          </a:p>
        </p:txBody>
      </p:sp>
      <p:sp>
        <p:nvSpPr>
          <p:cNvPr id="6" name="content"/>
          <p:cNvSpPr/>
          <p:nvPr/>
        </p:nvSpPr>
        <p:spPr>
          <a:xfrm>
            <a:off x="1381125" y="2447290"/>
            <a:ext cx="7975600" cy="315468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fontAlgn="auto">
              <a:lnSpc>
                <a:spcPct val="200000"/>
              </a:lnSpc>
              <a:spcBef>
                <a:spcPct val="0"/>
              </a:spcBef>
              <a:spcAft>
                <a:spcPct val="0"/>
              </a:spcAft>
            </a:pPr>
            <a:r>
              <a:rPr lang="zh-CN" altLang="en-US">
                <a:ln>
                  <a:noFill/>
                  <a:prstDash val="sysDot"/>
                </a:ln>
                <a:solidFill>
                  <a:schemeClr val="tx1"/>
                </a:solidFill>
                <a:latin typeface="+mn-ea"/>
                <a:cs typeface="+mn-ea"/>
              </a:rPr>
              <a:t>没有良好的技术安全保障，将会给个人和社会带来严重的安全风险。技术安全领域需要不断创新和完善，以适应不断变化的威胁和挑战。</a:t>
            </a:r>
            <a:endParaRPr lang="zh-CN" altLang="en-US">
              <a:ln>
                <a:noFill/>
                <a:prstDash val="sysDot"/>
              </a:ln>
              <a:solidFill>
                <a:schemeClr val="tx1"/>
              </a:solidFill>
              <a:latin typeface="+mn-ea"/>
              <a:cs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9" name="图片 8" descr="图片3"/>
          <p:cNvPicPr>
            <a:picLocks noChangeAspect="1"/>
          </p:cNvPicPr>
          <p:nvPr/>
        </p:nvPicPr>
        <p:blipFill>
          <a:blip r:embed="rId8"/>
          <a:stretch>
            <a:fillRect/>
          </a:stretch>
        </p:blipFill>
        <p:spPr>
          <a:xfrm>
            <a:off x="0" y="0"/>
            <a:ext cx="12192000" cy="6858000"/>
          </a:xfrm>
          <a:prstGeom prst="rect">
            <a:avLst/>
          </a:prstGeom>
        </p:spPr>
      </p:pic>
      <p:sp>
        <p:nvSpPr>
          <p:cNvPr id="2" name="index"/>
          <p:cNvSpPr>
            <a:spLocks noGrp="1"/>
          </p:cNvSpPr>
          <p:nvPr>
            <p:ph type="body" idx="4294967295"/>
          </p:nvPr>
        </p:nvSpPr>
        <p:spPr>
          <a:xfrm>
            <a:off x="1089660" y="1583690"/>
            <a:ext cx="1922780" cy="968375"/>
          </a:xfrm>
          <a:noFill/>
        </p:spPr>
        <p:txBody>
          <a:bodyPr>
            <a:noAutofit/>
          </a:bodyPr>
          <a:lstStyle/>
          <a:p>
            <a:r>
              <a:rPr lang="zh-CN" altLang="en-US" sz="2400"/>
              <a:t>02</a:t>
            </a:r>
            <a:endParaRPr lang="zh-CN" altLang="en-US" sz="2400"/>
          </a:p>
        </p:txBody>
      </p:sp>
      <p:sp>
        <p:nvSpPr>
          <p:cNvPr id="3" name="title"/>
          <p:cNvSpPr>
            <a:spLocks noGrp="1"/>
          </p:cNvSpPr>
          <p:nvPr>
            <p:ph type="title" idx="4294967295"/>
          </p:nvPr>
        </p:nvSpPr>
        <p:spPr>
          <a:xfrm>
            <a:off x="1326515" y="2854960"/>
            <a:ext cx="9108440" cy="1319530"/>
          </a:xfrm>
          <a:noFill/>
        </p:spPr>
        <p:txBody>
          <a:bodyPr/>
          <a:lstStyle/>
          <a:p>
            <a:pPr algn="ctr"/>
            <a:r>
              <a:rPr sz="4500"/>
              <a:t>第2章 网络安全的最新趋势</a:t>
            </a:r>
            <a:endParaRPr sz="4500"/>
          </a:p>
        </p:txBody>
      </p:sp>
      <p:sp>
        <p:nvSpPr>
          <p:cNvPr id="4" name="章节页"/>
          <p:cNvSpPr txBox="1"/>
          <p:nvPr/>
        </p:nvSpPr>
        <p:spPr>
          <a:xfrm>
            <a:off x="85788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endParaRPr lang="en-US" altLang="zh-CN"/>
          </a:p>
        </p:txBody>
      </p:sp>
      <p:cxnSp>
        <p:nvCxnSpPr>
          <p:cNvPr id="7" name="Connector 5"/>
          <p:cNvCxnSpPr/>
          <p:nvPr/>
        </p:nvCxnSpPr>
        <p:spPr>
          <a:xfrm flipV="1">
            <a:off x="2866068" y="1154382"/>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8" name="Connector 6"/>
          <p:cNvCxnSpPr/>
          <p:nvPr/>
        </p:nvCxnSpPr>
        <p:spPr>
          <a:xfrm flipV="1">
            <a:off x="362203" y="1935630"/>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content"/>
          <p:cNvSpPr txBox="1"/>
          <p:nvPr/>
        </p:nvSpPr>
        <p:spPr>
          <a:xfrm>
            <a:off x="6262370" y="1499870"/>
            <a:ext cx="5547995" cy="412559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algn="l" fontAlgn="auto">
              <a:lnSpc>
                <a:spcPct val="200000"/>
              </a:lnSpc>
              <a:buClr>
                <a:srgbClr val="376FFF"/>
              </a:buClr>
              <a:buSzPct val="80000"/>
              <a:buNone/>
            </a:pPr>
            <a:r>
              <a:rPr lang="zh-CN" altLang="en-US" spc="150">
                <a:solidFill>
                  <a:schemeClr val="tx1"/>
                </a:solidFill>
                <a:effectLst>
                  <a:outerShdw blurRad="38100" dist="19050" dir="2700000" algn="tl" rotWithShape="0">
                    <a:schemeClr val="dk1">
                      <a:alpha val="40000"/>
                    </a:schemeClr>
                  </a:outerShdw>
                </a:effectLst>
                <a:sym typeface="+mn-ea"/>
              </a:rPr>
              <a:t>云计算技术的快速发展给企业带来了更高效的IT资源利用方式，但也带来了更复杂的安全隐患。云安全成为了网络安全的一个关键议题，需要采取多层次的安全措施来保护云环境中的数据和应用。</a:t>
            </a:r>
            <a:endParaRPr lang="zh-CN" altLang="en-US" spc="150">
              <a:solidFill>
                <a:schemeClr val="tx1"/>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t> </a:t>
            </a:r>
            <a:endParaRPr lang="en-US" altLang="zh-CN"/>
          </a:p>
        </p:txBody>
      </p:sp>
      <p:sp>
        <p:nvSpPr>
          <p:cNvPr id="3" name="AutoShape 2"/>
          <p:cNvSpPr/>
          <p:nvPr/>
        </p:nvSpPr>
        <p:spPr>
          <a:xfrm>
            <a:off x="1462446" y="159272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10"/>
          <p:cNvSpPr/>
          <p:nvPr/>
        </p:nvSpPr>
        <p:spPr>
          <a:xfrm>
            <a:off x="2975473" y="1053727"/>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233953"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699080"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18968" y="126253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51397" y="440843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15"/>
          <p:cNvSpPr/>
          <p:nvPr/>
        </p:nvSpPr>
        <p:spPr>
          <a:xfrm>
            <a:off x="1450254" y="440451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itle"/>
          <p:cNvSpPr txBox="1"/>
          <p:nvPr/>
        </p:nvSpPr>
        <p:spPr>
          <a:xfrm>
            <a:off x="2155825" y="2346960"/>
            <a:ext cx="2408555" cy="108204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200" b="1" spc="300">
                <a:solidFill>
                  <a:schemeClr val="tx1"/>
                </a:solidFill>
                <a:effectLst>
                  <a:outerShdw blurRad="38100" dist="19050" dir="2700000" algn="tl" rotWithShape="0">
                    <a:schemeClr val="dk1">
                      <a:alpha val="40000"/>
                    </a:schemeClr>
                  </a:outerShdw>
                </a:effectLst>
                <a:ea typeface="+mj-ea"/>
                <a:sym typeface="+mn-ea"/>
              </a:rPr>
              <a:t>云安全</a:t>
            </a:r>
            <a:endParaRPr lang="zh-CN" altLang="en-US" sz="2200" b="1" spc="300">
              <a:solidFill>
                <a:schemeClr val="tx1"/>
              </a:solidFill>
              <a:effectLst>
                <a:outerShdw blurRad="38100" dist="19050" dir="2700000" algn="tl" rotWithShape="0">
                  <a:schemeClr val="dk1">
                    <a:alpha val="40000"/>
                  </a:schemeClr>
                </a:outerShdw>
              </a:effectLst>
              <a:ea typeface="+mj-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8984" name="矩形 17"/>
          <p:cNvSpPr/>
          <p:nvPr/>
        </p:nvSpPr>
        <p:spPr>
          <a:xfrm>
            <a:off x="923925" y="4374515"/>
            <a:ext cx="503555" cy="103441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8" name="矩形 5"/>
          <p:cNvSpPr/>
          <p:nvPr/>
        </p:nvSpPr>
        <p:spPr>
          <a:xfrm>
            <a:off x="923925" y="2845435"/>
            <a:ext cx="506730" cy="103441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2" name="矩形 13"/>
          <p:cNvSpPr/>
          <p:nvPr/>
        </p:nvSpPr>
        <p:spPr>
          <a:xfrm>
            <a:off x="923925" y="1316355"/>
            <a:ext cx="506730" cy="103441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title"/>
          <p:cNvSpPr>
            <a:spLocks noGrp="1"/>
          </p:cNvSpPr>
          <p:nvPr>
            <p:ph type="title" idx="4294967295"/>
          </p:nvPr>
        </p:nvSpPr>
        <p:spPr>
          <a:xfrm>
            <a:off x="552450" y="360045"/>
            <a:ext cx="7593965" cy="720090"/>
          </a:xfrm>
          <a:noFill/>
        </p:spPr>
        <p:txBody>
          <a:bodyPr lIns="0" tIns="0" rIns="0" bIns="0" anchor="b"/>
          <a:lstStyle/>
          <a:p>
            <a:r>
              <a:rPr lang="en-US" altLang="zh-CN">
                <a:solidFill>
                  <a:schemeClr val="tx1"/>
                </a:solidFill>
              </a:rPr>
              <a:t>AI在安全中的应用</a:t>
            </a:r>
            <a:endParaRPr lang="en-US" altLang="zh-CN">
              <a:solidFill>
                <a:schemeClr val="tx1"/>
              </a:solidFill>
            </a:endParaRPr>
          </a:p>
        </p:txBody>
      </p:sp>
      <p:sp>
        <p:nvSpPr>
          <p:cNvPr id="11" name="content.1.subtitle"/>
          <p:cNvSpPr/>
          <p:nvPr/>
        </p:nvSpPr>
        <p:spPr>
          <a:xfrm>
            <a:off x="1501775" y="178435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ym typeface="+mn-ea"/>
              </a:rPr>
              <a:t>AI技术可以帮助识别异常网络行为，提升安全防护水平</a:t>
            </a:r>
            <a:endParaRPr lang="en-US" altLang="zh-CN" sz="1600">
              <a:solidFill>
                <a:schemeClr val="tx1">
                  <a:lumMod val="85000"/>
                  <a:lumOff val="15000"/>
                </a:schemeClr>
              </a:solidFill>
              <a:latin typeface="+mn-ea"/>
              <a:cs typeface="+mn-ea"/>
              <a:sym typeface="+mn-ea"/>
            </a:endParaRPr>
          </a:p>
        </p:txBody>
      </p:sp>
      <p:sp>
        <p:nvSpPr>
          <p:cNvPr id="13" name="content.1.title"/>
          <p:cNvSpPr/>
          <p:nvPr/>
        </p:nvSpPr>
        <p:spPr>
          <a:xfrm>
            <a:off x="1500505" y="1316355"/>
            <a:ext cx="5524500" cy="35687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异常行为识别</a:t>
            </a:r>
            <a:endParaRPr lang="en-US" altLang="zh-CN" sz="2000" b="1">
              <a:solidFill>
                <a:schemeClr val="accent1"/>
              </a:solidFill>
              <a:latin typeface="+mn-ea"/>
              <a:cs typeface="+mn-ea"/>
            </a:endParaRPr>
          </a:p>
        </p:txBody>
      </p:sp>
      <p:sp>
        <p:nvSpPr>
          <p:cNvPr id="14" name="椭圆 13"/>
          <p:cNvSpPr/>
          <p:nvPr/>
        </p:nvSpPr>
        <p:spPr>
          <a:xfrm>
            <a:off x="926465" y="158115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01</a:t>
            </a:r>
            <a:endParaRPr lang="zh-CN" altLang="en-US" sz="1600" b="1">
              <a:solidFill>
                <a:schemeClr val="lt1">
                  <a:lumMod val="100000"/>
                </a:schemeClr>
              </a:solidFill>
              <a:latin typeface="+mn-ea"/>
              <a:cs typeface="+mn-ea"/>
            </a:endParaRPr>
          </a:p>
        </p:txBody>
      </p:sp>
      <p:sp>
        <p:nvSpPr>
          <p:cNvPr id="15" name="椭圆 14"/>
          <p:cNvSpPr/>
          <p:nvPr/>
        </p:nvSpPr>
        <p:spPr>
          <a:xfrm>
            <a:off x="929005" y="463931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03</a:t>
            </a:r>
            <a:endParaRPr lang="zh-CN" altLang="en-US" sz="1600" b="1">
              <a:solidFill>
                <a:schemeClr val="lt1">
                  <a:lumMod val="100000"/>
                </a:schemeClr>
              </a:solidFill>
              <a:latin typeface="+mn-ea"/>
              <a:cs typeface="+mn-ea"/>
            </a:endParaRPr>
          </a:p>
        </p:txBody>
      </p:sp>
      <p:sp>
        <p:nvSpPr>
          <p:cNvPr id="16" name="content.3.subtitle"/>
          <p:cNvSpPr/>
          <p:nvPr/>
        </p:nvSpPr>
        <p:spPr>
          <a:xfrm>
            <a:off x="1503045" y="49809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t> </a:t>
            </a:r>
            <a:endParaRPr lang="zh-CN" altLang="en-US" sz="1600"/>
          </a:p>
        </p:txBody>
      </p:sp>
      <p:sp>
        <p:nvSpPr>
          <p:cNvPr id="17" name="content.3.title"/>
          <p:cNvSpPr/>
          <p:nvPr/>
        </p:nvSpPr>
        <p:spPr>
          <a:xfrm>
            <a:off x="1504315" y="4408170"/>
            <a:ext cx="5524500" cy="46101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 </a:t>
            </a:r>
            <a:endParaRPr lang="en-US" altLang="zh-CN" sz="2000" b="1">
              <a:solidFill>
                <a:schemeClr val="accent1"/>
              </a:solidFill>
              <a:latin typeface="+mn-ea"/>
              <a:cs typeface="+mn-ea"/>
            </a:endParaRPr>
          </a:p>
        </p:txBody>
      </p:sp>
      <p:sp>
        <p:nvSpPr>
          <p:cNvPr id="19" name="椭圆 18"/>
          <p:cNvSpPr/>
          <p:nvPr/>
        </p:nvSpPr>
        <p:spPr>
          <a:xfrm>
            <a:off x="926465" y="3176905"/>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02</a:t>
            </a:r>
            <a:endParaRPr lang="zh-CN" altLang="en-US" sz="1600" b="1">
              <a:solidFill>
                <a:schemeClr val="lt1">
                  <a:lumMod val="100000"/>
                </a:schemeClr>
              </a:solidFill>
              <a:latin typeface="+mn-ea"/>
              <a:cs typeface="+mn-ea"/>
            </a:endParaRPr>
          </a:p>
        </p:txBody>
      </p:sp>
      <p:sp>
        <p:nvSpPr>
          <p:cNvPr id="20" name="content.2.subtitle"/>
          <p:cNvSpPr/>
          <p:nvPr/>
        </p:nvSpPr>
        <p:spPr>
          <a:xfrm>
            <a:off x="1501775" y="33553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t>使用AI技术加强网络用户的身份验证，防止非法登录</a:t>
            </a:r>
            <a:endParaRPr lang="zh-CN" altLang="en-US" sz="1600"/>
          </a:p>
        </p:txBody>
      </p:sp>
      <p:sp>
        <p:nvSpPr>
          <p:cNvPr id="21" name="content.2.title"/>
          <p:cNvSpPr/>
          <p:nvPr/>
        </p:nvSpPr>
        <p:spPr>
          <a:xfrm>
            <a:off x="1501775" y="2817495"/>
            <a:ext cx="5524500" cy="426085"/>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身份验证</a:t>
            </a:r>
            <a:endParaRPr lang="en-US" altLang="zh-CN" sz="2000" b="1">
              <a:solidFill>
                <a:schemeClr val="accent1"/>
              </a:solidFill>
              <a:latin typeface="+mn-ea"/>
              <a:cs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7" name="title"/>
          <p:cNvSpPr>
            <a:spLocks noGrp="1"/>
          </p:cNvSpPr>
          <p:nvPr>
            <p:ph type="title" idx="4294967295"/>
          </p:nvPr>
        </p:nvSpPr>
        <p:spPr>
          <a:xfrm>
            <a:off x="666115" y="608330"/>
            <a:ext cx="10968990" cy="705485"/>
          </a:xfrm>
          <a:noFill/>
        </p:spPr>
        <p:txBody>
          <a:bodyPr/>
          <a:lstStyle/>
          <a:p>
            <a:r>
              <a:rPr lang="zh-CN" altLang="en-US">
                <a:solidFill>
                  <a:schemeClr val="tx1"/>
                </a:solidFill>
                <a:latin typeface="+mj-ea"/>
                <a:ea typeface="+mj-ea"/>
              </a:rPr>
              <a:t>5G时代的网络安全挑战</a:t>
            </a:r>
            <a:endParaRPr>
              <a:solidFill>
                <a:schemeClr val="tx1"/>
              </a:solidFill>
              <a:latin typeface="+mj-ea"/>
              <a:ea typeface="+mj-ea"/>
            </a:endParaRPr>
          </a:p>
        </p:txBody>
      </p:sp>
      <p:sp>
        <p:nvSpPr>
          <p:cNvPr id="2" name="content.1.subtitle"/>
          <p:cNvSpPr/>
          <p:nvPr/>
        </p:nvSpPr>
        <p:spPr>
          <a:xfrm>
            <a:off x="934720" y="27406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5G技术带来网络速度和带宽的大幅提升</a:t>
            </a:r>
            <a:endParaRPr lang="zh-CN" altLang="en-US" sz="1600">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935355" y="19450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tx1"/>
                </a:solidFill>
                <a:latin typeface="+mn-ea"/>
                <a:cs typeface="+mn-ea"/>
                <a:sym typeface="+mn-ea"/>
              </a:rPr>
              <a:t>速度提升</a:t>
            </a:r>
            <a:endParaRPr lang="en-US" altLang="zh-CN" sz="1600" b="1">
              <a:solidFill>
                <a:schemeClr val="tx1"/>
              </a:solidFill>
              <a:latin typeface="+mn-ea"/>
              <a:cs typeface="+mn-ea"/>
              <a:sym typeface="+mn-ea"/>
            </a:endParaRPr>
          </a:p>
        </p:txBody>
      </p:sp>
      <p:sp>
        <p:nvSpPr>
          <p:cNvPr id="4" name="content.2.subtitle"/>
          <p:cNvSpPr/>
          <p:nvPr/>
        </p:nvSpPr>
        <p:spPr>
          <a:xfrm>
            <a:off x="6380480" y="27406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5G网络面临更多的安全隐患和攻击风险</a:t>
            </a:r>
            <a:endParaRPr lang="zh-CN" altLang="en-US" sz="1600">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6379845" y="1946910"/>
            <a:ext cx="2116455" cy="66611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安全挑战增加</a:t>
            </a:r>
            <a:endParaRPr lang="zh-CN" altLang="en-US" sz="1600" b="1">
              <a:solidFill>
                <a:schemeClr val="tx1"/>
              </a:solidFill>
              <a:latin typeface="+mn-ea"/>
              <a:cs typeface="+mn-ea"/>
              <a:sym typeface="+mn-ea"/>
            </a:endParaRPr>
          </a:p>
        </p:txBody>
      </p:sp>
      <p:sp>
        <p:nvSpPr>
          <p:cNvPr id="21" name="content.3.subtitle"/>
          <p:cNvSpPr/>
          <p:nvPr/>
        </p:nvSpPr>
        <p:spPr>
          <a:xfrm>
            <a:off x="3660140" y="27406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需要高度重视5G网络安全挑战并采取有效措施</a:t>
            </a:r>
            <a:endParaRPr lang="zh-CN" altLang="en-US" sz="1600">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660775" y="19469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重视与应对</a:t>
            </a:r>
            <a:endParaRPr lang="zh-CN" altLang="en-US" sz="1600" b="1">
              <a:solidFill>
                <a:schemeClr val="tx1"/>
              </a:solidFill>
              <a:latin typeface="+mn-ea"/>
              <a:cs typeface="+mn-ea"/>
              <a:sym typeface="+mn-ea"/>
            </a:endParaRPr>
          </a:p>
        </p:txBody>
      </p:sp>
      <p:sp>
        <p:nvSpPr>
          <p:cNvPr id="24" name="content.4.subtitle"/>
          <p:cNvSpPr/>
          <p:nvPr/>
        </p:nvSpPr>
        <p:spPr>
          <a:xfrm>
            <a:off x="9179560" y="27406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 </a:t>
            </a:r>
            <a:endParaRPr lang="zh-CN" altLang="en-US" sz="1600">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179560" y="19450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 </a:t>
            </a:r>
            <a:endParaRPr lang="zh-CN" altLang="en-US" sz="1600" b="1">
              <a:solidFill>
                <a:schemeClr val="tx1"/>
              </a:solidFill>
              <a:latin typeface="+mn-ea"/>
              <a:cs typeface="+mn-ea"/>
              <a:sym typeface="+mn-ea"/>
            </a:endParaRPr>
          </a:p>
        </p:txBody>
      </p:sp>
      <p:cxnSp>
        <p:nvCxnSpPr>
          <p:cNvPr id="7" name="Connector 7"/>
          <p:cNvCxnSpPr/>
          <p:nvPr/>
        </p:nvCxnSpPr>
        <p:spPr>
          <a:xfrm flipV="1">
            <a:off x="1358345" y="25986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949145" y="25840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6771720" y="25554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399985" y="25707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60" name="燕尾形 38"/>
          <p:cNvSpPr/>
          <p:nvPr/>
        </p:nvSpPr>
        <p:spPr>
          <a:xfrm>
            <a:off x="8980805" y="1614170"/>
            <a:ext cx="2536825" cy="852805"/>
          </a:xfrm>
          <a:prstGeom prst="chevron">
            <a:avLst/>
          </a:prstGeom>
          <a:solidFill>
            <a:schemeClr val="accent6">
              <a:alpha val="50000"/>
            </a:schemeClr>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8" name="燕尾形 37"/>
          <p:cNvSpPr/>
          <p:nvPr/>
        </p:nvSpPr>
        <p:spPr>
          <a:xfrm>
            <a:off x="5962650" y="1614805"/>
            <a:ext cx="2879090" cy="852170"/>
          </a:xfrm>
          <a:prstGeom prst="chevron">
            <a:avLst/>
          </a:prstGeom>
          <a:solidFill>
            <a:schemeClr val="accent4">
              <a:alpha val="50000"/>
            </a:schemeClr>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6" name="燕尾形 36"/>
          <p:cNvSpPr/>
          <p:nvPr/>
        </p:nvSpPr>
        <p:spPr>
          <a:xfrm>
            <a:off x="2866390" y="1614805"/>
            <a:ext cx="2689860" cy="852805"/>
          </a:xfrm>
          <a:prstGeom prst="chevron">
            <a:avLst/>
          </a:prstGeom>
          <a:solidFill>
            <a:schemeClr val="accent2">
              <a:alpha val="50000"/>
            </a:schemeClr>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4" name="五边形 30"/>
          <p:cNvSpPr/>
          <p:nvPr/>
        </p:nvSpPr>
        <p:spPr>
          <a:xfrm>
            <a:off x="355600" y="1615440"/>
            <a:ext cx="2510790" cy="852170"/>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29" name="矩形 28"/>
          <p:cNvSpPr/>
          <p:nvPr/>
        </p:nvSpPr>
        <p:spPr>
          <a:xfrm>
            <a:off x="3149600"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1" name="content.2.title"/>
          <p:cNvSpPr txBox="1"/>
          <p:nvPr/>
        </p:nvSpPr>
        <p:spPr>
          <a:xfrm>
            <a:off x="3365500" y="1918335"/>
            <a:ext cx="2089785" cy="48514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黑客攻击</a:t>
            </a:r>
            <a:endParaRPr lang="en-US" altLang="zh-CN" sz="1600" b="1">
              <a:solidFill>
                <a:schemeClr val="bg1"/>
              </a:solidFill>
              <a:latin typeface="+mn-ea"/>
              <a:cs typeface="+mn-ea"/>
              <a:sym typeface="+mn-ea"/>
            </a:endParaRPr>
          </a:p>
        </p:txBody>
      </p:sp>
      <p:sp>
        <p:nvSpPr>
          <p:cNvPr id="32" name="content.2.content"/>
          <p:cNvSpPr txBox="1"/>
          <p:nvPr/>
        </p:nvSpPr>
        <p:spPr>
          <a:xfrm>
            <a:off x="3336925" y="2511425"/>
            <a:ext cx="2067560"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latin typeface="黑体" panose="02010609060101010101" charset="-122"/>
                <a:ea typeface="黑体" panose="02010609060101010101" charset="-122"/>
                <a:cs typeface="黑体" panose="02010609060101010101" charset="-122"/>
                <a:sym typeface="+mn-ea"/>
              </a:rPr>
              <a:t>如何保护智能家居设备不受黑客攻击成为了当前的紧要问题</a:t>
            </a:r>
            <a:endParaRPr lang="zh-CN" altLang="en-US" sz="1600">
              <a:latin typeface="黑体" panose="02010609060101010101" charset="-122"/>
              <a:ea typeface="黑体" panose="02010609060101010101" charset="-122"/>
              <a:cs typeface="黑体" panose="02010609060101010101" charset="-122"/>
              <a:sym typeface="+mn-ea"/>
            </a:endParaRPr>
          </a:p>
        </p:txBody>
      </p:sp>
      <p:sp>
        <p:nvSpPr>
          <p:cNvPr id="34" name="矩形 33"/>
          <p:cNvSpPr/>
          <p:nvPr/>
        </p:nvSpPr>
        <p:spPr>
          <a:xfrm>
            <a:off x="6129020"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6" name="content.3.title"/>
          <p:cNvSpPr txBox="1"/>
          <p:nvPr/>
        </p:nvSpPr>
        <p:spPr>
          <a:xfrm>
            <a:off x="6381115" y="1918335"/>
            <a:ext cx="2358390" cy="48514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安全保护</a:t>
            </a:r>
            <a:endParaRPr lang="en-US" altLang="zh-CN" sz="1600" b="1">
              <a:solidFill>
                <a:schemeClr val="bg1"/>
              </a:solidFill>
              <a:latin typeface="+mn-ea"/>
              <a:cs typeface="+mn-ea"/>
              <a:sym typeface="+mn-ea"/>
            </a:endParaRPr>
          </a:p>
        </p:txBody>
      </p:sp>
      <p:sp>
        <p:nvSpPr>
          <p:cNvPr id="37" name="content.3.content"/>
          <p:cNvSpPr txBox="1"/>
          <p:nvPr/>
        </p:nvSpPr>
        <p:spPr>
          <a:xfrm>
            <a:off x="6344920" y="2511425"/>
            <a:ext cx="209613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latin typeface="黑体" panose="02010609060101010101" charset="-122"/>
                <a:ea typeface="黑体" panose="02010609060101010101" charset="-122"/>
                <a:cs typeface="黑体" panose="02010609060101010101" charset="-122"/>
                <a:sym typeface="+mn-ea"/>
              </a:rPr>
              <a:t>制定安全措施防止智能家居设备受到黑客攻击</a:t>
            </a:r>
            <a:endParaRPr lang="zh-CN" altLang="en-US" sz="1600">
              <a:latin typeface="黑体" panose="02010609060101010101" charset="-122"/>
              <a:ea typeface="黑体" panose="02010609060101010101" charset="-122"/>
              <a:cs typeface="黑体" panose="02010609060101010101" charset="-122"/>
              <a:sym typeface="+mn-ea"/>
            </a:endParaRPr>
          </a:p>
        </p:txBody>
      </p:sp>
      <p:sp>
        <p:nvSpPr>
          <p:cNvPr id="39" name="矩形 38"/>
          <p:cNvSpPr/>
          <p:nvPr/>
        </p:nvSpPr>
        <p:spPr>
          <a:xfrm>
            <a:off x="9148445"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41" name="content.4.title"/>
          <p:cNvSpPr txBox="1"/>
          <p:nvPr/>
        </p:nvSpPr>
        <p:spPr>
          <a:xfrm>
            <a:off x="9378315" y="1918335"/>
            <a:ext cx="2101215" cy="48514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用户教育</a:t>
            </a:r>
            <a:endParaRPr lang="en-US" altLang="zh-CN" sz="1600" b="1">
              <a:solidFill>
                <a:schemeClr val="bg1"/>
              </a:solidFill>
              <a:latin typeface="+mn-ea"/>
              <a:cs typeface="+mn-ea"/>
              <a:sym typeface="+mn-ea"/>
            </a:endParaRPr>
          </a:p>
        </p:txBody>
      </p:sp>
      <p:sp>
        <p:nvSpPr>
          <p:cNvPr id="42" name="content.4.content"/>
          <p:cNvSpPr txBox="1"/>
          <p:nvPr/>
        </p:nvSpPr>
        <p:spPr>
          <a:xfrm>
            <a:off x="9407525" y="2511425"/>
            <a:ext cx="207708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latin typeface="黑体" panose="02010609060101010101" charset="-122"/>
                <a:ea typeface="黑体" panose="02010609060101010101" charset="-122"/>
                <a:cs typeface="黑体" panose="02010609060101010101" charset="-122"/>
                <a:sym typeface="+mn-ea"/>
              </a:rPr>
              <a:t>加强用户对智能家居设备安全的意识和知识</a:t>
            </a:r>
            <a:endParaRPr lang="zh-CN" altLang="en-US" sz="1600">
              <a:latin typeface="黑体" panose="02010609060101010101" charset="-122"/>
              <a:ea typeface="黑体" panose="02010609060101010101" charset="-122"/>
              <a:cs typeface="黑体" panose="02010609060101010101" charset="-122"/>
              <a:sym typeface="+mn-ea"/>
            </a:endParaRPr>
          </a:p>
        </p:txBody>
      </p:sp>
      <p:sp>
        <p:nvSpPr>
          <p:cNvPr id="3" name="title"/>
          <p:cNvSpPr>
            <a:spLocks noGrp="1"/>
          </p:cNvSpPr>
          <p:nvPr>
            <p:ph type="title" idx="4294967295"/>
          </p:nvPr>
        </p:nvSpPr>
        <p:spPr>
          <a:xfrm>
            <a:off x="247650" y="360045"/>
            <a:ext cx="8281670" cy="720090"/>
          </a:xfrm>
          <a:noFill/>
        </p:spPr>
        <p:txBody>
          <a:bodyPr/>
          <a:lstStyle/>
          <a:p>
            <a:r>
              <a:rPr lang="zh-CN" altLang="en-US">
                <a:solidFill>
                  <a:schemeClr val="tx1"/>
                </a:solidFill>
              </a:rPr>
              <a:t>智能家居安全</a:t>
            </a:r>
            <a:endParaRPr>
              <a:solidFill>
                <a:schemeClr val="tx1"/>
              </a:solidFill>
            </a:endParaRPr>
          </a:p>
        </p:txBody>
      </p:sp>
      <p:sp>
        <p:nvSpPr>
          <p:cNvPr id="2" name="content.1.title"/>
          <p:cNvSpPr txBox="1"/>
          <p:nvPr/>
        </p:nvSpPr>
        <p:spPr>
          <a:xfrm>
            <a:off x="499110" y="1918335"/>
            <a:ext cx="2192655" cy="48514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便利带来风险</a:t>
            </a:r>
            <a:endParaRPr lang="en-US" altLang="zh-CN" sz="1600" b="1">
              <a:solidFill>
                <a:schemeClr val="bg1"/>
              </a:solidFill>
              <a:latin typeface="+mn-ea"/>
              <a:cs typeface="+mn-ea"/>
              <a:sym typeface="+mn-ea"/>
            </a:endParaRPr>
          </a:p>
        </p:txBody>
      </p:sp>
      <p:sp>
        <p:nvSpPr>
          <p:cNvPr id="4" name="content.1.content"/>
          <p:cNvSpPr txBox="1"/>
          <p:nvPr/>
        </p:nvSpPr>
        <p:spPr>
          <a:xfrm>
            <a:off x="462915" y="2511425"/>
            <a:ext cx="208343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智能家居设备的快速普及给人们带来了便利，但也增加了家庭网络安全的风险</a:t>
            </a:r>
            <a:endParaRPr lang="en-US" altLang="zh-CN" sz="1600">
              <a:solidFill>
                <a:schemeClr val="tx1"/>
              </a:solidFill>
              <a:latin typeface="黑体" panose="02010609060101010101" charset="-122"/>
              <a:ea typeface="黑体" panose="02010609060101010101" charset="-122"/>
              <a:cs typeface="黑体" panose="02010609060101010101" charset="-122"/>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3" name="title"/>
          <p:cNvSpPr>
            <a:spLocks noGrp="1"/>
          </p:cNvSpPr>
          <p:nvPr>
            <p:ph type="title" idx="4294967295"/>
          </p:nvPr>
        </p:nvSpPr>
        <p:spPr>
          <a:xfrm>
            <a:off x="1101725" y="1220470"/>
            <a:ext cx="8568690" cy="719455"/>
          </a:xfrm>
        </p:spPr>
        <p:txBody>
          <a:bodyPr vert="horz" lIns="0" tIns="0" rIns="0" bIns="0" rtlCol="0" anchor="b" anchorCtr="0">
            <a:normAutofit/>
          </a:bodyPr>
          <a:lstStyle/>
          <a:p>
            <a:pPr algn="l"/>
            <a:r>
              <a:rPr lang="zh-CN" altLang="en-US">
                <a:solidFill>
                  <a:schemeClr val="tx1"/>
                </a:solidFill>
              </a:rPr>
              <a:t>网络安全未来展望</a:t>
            </a:r>
            <a:endParaRPr lang="zh-CN" altLang="en-US">
              <a:solidFill>
                <a:schemeClr val="tx1"/>
              </a:solidFill>
            </a:endParaRPr>
          </a:p>
        </p:txBody>
      </p:sp>
      <p:sp>
        <p:nvSpPr>
          <p:cNvPr id="6" name="content"/>
          <p:cNvSpPr/>
          <p:nvPr/>
        </p:nvSpPr>
        <p:spPr>
          <a:xfrm>
            <a:off x="1381125" y="2447290"/>
            <a:ext cx="7975600" cy="315468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fontAlgn="auto">
              <a:lnSpc>
                <a:spcPct val="200000"/>
              </a:lnSpc>
              <a:spcBef>
                <a:spcPct val="0"/>
              </a:spcBef>
              <a:spcAft>
                <a:spcPct val="0"/>
              </a:spcAft>
            </a:pPr>
            <a:r>
              <a:rPr lang="zh-CN" altLang="en-US">
                <a:ln>
                  <a:noFill/>
                  <a:prstDash val="sysDot"/>
                </a:ln>
                <a:solidFill>
                  <a:schemeClr val="tx1"/>
                </a:solidFill>
                <a:latin typeface="+mn-ea"/>
                <a:cs typeface="+mn-ea"/>
              </a:rPr>
              <a:t>随着技术的不断发展，网络安全面临更多新的挑战和机遇。新技术的应用将进一步推动网络安全领域的发展，需要不断加强安全意识和技术防护手段，共同应对未来网络安全的挑战。</a:t>
            </a:r>
            <a:endParaRPr lang="zh-CN" altLang="en-US">
              <a:ln>
                <a:noFill/>
                <a:prstDash val="sysDot"/>
              </a:ln>
              <a:solidFill>
                <a:schemeClr val="tx1"/>
              </a:solidFill>
              <a:latin typeface="+mn-ea"/>
              <a:cs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9" name="图片 8" descr="图片3"/>
          <p:cNvPicPr>
            <a:picLocks noChangeAspect="1"/>
          </p:cNvPicPr>
          <p:nvPr/>
        </p:nvPicPr>
        <p:blipFill>
          <a:blip r:embed="rId8"/>
          <a:stretch>
            <a:fillRect/>
          </a:stretch>
        </p:blipFill>
        <p:spPr>
          <a:xfrm>
            <a:off x="0" y="0"/>
            <a:ext cx="12192000" cy="6858000"/>
          </a:xfrm>
          <a:prstGeom prst="rect">
            <a:avLst/>
          </a:prstGeom>
        </p:spPr>
      </p:pic>
      <p:sp>
        <p:nvSpPr>
          <p:cNvPr id="2" name="index"/>
          <p:cNvSpPr>
            <a:spLocks noGrp="1"/>
          </p:cNvSpPr>
          <p:nvPr>
            <p:ph type="body" idx="4294967295"/>
          </p:nvPr>
        </p:nvSpPr>
        <p:spPr>
          <a:xfrm>
            <a:off x="1089660" y="1583690"/>
            <a:ext cx="1922780" cy="968375"/>
          </a:xfrm>
          <a:noFill/>
        </p:spPr>
        <p:txBody>
          <a:bodyPr>
            <a:noAutofit/>
          </a:bodyPr>
          <a:lstStyle/>
          <a:p>
            <a:r>
              <a:rPr lang="zh-CN" altLang="en-US" sz="2400"/>
              <a:t>03</a:t>
            </a:r>
            <a:endParaRPr lang="zh-CN" altLang="en-US" sz="2400"/>
          </a:p>
        </p:txBody>
      </p:sp>
      <p:sp>
        <p:nvSpPr>
          <p:cNvPr id="3" name="title"/>
          <p:cNvSpPr>
            <a:spLocks noGrp="1"/>
          </p:cNvSpPr>
          <p:nvPr>
            <p:ph type="title" idx="4294967295"/>
          </p:nvPr>
        </p:nvSpPr>
        <p:spPr>
          <a:xfrm>
            <a:off x="1326515" y="2854960"/>
            <a:ext cx="9108440" cy="1319530"/>
          </a:xfrm>
          <a:noFill/>
        </p:spPr>
        <p:txBody>
          <a:bodyPr/>
          <a:lstStyle/>
          <a:p>
            <a:pPr algn="ctr"/>
            <a:r>
              <a:rPr sz="4500"/>
              <a:t>第3章 数据安全的最新趋势</a:t>
            </a:r>
            <a:endParaRPr sz="4500"/>
          </a:p>
        </p:txBody>
      </p:sp>
      <p:sp>
        <p:nvSpPr>
          <p:cNvPr id="4" name="章节页"/>
          <p:cNvSpPr txBox="1"/>
          <p:nvPr/>
        </p:nvSpPr>
        <p:spPr>
          <a:xfrm>
            <a:off x="85788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endParaRPr lang="en-US" altLang="zh-CN"/>
          </a:p>
        </p:txBody>
      </p:sp>
      <p:cxnSp>
        <p:nvCxnSpPr>
          <p:cNvPr id="7" name="Connector 5"/>
          <p:cNvCxnSpPr/>
          <p:nvPr/>
        </p:nvCxnSpPr>
        <p:spPr>
          <a:xfrm flipV="1">
            <a:off x="2866068" y="1154382"/>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8" name="Connector 6"/>
          <p:cNvCxnSpPr/>
          <p:nvPr/>
        </p:nvCxnSpPr>
        <p:spPr>
          <a:xfrm flipV="1">
            <a:off x="362203" y="1935630"/>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60" name="燕尾形 38"/>
          <p:cNvSpPr/>
          <p:nvPr/>
        </p:nvSpPr>
        <p:spPr>
          <a:xfrm>
            <a:off x="8980805" y="1614170"/>
            <a:ext cx="2536825" cy="852805"/>
          </a:xfrm>
          <a:prstGeom prst="chevron">
            <a:avLst/>
          </a:prstGeom>
          <a:solidFill>
            <a:schemeClr val="accent6">
              <a:alpha val="50000"/>
            </a:schemeClr>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8" name="燕尾形 37"/>
          <p:cNvSpPr/>
          <p:nvPr/>
        </p:nvSpPr>
        <p:spPr>
          <a:xfrm>
            <a:off x="5962650" y="1614805"/>
            <a:ext cx="2879090" cy="852170"/>
          </a:xfrm>
          <a:prstGeom prst="chevron">
            <a:avLst/>
          </a:prstGeom>
          <a:solidFill>
            <a:schemeClr val="accent4">
              <a:alpha val="50000"/>
            </a:schemeClr>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6" name="燕尾形 36"/>
          <p:cNvSpPr/>
          <p:nvPr/>
        </p:nvSpPr>
        <p:spPr>
          <a:xfrm>
            <a:off x="2866390" y="1614805"/>
            <a:ext cx="2689860" cy="852805"/>
          </a:xfrm>
          <a:prstGeom prst="chevron">
            <a:avLst/>
          </a:prstGeom>
          <a:solidFill>
            <a:schemeClr val="accent2">
              <a:alpha val="50000"/>
            </a:schemeClr>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4" name="五边形 30"/>
          <p:cNvSpPr/>
          <p:nvPr/>
        </p:nvSpPr>
        <p:spPr>
          <a:xfrm>
            <a:off x="355600" y="1615440"/>
            <a:ext cx="2510790" cy="852170"/>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29" name="矩形 28"/>
          <p:cNvSpPr/>
          <p:nvPr/>
        </p:nvSpPr>
        <p:spPr>
          <a:xfrm>
            <a:off x="3149600"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1" name="content.2.title"/>
          <p:cNvSpPr txBox="1"/>
          <p:nvPr/>
        </p:nvSpPr>
        <p:spPr>
          <a:xfrm>
            <a:off x="3365500" y="1918335"/>
            <a:ext cx="2089785" cy="48514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量子加密</a:t>
            </a:r>
            <a:endParaRPr lang="en-US" altLang="zh-CN" sz="1600" b="1">
              <a:solidFill>
                <a:schemeClr val="bg1"/>
              </a:solidFill>
              <a:latin typeface="+mn-ea"/>
              <a:cs typeface="+mn-ea"/>
              <a:sym typeface="+mn-ea"/>
            </a:endParaRPr>
          </a:p>
        </p:txBody>
      </p:sp>
      <p:sp>
        <p:nvSpPr>
          <p:cNvPr id="32" name="content.2.content"/>
          <p:cNvSpPr txBox="1"/>
          <p:nvPr/>
        </p:nvSpPr>
        <p:spPr>
          <a:xfrm>
            <a:off x="3336925" y="2511425"/>
            <a:ext cx="2067560"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latin typeface="黑体" panose="02010609060101010101" charset="-122"/>
                <a:ea typeface="黑体" panose="02010609060101010101" charset="-122"/>
                <a:cs typeface="黑体" panose="02010609060101010101" charset="-122"/>
                <a:sym typeface="+mn-ea"/>
              </a:rPr>
              <a:t>量子加密利用量子力学原理来实现的一种加密技术，具有极高的安全性和抗窃听性。</a:t>
            </a:r>
            <a:endParaRPr lang="zh-CN" altLang="en-US" sz="1600">
              <a:latin typeface="黑体" panose="02010609060101010101" charset="-122"/>
              <a:ea typeface="黑体" panose="02010609060101010101" charset="-122"/>
              <a:cs typeface="黑体" panose="02010609060101010101" charset="-122"/>
              <a:sym typeface="+mn-ea"/>
            </a:endParaRPr>
          </a:p>
        </p:txBody>
      </p:sp>
      <p:sp>
        <p:nvSpPr>
          <p:cNvPr id="34" name="矩形 33"/>
          <p:cNvSpPr/>
          <p:nvPr/>
        </p:nvSpPr>
        <p:spPr>
          <a:xfrm>
            <a:off x="6129020"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6" name="content.3.title"/>
          <p:cNvSpPr txBox="1"/>
          <p:nvPr/>
        </p:nvSpPr>
        <p:spPr>
          <a:xfrm>
            <a:off x="6381115" y="1918335"/>
            <a:ext cx="2358390" cy="48514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 </a:t>
            </a:r>
            <a:endParaRPr lang="en-US" altLang="zh-CN" sz="1600" b="1">
              <a:solidFill>
                <a:schemeClr val="bg1"/>
              </a:solidFill>
              <a:latin typeface="+mn-ea"/>
              <a:cs typeface="+mn-ea"/>
              <a:sym typeface="+mn-ea"/>
            </a:endParaRPr>
          </a:p>
        </p:txBody>
      </p:sp>
      <p:sp>
        <p:nvSpPr>
          <p:cNvPr id="37" name="content.3.content"/>
          <p:cNvSpPr txBox="1"/>
          <p:nvPr/>
        </p:nvSpPr>
        <p:spPr>
          <a:xfrm>
            <a:off x="6344920" y="2511425"/>
            <a:ext cx="209613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latin typeface="黑体" panose="02010609060101010101" charset="-122"/>
                <a:ea typeface="黑体" panose="02010609060101010101" charset="-122"/>
                <a:cs typeface="黑体" panose="02010609060101010101" charset="-122"/>
                <a:sym typeface="+mn-ea"/>
              </a:rPr>
              <a:t> </a:t>
            </a:r>
            <a:endParaRPr lang="zh-CN" altLang="en-US" sz="1600">
              <a:latin typeface="黑体" panose="02010609060101010101" charset="-122"/>
              <a:ea typeface="黑体" panose="02010609060101010101" charset="-122"/>
              <a:cs typeface="黑体" panose="02010609060101010101" charset="-122"/>
              <a:sym typeface="+mn-ea"/>
            </a:endParaRPr>
          </a:p>
        </p:txBody>
      </p:sp>
      <p:sp>
        <p:nvSpPr>
          <p:cNvPr id="39" name="矩形 38"/>
          <p:cNvSpPr/>
          <p:nvPr/>
        </p:nvSpPr>
        <p:spPr>
          <a:xfrm>
            <a:off x="9148445"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41" name="content.4.title"/>
          <p:cNvSpPr txBox="1"/>
          <p:nvPr/>
        </p:nvSpPr>
        <p:spPr>
          <a:xfrm>
            <a:off x="9378315" y="1918335"/>
            <a:ext cx="2101215" cy="48514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 </a:t>
            </a:r>
            <a:endParaRPr lang="en-US" altLang="zh-CN" sz="1600" b="1">
              <a:solidFill>
                <a:schemeClr val="bg1"/>
              </a:solidFill>
              <a:latin typeface="+mn-ea"/>
              <a:cs typeface="+mn-ea"/>
              <a:sym typeface="+mn-ea"/>
            </a:endParaRPr>
          </a:p>
        </p:txBody>
      </p:sp>
      <p:sp>
        <p:nvSpPr>
          <p:cNvPr id="42" name="content.4.content"/>
          <p:cNvSpPr txBox="1"/>
          <p:nvPr/>
        </p:nvSpPr>
        <p:spPr>
          <a:xfrm>
            <a:off x="9407525" y="2511425"/>
            <a:ext cx="207708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latin typeface="黑体" panose="02010609060101010101" charset="-122"/>
                <a:ea typeface="黑体" panose="02010609060101010101" charset="-122"/>
                <a:cs typeface="黑体" panose="02010609060101010101" charset="-122"/>
                <a:sym typeface="+mn-ea"/>
              </a:rPr>
              <a:t> </a:t>
            </a:r>
            <a:endParaRPr lang="zh-CN" altLang="en-US" sz="1600">
              <a:latin typeface="黑体" panose="02010609060101010101" charset="-122"/>
              <a:ea typeface="黑体" panose="02010609060101010101" charset="-122"/>
              <a:cs typeface="黑体" panose="02010609060101010101" charset="-122"/>
              <a:sym typeface="+mn-ea"/>
            </a:endParaRPr>
          </a:p>
        </p:txBody>
      </p:sp>
      <p:sp>
        <p:nvSpPr>
          <p:cNvPr id="3" name="title"/>
          <p:cNvSpPr>
            <a:spLocks noGrp="1"/>
          </p:cNvSpPr>
          <p:nvPr>
            <p:ph type="title" idx="4294967295"/>
          </p:nvPr>
        </p:nvSpPr>
        <p:spPr>
          <a:xfrm>
            <a:off x="247650" y="360045"/>
            <a:ext cx="8281670" cy="720090"/>
          </a:xfrm>
          <a:noFill/>
        </p:spPr>
        <p:txBody>
          <a:bodyPr/>
          <a:lstStyle/>
          <a:p>
            <a:r>
              <a:rPr lang="zh-CN" altLang="en-US">
                <a:solidFill>
                  <a:schemeClr val="tx1"/>
                </a:solidFill>
              </a:rPr>
              <a:t>数据加密技术</a:t>
            </a:r>
            <a:endParaRPr>
              <a:solidFill>
                <a:schemeClr val="tx1"/>
              </a:solidFill>
            </a:endParaRPr>
          </a:p>
        </p:txBody>
      </p:sp>
      <p:sp>
        <p:nvSpPr>
          <p:cNvPr id="2" name="content.1.title"/>
          <p:cNvSpPr txBox="1"/>
          <p:nvPr/>
        </p:nvSpPr>
        <p:spPr>
          <a:xfrm>
            <a:off x="499110" y="1918335"/>
            <a:ext cx="2192655" cy="48514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端对端加密</a:t>
            </a:r>
            <a:endParaRPr lang="en-US" altLang="zh-CN" sz="1600" b="1">
              <a:solidFill>
                <a:schemeClr val="bg1"/>
              </a:solidFill>
              <a:latin typeface="+mn-ea"/>
              <a:cs typeface="+mn-ea"/>
              <a:sym typeface="+mn-ea"/>
            </a:endParaRPr>
          </a:p>
        </p:txBody>
      </p:sp>
      <p:sp>
        <p:nvSpPr>
          <p:cNvPr id="4" name="content.1.content"/>
          <p:cNvSpPr txBox="1"/>
          <p:nvPr/>
        </p:nvSpPr>
        <p:spPr>
          <a:xfrm>
            <a:off x="462915" y="2511425"/>
            <a:ext cx="208343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端对端加密是一种端到端的数据传输加密方式，确保数据在传输过程中不被窃取或篡改。</a:t>
            </a:r>
            <a:endParaRPr lang="en-US" altLang="zh-CN" sz="1600">
              <a:solidFill>
                <a:schemeClr val="tx1"/>
              </a:solidFill>
              <a:latin typeface="黑体" panose="02010609060101010101" charset="-122"/>
              <a:ea typeface="黑体" panose="02010609060101010101" charset="-122"/>
              <a:cs typeface="黑体" panose="02010609060101010101" charset="-122"/>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content"/>
          <p:cNvSpPr txBox="1"/>
          <p:nvPr/>
        </p:nvSpPr>
        <p:spPr>
          <a:xfrm>
            <a:off x="6262370" y="1499870"/>
            <a:ext cx="5547995" cy="412559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algn="l" fontAlgn="auto">
              <a:lnSpc>
                <a:spcPct val="200000"/>
              </a:lnSpc>
              <a:buClr>
                <a:srgbClr val="376FFF"/>
              </a:buClr>
              <a:buSzPct val="80000"/>
              <a:buNone/>
            </a:pPr>
            <a:r>
              <a:rPr lang="zh-CN" altLang="en-US" spc="150">
                <a:solidFill>
                  <a:schemeClr val="tx1"/>
                </a:solidFill>
                <a:effectLst>
                  <a:outerShdw blurRad="38100" dist="19050" dir="2700000" algn="tl" rotWithShape="0">
                    <a:schemeClr val="dk1">
                      <a:alpha val="40000"/>
                    </a:schemeClr>
                  </a:outerShdw>
                </a:effectLst>
                <a:sym typeface="+mn-ea"/>
              </a:rPr>
              <a:t>区块链技术通过去中心化和不可篡改的特点，为数据安全提供了全新的解决方案。它正在不断改变数据存储和传输的方式，为数据安全领域带来了革命性的影响。</a:t>
            </a:r>
            <a:endParaRPr lang="zh-CN" altLang="en-US" spc="150">
              <a:solidFill>
                <a:schemeClr val="tx1"/>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t> </a:t>
            </a:r>
            <a:endParaRPr lang="en-US" altLang="zh-CN"/>
          </a:p>
        </p:txBody>
      </p:sp>
      <p:sp>
        <p:nvSpPr>
          <p:cNvPr id="3" name="AutoShape 2"/>
          <p:cNvSpPr/>
          <p:nvPr/>
        </p:nvSpPr>
        <p:spPr>
          <a:xfrm>
            <a:off x="1462446" y="159272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10"/>
          <p:cNvSpPr/>
          <p:nvPr/>
        </p:nvSpPr>
        <p:spPr>
          <a:xfrm>
            <a:off x="2975473" y="1053727"/>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233953"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699080"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18968" y="126253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51397" y="440843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15"/>
          <p:cNvSpPr/>
          <p:nvPr/>
        </p:nvSpPr>
        <p:spPr>
          <a:xfrm>
            <a:off x="1450254" y="440451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itle"/>
          <p:cNvSpPr txBox="1"/>
          <p:nvPr/>
        </p:nvSpPr>
        <p:spPr>
          <a:xfrm>
            <a:off x="2155825" y="2346960"/>
            <a:ext cx="2408555" cy="108204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200" b="1" spc="300">
                <a:solidFill>
                  <a:schemeClr val="tx1"/>
                </a:solidFill>
                <a:effectLst>
                  <a:outerShdw blurRad="38100" dist="19050" dir="2700000" algn="tl" rotWithShape="0">
                    <a:schemeClr val="dk1">
                      <a:alpha val="40000"/>
                    </a:schemeClr>
                  </a:outerShdw>
                </a:effectLst>
                <a:ea typeface="+mj-ea"/>
                <a:sym typeface="+mn-ea"/>
              </a:rPr>
              <a:t>区块链技术与数据安全</a:t>
            </a:r>
            <a:endParaRPr lang="zh-CN" altLang="en-US" sz="2200" b="1" spc="300">
              <a:solidFill>
                <a:schemeClr val="tx1"/>
              </a:solidFill>
              <a:effectLst>
                <a:outerShdw blurRad="38100" dist="19050" dir="2700000" algn="tl" rotWithShape="0">
                  <a:schemeClr val="dk1">
                    <a:alpha val="40000"/>
                  </a:schemeClr>
                </a:outerShdw>
              </a:effectLst>
              <a:ea typeface="+mj-ea"/>
              <a:sym typeface="+mn-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7" name="title"/>
          <p:cNvSpPr>
            <a:spLocks noGrp="1"/>
          </p:cNvSpPr>
          <p:nvPr>
            <p:ph type="title" idx="4294967295"/>
          </p:nvPr>
        </p:nvSpPr>
        <p:spPr>
          <a:xfrm>
            <a:off x="666115" y="608330"/>
            <a:ext cx="10968990" cy="705485"/>
          </a:xfrm>
          <a:noFill/>
        </p:spPr>
        <p:txBody>
          <a:bodyPr/>
          <a:lstStyle/>
          <a:p>
            <a:r>
              <a:rPr lang="zh-CN" altLang="en-US">
                <a:solidFill>
                  <a:schemeClr val="tx1"/>
                </a:solidFill>
                <a:latin typeface="+mj-ea"/>
                <a:ea typeface="+mj-ea"/>
              </a:rPr>
              <a:t>大数据安全</a:t>
            </a:r>
            <a:endParaRPr>
              <a:solidFill>
                <a:schemeClr val="tx1"/>
              </a:solidFill>
              <a:latin typeface="+mj-ea"/>
              <a:ea typeface="+mj-ea"/>
            </a:endParaRPr>
          </a:p>
        </p:txBody>
      </p:sp>
      <p:sp>
        <p:nvSpPr>
          <p:cNvPr id="2" name="content.1.subtitle"/>
          <p:cNvSpPr/>
          <p:nvPr/>
        </p:nvSpPr>
        <p:spPr>
          <a:xfrm>
            <a:off x="934720" y="27406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大数据时代带来数据规模的爆炸性增长</a:t>
            </a:r>
            <a:endParaRPr lang="zh-CN" altLang="en-US" sz="1600">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935355" y="19450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tx1"/>
                </a:solidFill>
                <a:latin typeface="+mn-ea"/>
                <a:cs typeface="+mn-ea"/>
                <a:sym typeface="+mn-ea"/>
              </a:rPr>
              <a:t>数据规模爆炸</a:t>
            </a:r>
            <a:endParaRPr lang="en-US" altLang="zh-CN" sz="1600" b="1">
              <a:solidFill>
                <a:schemeClr val="tx1"/>
              </a:solidFill>
              <a:latin typeface="+mn-ea"/>
              <a:cs typeface="+mn-ea"/>
              <a:sym typeface="+mn-ea"/>
            </a:endParaRPr>
          </a:p>
        </p:txBody>
      </p:sp>
      <p:sp>
        <p:nvSpPr>
          <p:cNvPr id="4" name="content.2.subtitle"/>
          <p:cNvSpPr/>
          <p:nvPr/>
        </p:nvSpPr>
        <p:spPr>
          <a:xfrm>
            <a:off x="6380480" y="27406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大数据安全需要从采集、存储、处理等各个环节进行全方位保护</a:t>
            </a:r>
            <a:endParaRPr lang="zh-CN" altLang="en-US" sz="1600">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6379845" y="1946910"/>
            <a:ext cx="2116455" cy="66611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全方位保护</a:t>
            </a:r>
            <a:endParaRPr lang="zh-CN" altLang="en-US" sz="1600" b="1">
              <a:solidFill>
                <a:schemeClr val="tx1"/>
              </a:solidFill>
              <a:latin typeface="+mn-ea"/>
              <a:cs typeface="+mn-ea"/>
              <a:sym typeface="+mn-ea"/>
            </a:endParaRPr>
          </a:p>
        </p:txBody>
      </p:sp>
      <p:sp>
        <p:nvSpPr>
          <p:cNvPr id="21" name="content.3.subtitle"/>
          <p:cNvSpPr/>
          <p:nvPr/>
        </p:nvSpPr>
        <p:spPr>
          <a:xfrm>
            <a:off x="3660140" y="27406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在大数据环境中如何保护用户隐私面临新挑战</a:t>
            </a:r>
            <a:endParaRPr lang="zh-CN" altLang="en-US" sz="1600">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660775" y="19469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隐私保护挑战</a:t>
            </a:r>
            <a:endParaRPr lang="zh-CN" altLang="en-US" sz="1600" b="1">
              <a:solidFill>
                <a:schemeClr val="tx1"/>
              </a:solidFill>
              <a:latin typeface="+mn-ea"/>
              <a:cs typeface="+mn-ea"/>
              <a:sym typeface="+mn-ea"/>
            </a:endParaRPr>
          </a:p>
        </p:txBody>
      </p:sp>
      <p:sp>
        <p:nvSpPr>
          <p:cNvPr id="24" name="content.4.subtitle"/>
          <p:cNvSpPr/>
          <p:nvPr/>
        </p:nvSpPr>
        <p:spPr>
          <a:xfrm>
            <a:off x="9179560" y="27406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solidFill>
                  <a:schemeClr val="tx1"/>
                </a:solidFill>
                <a:latin typeface="黑体" panose="02010609060101010101" charset="-122"/>
                <a:ea typeface="黑体" panose="02010609060101010101" charset="-122"/>
                <a:cs typeface="黑体" panose="02010609060101010101" charset="-122"/>
                <a:sym typeface="+mn-ea"/>
              </a:rPr>
              <a:t> </a:t>
            </a:r>
            <a:endParaRPr lang="zh-CN" altLang="en-US" sz="1600">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179560" y="19450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 </a:t>
            </a:r>
            <a:endParaRPr lang="zh-CN" altLang="en-US" sz="1600" b="1">
              <a:solidFill>
                <a:schemeClr val="tx1"/>
              </a:solidFill>
              <a:latin typeface="+mn-ea"/>
              <a:cs typeface="+mn-ea"/>
              <a:sym typeface="+mn-ea"/>
            </a:endParaRPr>
          </a:p>
        </p:txBody>
      </p:sp>
      <p:cxnSp>
        <p:nvCxnSpPr>
          <p:cNvPr id="7" name="Connector 7"/>
          <p:cNvCxnSpPr/>
          <p:nvPr/>
        </p:nvCxnSpPr>
        <p:spPr>
          <a:xfrm flipV="1">
            <a:off x="1358345" y="25986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949145" y="25840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6771720" y="25554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399985" y="25707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3" name="title"/>
          <p:cNvSpPr>
            <a:spLocks noGrp="1"/>
          </p:cNvSpPr>
          <p:nvPr>
            <p:ph type="title" idx="4294967295"/>
          </p:nvPr>
        </p:nvSpPr>
        <p:spPr>
          <a:xfrm>
            <a:off x="1101725" y="1220470"/>
            <a:ext cx="8568690" cy="719455"/>
          </a:xfrm>
        </p:spPr>
        <p:txBody>
          <a:bodyPr vert="horz" lIns="0" tIns="0" rIns="0" bIns="0" rtlCol="0" anchor="b" anchorCtr="0">
            <a:normAutofit/>
          </a:bodyPr>
          <a:lstStyle/>
          <a:p>
            <a:pPr algn="l"/>
            <a:r>
              <a:rPr lang="zh-CN" altLang="en-US">
                <a:solidFill>
                  <a:schemeClr val="tx1"/>
                </a:solidFill>
              </a:rPr>
              <a:t>边缘计算与数据隐私</a:t>
            </a:r>
            <a:endParaRPr lang="zh-CN" altLang="en-US">
              <a:solidFill>
                <a:schemeClr val="tx1"/>
              </a:solidFill>
            </a:endParaRPr>
          </a:p>
        </p:txBody>
      </p:sp>
      <p:sp>
        <p:nvSpPr>
          <p:cNvPr id="6" name="content"/>
          <p:cNvSpPr/>
          <p:nvPr/>
        </p:nvSpPr>
        <p:spPr>
          <a:xfrm>
            <a:off x="1381125" y="2447290"/>
            <a:ext cx="7975600" cy="315468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fontAlgn="auto">
              <a:lnSpc>
                <a:spcPct val="200000"/>
              </a:lnSpc>
              <a:spcBef>
                <a:spcPct val="0"/>
              </a:spcBef>
              <a:spcAft>
                <a:spcPct val="0"/>
              </a:spcAft>
            </a:pPr>
            <a:r>
              <a:rPr lang="zh-CN" altLang="en-US">
                <a:ln>
                  <a:noFill/>
                  <a:prstDash val="sysDot"/>
                </a:ln>
                <a:solidFill>
                  <a:schemeClr val="tx1"/>
                </a:solidFill>
                <a:latin typeface="+mn-ea"/>
                <a:cs typeface="+mn-ea"/>
              </a:rPr>
              <a:t>随着边缘计算技术的兴起，数据处理变得更高效，但也引发了数据隐私保护的问题。在边缘计算环境中，如何平衡数据处理效率与数据隐私保护，是当前数据安全领域亟需解决的难题之一。</a:t>
            </a:r>
            <a:endParaRPr lang="zh-CN" altLang="en-US">
              <a:ln>
                <a:noFill/>
                <a:prstDash val="sysDot"/>
              </a:ln>
              <a:solidFill>
                <a:schemeClr val="tx1"/>
              </a:solidFill>
              <a:latin typeface="+mn-ea"/>
              <a:cs typeface="+mn-ea"/>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https://d.book118.com/435241010142011123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custom20205081_1*a*1"/>
  <p:tag name="KSO_WM_TEMPLATE_CATEGORY" val="custom"/>
  <p:tag name="KSO_WM_TEMPLATE_INDEX" val="20205081"/>
  <p:tag name="KSO_WM_UNIT_LAYERLEVEL" val="1"/>
  <p:tag name="KSO_WM_TAG_VERSION" val="1.0"/>
  <p:tag name="KSO_WM_BEAUTIFY_FLAG" val="#wm#"/>
</p:tagLst>
</file>

<file path=ppt/tags/tag64.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081_1*b*1"/>
  <p:tag name="KSO_WM_TEMPLATE_CATEGORY" val="custom"/>
  <p:tag name="KSO_WM_TEMPLATE_INDEX" val="20205081"/>
  <p:tag name="KSO_WM_UNIT_LAYERLEVEL" val="1"/>
  <p:tag name="KSO_WM_TAG_VERSION" val="1.0"/>
  <p:tag name="KSO_WM_BEAUTIFY_FLAG" val="#wm#"/>
</p:tagLst>
</file>

<file path=ppt/tags/tag6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6.xml><?xml version="1.0" encoding="utf-8"?>
<p:tagLst xmlns:p="http://schemas.openxmlformats.org/presentationml/2006/main">
  <p:tag name="KSO_WM_UNIT_ISCONTENTSTITLE" val="1"/>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230_4*a*1"/>
  <p:tag name="KSO_WM_TEMPLATE_CATEGORY" val="custom"/>
  <p:tag name="KSO_WM_TEMPLATE_INDEX" val="20230230"/>
  <p:tag name="KSO_WM_UNIT_LAYERLEVEL" val="1"/>
  <p:tag name="KSO_WM_TAG_VERSION" val="3.0"/>
  <p:tag name="KSO_WM_BEAUTIFY_FLAG" val="#wm#"/>
  <p:tag name="KSO_WM_DIAGRAM_GROUP_CODE" val="l1-1"/>
  <p:tag name="KSO_WM_UNIT_PRESET_TEXT" val="目录"/>
</p:tagLst>
</file>

<file path=ppt/tags/tag67.xml><?xml version="1.0" encoding="utf-8"?>
<p:tagLst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INDEX" val="1_1_1"/>
  <p:tag name="KSO_WM_TEMPLATE_CATEGORY" val="custom"/>
  <p:tag name="KSO_WM_TEMPLATE_INDEX" val="20230230"/>
  <p:tag name="KSO_WM_UNIT_LAYERLEVEL" val="1_1_1"/>
  <p:tag name="KSO_WM_TAG_VERSION" val="3.0"/>
  <p:tag name="KSO_WM_BEAUTIFY_FLAG" val="#wm#"/>
  <p:tag name="KSO_WM_UNIT_TEXT_FILL_FORE_SCHEMECOLOR_INDEX_BRIGHTNESS" val="-0.25"/>
  <p:tag name="KSO_WM_UNIT_TEXT_FILL_FORE_SCHEMECOLOR_INDEX" val="14"/>
  <p:tag name="KSO_WM_UNIT_TEXT_FILL_TYPE" val="1"/>
  <p:tag name="KSO_WM_DIAGRAM_GROUP_CODE" val="l1-1"/>
  <p:tag name="KSO_WM_UNIT_TYPE" val="l_h_a"/>
  <p:tag name="KSO_WM_UNIT_ID" val="custom20230230_4*l_h_a*1_1_1"/>
  <p:tag name="KSO_WM_DIAGRAM_VERSION" val="3"/>
  <p:tag name="KSO_WM_UNIT_PRESET_TEXT" val="添加目录标题"/>
  <p:tag name="KSO_WM_DIAGRAM_MAX_ITEMCNT" val="8"/>
  <p:tag name="KSO_WM_DIAGRAM_MIN_ITEMCNT" val="2"/>
  <p:tag name="KSO_WM_DIAGRAM_VIRTUALLY_FRAME" val="{&quot;height&quot;:450.75,&quot;left&quot;:62.9,&quot;top&quot;:98.15,&quot;width&quot;:1061.6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SLIDE_ID" val="custom20230230_4"/>
  <p:tag name="KSO_WM_TEMPLATE_SUBCATEGORY" val="29"/>
  <p:tag name="KSO_WM_TEMPLATE_MASTER_TYPE" val="0"/>
  <p:tag name="KSO_WM_TEMPLATE_COLOR_TYPE" val="0"/>
  <p:tag name="KSO_WM_SLIDE_ITEM_CNT" val="4"/>
  <p:tag name="KSO_WM_SLIDE_INDEX" val="4"/>
  <p:tag name="KSO_WM_TAG_VERSION" val="1.0"/>
  <p:tag name="KSO_WM_BEAUTIFY_FLAG" val="#wm#"/>
  <p:tag name="KSO_WM_TEMPLATE_CATEGORY" val="custom"/>
  <p:tag name="KSO_WM_TEMPLATE_INDEX" val="20230230"/>
  <p:tag name="KSO_WM_SLIDE_LAYOUT" val="a_b_l"/>
  <p:tag name="KSO_WM_SLIDE_LAYOUT_CNT" val="1_1_1"/>
  <p:tag name="KSO_WM_SLIDE_TYPE" val="contents"/>
  <p:tag name="KSO_WM_SLIDE_SUBTYPE" val="diag"/>
  <p:tag name="KSO_WM_DIAGRAM_GROUP_CODE" val="l1-1"/>
  <p:tag name="KSO_WM_SLIDE_DIAGTYPE" val="l"/>
</p:tagLst>
</file>

<file path=ppt/tags/tag70.xml><?xml version="1.0" encoding="utf-8"?>
<p:tagLst xmlns:p="http://schemas.openxmlformats.org/presentationml/2006/main">
  <p:tag name="KSO_WM_UNIT_NOCLEAR" val="0"/>
  <p:tag name="KSO_WM_UNIT_VALUE" val="6"/>
  <p:tag name="KSO_WM_UNIT_HIGHLIGHT" val="0"/>
  <p:tag name="KSO_WM_UNIT_COMPATIBLE" val="1"/>
  <p:tag name="KSO_WM_UNIT_DIAGRAM_ISNUMVISUAL" val="0"/>
  <p:tag name="KSO_WM_UNIT_DIAGRAM_ISREFERUNIT" val="0"/>
  <p:tag name="KSO_WM_UNIT_TYPE" val="e"/>
  <p:tag name="KSO_WM_UNIT_INDEX" val="1"/>
  <p:tag name="KSO_WM_UNIT_ID" val="custom20230230_9*e*1"/>
  <p:tag name="KSO_WM_TEMPLATE_CATEGORY" val="custom"/>
  <p:tag name="KSO_WM_TEMPLATE_INDEX" val="20230230"/>
  <p:tag name="KSO_WM_UNIT_LAYERLEVEL" val="1"/>
  <p:tag name="KSO_WM_TAG_VERSION" val="3.0"/>
  <p:tag name="KSO_WM_BEAUTIFY_FLAG" val="#wm#"/>
  <p:tag name="KSO_WM_UNIT_TEXT_FILL_FORE_SCHEMECOLOR_INDEX_BRIGHTNESS" val="-0.25"/>
  <p:tag name="KSO_WM_UNIT_TEXT_FILL_FORE_SCHEMECOLOR_INDEX" val="14"/>
  <p:tag name="KSO_WM_UNIT_TEXT_FILL_TYPE" val="1"/>
  <p:tag name="KSO_WM_UNIT_CONTENT_GROUP_TYPE" val="contentchip"/>
  <p:tag name="KSO_WM_UNIT_PRESET_TEXT" val="Part One"/>
</p:tagLst>
</file>

<file path=ppt/tags/tag71.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230_9*a*1"/>
  <p:tag name="KSO_WM_TEMPLATE_CATEGORY" val="custom"/>
  <p:tag name="KSO_WM_TEMPLATE_INDEX" val="20230230"/>
  <p:tag name="KSO_WM_UNIT_LAYERLEVEL" val="1"/>
  <p:tag name="KSO_WM_TAG_VERSION" val="3.0"/>
  <p:tag name="KSO_WM_BEAUTIFY_FLAG" val="#wm#"/>
  <p:tag name="KSO_WM_UNIT_CONTENT_GROUP_TYPE" val="contentchip"/>
  <p:tag name="KSO_WM_UNIT_PRESET_TEXT" val="添加章节标题"/>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SLIDE_ID" val="custom20230230_9"/>
  <p:tag name="KSO_WM_TEMPLATE_SUBCATEGORY" val="29"/>
  <p:tag name="KSO_WM_TEMPLATE_MASTER_TYPE" val="0"/>
  <p:tag name="KSO_WM_TEMPLATE_COLOR_TYPE" val="0"/>
  <p:tag name="KSO_WM_SLIDE_ITEM_CNT" val="0"/>
  <p:tag name="KSO_WM_SLIDE_INDEX" val="9"/>
  <p:tag name="KSO_WM_TAG_VERSION" val="1.0"/>
  <p:tag name="KSO_WM_BEAUTIFY_FLAG" val="#wm#"/>
  <p:tag name="KSO_WM_TEMPLATE_CATEGORY" val="custom"/>
  <p:tag name="KSO_WM_TEMPLATE_INDEX" val="20230230"/>
  <p:tag name="KSO_WM_SLIDE_LAYOUT" val="a_e"/>
  <p:tag name="KSO_WM_SLIDE_LAYOUT_CNT" val="1_1"/>
  <p:tag name="KSO_WM_SLIDE_TYPE" val="sectionTitle"/>
  <p:tag name="KSO_WM_SLIDE_SUBTYPE" val="pureTxt"/>
  <p:tag name="KSO_WM_SLIDE_CONTENT_AREA" val="{&quot;left&quot;:&quot;26.85&quot;,&quot;top&quot;:&quot;79.65&quot;,&quot;width&quot;:&quot;618.65&quot;,&quot;height&quot;:&quot;320.9&quot;}"/>
</p:tagLst>
</file>

<file path=ppt/tags/tag75.xml><?xml version="1.0" encoding="utf-8"?>
<p:tagLst xmlns:p="http://schemas.openxmlformats.org/presentationml/2006/main">
  <p:tag name="AS_NET" val="4.0.30319.34011"/>
  <p:tag name="AS_OS" val="Microsoft Windows NT 6.2.9200.0"/>
  <p:tag name="AS_RELEASE_DATE" val="2023.02.14"/>
  <p:tag name="AS_TITLE" val="Aspose.Slides for .NET 4.0"/>
  <p:tag name="AS_VERSION" val="23.2"/>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31485_4*l_h_i*1_3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10"/>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diagram20231485_4*l_h_i*1_4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8"/>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1485_4*l_h_i*1_2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6"/>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1485_4*l_h_i*1_1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5"/>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2.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1266_3*l_h_i*1_2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319.0000061035156,&quot;left&quot;:36.45,&quot;top&quot;:143.45,&quot;width&quot;:912}"/>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3.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2_1"/>
  <p:tag name="KSO_WM_UNIT_ID" val="diagram20231266_3*l_h_a*1_2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84.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1266_3*l_h_f*1_2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85.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31266_3*l_h_i*1_3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319.0000061035156,&quot;left&quot;:36.45,&quot;top&quot;:143.45,&quot;width&quot;:912}"/>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6.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3_1"/>
  <p:tag name="KSO_WM_UNIT_ID" val="diagram20231266_3*l_h_a*1_3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87.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3_1"/>
  <p:tag name="KSO_WM_UNIT_ID" val="diagram20231266_3*l_h_f*1_3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88.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diagram20231266_3*l_h_i*1_4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319.0000061035156,&quot;left&quot;:36.45,&quot;top&quot;:143.45,&quot;width&quot;:912}"/>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9.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4_1"/>
  <p:tag name="KSO_WM_UNIT_ID" val="diagram20231266_3*l_h_a*1_4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90.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4_1"/>
  <p:tag name="KSO_WM_UNIT_ID" val="diagram20231266_3*l_h_f*1_4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91.xml><?xml version="1.0" encoding="utf-8"?>
<p:tagLst xmlns:p="http://schemas.openxmlformats.org/presentationml/2006/main">
  <p:tag name="KSO_WM_UNIT_ISCONTENTSTITLE" val="0"/>
  <p:tag name="KSO_WM_UNIT_ISNUMDGMTITLE" val="0"/>
  <p:tag name="KSO_WM_UNIT_NOCLEAR" val="0"/>
  <p:tag name="KSO_WM_UNIT_VALUE" val="3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diagram20231266_3*a*1"/>
  <p:tag name="KSO_WM_TEMPLATE_CATEGORY" val="diagram"/>
  <p:tag name="KSO_WM_TEMPLATE_INDEX" val="20231266"/>
  <p:tag name="KSO_WM_UNIT_LAYERLEVEL" val="1"/>
  <p:tag name="KSO_WM_TAG_VERSION" val="3.0"/>
  <p:tag name="KSO_WM_BEAUTIFY_FLAG" val="#wm#"/>
  <p:tag name="KSO_WM_UNIT_PRESET_TEXT" val="单击此处添加标题"/>
</p:tagLst>
</file>

<file path=ppt/tags/tag92.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1_1"/>
  <p:tag name="KSO_WM_UNIT_ID" val="diagram20231266_3*l_h_a*1_1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93.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1266_3*l_h_f*1_1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94.xml><?xml version="1.0" encoding="utf-8"?>
<p:tagLst xmlns:p="http://schemas.openxmlformats.org/presentationml/2006/main">
  <p:tag name="KSO_WM_BEAUTIFY_FLAG" val="#wm#"/>
  <p:tag name="KSO_WM_TEMPLATE_CATEGORY" val="diagram"/>
  <p:tag name="KSO_WM_TEMPLATE_INDEX" val="20231266"/>
  <p:tag name="KSO_WM_SPECIAL_SOURCE" val="bdnull"/>
  <p:tag name="KSO_WM_SLIDE_ID" val="diagram20231266_3"/>
  <p:tag name="KSO_WM_TEMPLATE_SUBCATEGORY" val="0"/>
  <p:tag name="KSO_WM_TEMPLATE_MASTER_TYPE" val="0"/>
  <p:tag name="KSO_WM_TEMPLATE_COLOR_TYPE" val="0"/>
  <p:tag name="KSO_WM_SLIDE_TYPE" val="text"/>
  <p:tag name="KSO_WM_SLIDE_SUBTYPE" val="diag"/>
  <p:tag name="KSO_WM_SLIDE_ITEM_CNT" val="4"/>
  <p:tag name="KSO_WM_SLIDE_INDEX" val="3"/>
  <p:tag name="KSO_WM_SLIDE_SIZE" val="845.83*270.15"/>
  <p:tag name="KSO_WM_SLIDE_POSITION" val="57.42*189.65"/>
  <p:tag name="KSO_WM_DIAGRAM_GROUP_CODE" val="l1-1"/>
  <p:tag name="KSO_WM_SLIDE_DIAGTYPE" val="l"/>
  <p:tag name="KSO_WM_TAG_VERSION" val="3.0"/>
  <p:tag name="KSO_WM_SLIDE_LAYOUT" val="a_l"/>
  <p:tag name="KSO_WM_SLIDE_LAYOUT_CNT" val="1_1"/>
</p:tagLst>
</file>

<file path=ppt/tags/tag95.xml><?xml version="1.0" encoding="utf-8"?>
<p:tagLst xmlns:p="http://schemas.openxmlformats.org/presentationml/2006/main">
  <p:tag name="KSO_WM_DIAGRAM_VIRTUALLY_FRAME" val="{&quot;height&quot;:343.36858267716536,&quot;left&quot;:50.08133858267716,&quot;top&quot;:129.85,&quot;width&quot;:870.4812598425196}"/>
</p:tagLst>
</file>

<file path=ppt/tags/tag96.xml><?xml version="1.0" encoding="utf-8"?>
<p:tagLst xmlns:p="http://schemas.openxmlformats.org/presentationml/2006/main">
  <p:tag name="KSO_WM_DIAGRAM_VIRTUALLY_FRAME" val="{&quot;height&quot;:343.36858267716536,&quot;left&quot;:50.08133858267716,&quot;top&quot;:129.85,&quot;width&quot;:870.4812598425196}"/>
</p:tagLst>
</file>

<file path=ppt/tags/tag97.xml><?xml version="1.0" encoding="utf-8"?>
<p:tagLst xmlns:p="http://schemas.openxmlformats.org/presentationml/2006/main">
  <p:tag name="KSO_WM_DIAGRAM_VIRTUALLY_FRAME" val="{&quot;height&quot;:343.36858267716536,&quot;left&quot;:50.08133858267716,&quot;top&quot;:129.85,&quot;width&quot;:870.4812598425196}"/>
</p:tagLst>
</file>

<file path=ppt/tags/tag98.xml><?xml version="1.0" encoding="utf-8"?>
<p:tagLst xmlns:p="http://schemas.openxmlformats.org/presentationml/2006/main">
  <p:tag name="KSO_WM_DIAGRAM_VIRTUALLY_FRAME" val="{&quot;height&quot;:343.36858267716536,&quot;left&quot;:50.08133858267716,&quot;top&quot;:129.85,&quot;width&quot;:870.4812598425196}"/>
</p:tagLst>
</file>

<file path=ppt/tags/tag99.xml><?xml version="1.0" encoding="utf-8"?>
<p:tagLst xmlns:p="http://schemas.openxmlformats.org/presentationml/2006/main">
  <p:tag name="KSO_WM_DIAGRAM_VIRTUALLY_FRAME" val="{&quot;height&quot;:343.36858267716536,&quot;left&quot;:50.08133858267716,&quot;top&quot;:129.85,&quot;width&quot;:870.4812598425196}"/>
</p:tagLst>
</file>

<file path=ppt/tags/tag100.xml><?xml version="1.0" encoding="utf-8"?>
<p:tagLst xmlns:p="http://schemas.openxmlformats.org/presentationml/2006/main">
  <p:tag name="KSO_WM_DIAGRAM_VIRTUALLY_FRAME" val="{&quot;height&quot;:343.36858267716536,&quot;left&quot;:50.08133858267716,&quot;top&quot;:129.85,&quot;width&quot;:870.4812598425196}"/>
</p:tagLst>
</file>

<file path=ppt/tags/tag101.xml><?xml version="1.0" encoding="utf-8"?>
<p:tagLst xmlns:p="http://schemas.openxmlformats.org/presentationml/2006/main">
  <p:tag name="KSO_WM_DIAGRAM_VIRTUALLY_FRAME" val="{&quot;height&quot;:343.36858267716536,&quot;left&quot;:50.08133858267716,&quot;top&quot;:129.85,&quot;width&quot;:870.4812598425196}"/>
</p:tagLst>
</file>

<file path=ppt/tags/tag102.xml><?xml version="1.0" encoding="utf-8"?>
<p:tagLst xmlns:p="http://schemas.openxmlformats.org/presentationml/2006/main">
  <p:tag name="KSO_WM_DIAGRAM_VIRTUALLY_FRAME" val="{&quot;height&quot;:343.36858267716536,&quot;left&quot;:50.08133858267716,&quot;top&quot;:129.85,&quot;width&quot;:870.4812598425196}"/>
</p:tagLst>
</file>

<file path=ppt/tags/tag103.xml><?xml version="1.0" encoding="utf-8"?>
<p:tagLst xmlns:p="http://schemas.openxmlformats.org/presentationml/2006/main">
  <p:tag name="KSO_WM_DIAGRAM_VIRTUALLY_FRAME" val="{&quot;height&quot;:343.36858267716536,&quot;left&quot;:50.08133858267716,&quot;top&quot;:129.85,&quot;width&quot;:870.4812598425196}"/>
  <p:tag name="KSO_WM_BEAUTIFY_FLAG" val=""/>
</p:tagLst>
</file>

<file path=ppt/tags/tag104.xml><?xml version="1.0" encoding="utf-8"?>
<p:tagLst xmlns:p="http://schemas.openxmlformats.org/presentationml/2006/main">
  <p:tag name="KSO_WM_DIAGRAM_VIRTUALLY_FRAME" val="{&quot;height&quot;:343.36858267716536,&quot;left&quot;:50.08133858267716,&quot;top&quot;:129.85,&quot;width&quot;:870.4812598425196}"/>
  <p:tag name="KSO_WM_BEAUTIFY_FLAG" val=""/>
</p:tagLst>
</file>

<file path=ppt/tags/tag105.xml><?xml version="1.0" encoding="utf-8"?>
<p:tagLst xmlns:p="http://schemas.openxmlformats.org/presentationml/2006/main">
  <p:tag name="KSO_WM_DIAGRAM_VIRTUALLY_FRAME" val="{&quot;height&quot;:343.36858267716536,&quot;left&quot;:50.08133858267716,&quot;top&quot;:129.85,&quot;width&quot;:870.4812598425196}"/>
  <p:tag name="KSO_WM_BEAUTIFY_FLAG" val=""/>
</p:tagLst>
</file>

<file path=ppt/tags/tag106.xml><?xml version="1.0" encoding="utf-8"?>
<p:tagLst xmlns:p="http://schemas.openxmlformats.org/presentationml/2006/main">
  <p:tag name="KSO_WM_DIAGRAM_VIRTUALLY_FRAME" val="{&quot;height&quot;:343.36858267716536,&quot;left&quot;:50.08133858267716,&quot;top&quot;:129.85,&quot;width&quot;:870.4812598425196}"/>
  <p:tag name="KSO_WM_BEAUTIFY_FLAG" val=""/>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2"/>
  <p:tag name="KSO_WM_UNIT_ID" val="diagram20231320_3*l_h_i*1_3_2"/>
  <p:tag name="KSO_WM_TEMPLATE_CATEGORY" val="diagram"/>
  <p:tag name="KSO_WM_TEMPLATE_INDEX" val="20231320"/>
  <p:tag name="KSO_WM_UNIT_LAYERLEVEL" val="1_1_1"/>
  <p:tag name="KSO_WM_TAG_VERSION" val="3.0"/>
  <p:tag name="KSO_WM_BEAUTIFY_FLAG" val=""/>
  <p:tag name="KSO_WM_DIAGRAM_VERSION" val="3"/>
  <p:tag name="KSO_WM_DIAGRAM_COLOR_TEXT_CAN_REMOVE" val="n"/>
  <p:tag name="KSO_WM_UNIT_FILL_FORE_SCHEMECOLOR_INDEX" val="7"/>
  <p:tag name="KSO_WM_DIAGRAM_MAX_ITEMCNT" val="6"/>
  <p:tag name="KSO_WM_DIAGRAM_MIN_ITEMCNT" val="2"/>
  <p:tag name="KSO_WM_DIAGRAM_VIRTUALLY_FRAME" val="{&quot;height&quot;:340.55,&quot;left&quot;:-114.42641732283464,&quot;top&quot;:103.65,&quot;width&quot;:855.0528346456692}"/>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diagram20231320_3*l_h_i*1_2_2"/>
  <p:tag name="KSO_WM_TEMPLATE_CATEGORY" val="diagram"/>
  <p:tag name="KSO_WM_TEMPLATE_INDEX" val="20231320"/>
  <p:tag name="KSO_WM_UNIT_LAYERLEVEL" val="1_1_1"/>
  <p:tag name="KSO_WM_TAG_VERSION" val="3.0"/>
  <p:tag name="KSO_WM_BEAUTIFY_FLAG" val=""/>
  <p:tag name="KSO_WM_DIAGRAM_VERSION" val="3"/>
  <p:tag name="KSO_WM_DIAGRAM_COLOR_TEXT_CAN_REMOVE" val="n"/>
  <p:tag name="KSO_WM_UNIT_FILL_FORE_SCHEMECOLOR_INDEX" val="6"/>
  <p:tag name="KSO_WM_DIAGRAM_MAX_ITEMCNT" val="6"/>
  <p:tag name="KSO_WM_DIAGRAM_MIN_ITEMCNT" val="2"/>
  <p:tag name="KSO_WM_DIAGRAM_VIRTUALLY_FRAME" val="{&quot;height&quot;:340.55,&quot;left&quot;:-114.42641732283464,&quot;top&quot;:103.65,&quot;width&quot;:855.0528346456692}"/>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20231320_3*l_h_i*1_1_2"/>
  <p:tag name="KSO_WM_TEMPLATE_CATEGORY" val="diagram"/>
  <p:tag name="KSO_WM_TEMPLATE_INDEX" val="20231320"/>
  <p:tag name="KSO_WM_UNIT_LAYERLEVEL" val="1_1_1"/>
  <p:tag name="KSO_WM_TAG_VERSION" val="3.0"/>
  <p:tag name="KSO_WM_BEAUTIFY_FLAG" val=""/>
  <p:tag name="KSO_WM_DIAGRAM_VERSION" val="3"/>
  <p:tag name="KSO_WM_DIAGRAM_COLOR_TEXT_CAN_REMOVE" val="n"/>
  <p:tag name="KSO_WM_UNIT_FILL_FORE_SCHEMECOLOR_INDEX" val="5"/>
  <p:tag name="KSO_WM_DIAGRAM_MAX_ITEMCNT" val="6"/>
  <p:tag name="KSO_WM_DIAGRAM_MIN_ITEMCNT" val="2"/>
  <p:tag name="KSO_WM_DIAGRAM_VIRTUALLY_FRAME" val="{&quot;height&quot;:340.55,&quot;left&quot;:-114.42641732283464,&quot;top&quot;:103.65,&quot;width&quot;:855.0528346456692}"/>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110.xml><?xml version="1.0" encoding="utf-8"?>
<p:tagLst xmlns:p="http://schemas.openxmlformats.org/presentationml/2006/main">
  <p:tag name="KSO_WM_DIAGRAM_VIRTUALLY_FRAME" val="{&quot;height&quot;:340.55,&quot;left&quot;:-114.42641732283464,&quot;top&quot;:103.65,&quot;width&quot;:855.0528346456692}"/>
</p:tagLst>
</file>

<file path=ppt/tags/tag111.xml><?xml version="1.0" encoding="utf-8"?>
<p:tagLst xmlns:p="http://schemas.openxmlformats.org/presentationml/2006/main">
  <p:tag name="KSO_WM_DIAGRAM_VIRTUALLY_FRAME" val="{&quot;height&quot;:340.55,&quot;left&quot;:-114.42641732283464,&quot;top&quot;:103.65,&quot;width&quot;:855.0528346456692}"/>
</p:tagLst>
</file>

<file path=ppt/tags/tag112.xml><?xml version="1.0" encoding="utf-8"?>
<p:tagLst xmlns:p="http://schemas.openxmlformats.org/presentationml/2006/main">
  <p:tag name="KSO_WM_DIAGRAM_VIRTUALLY_FRAME" val="{&quot;height&quot;:340.55,&quot;left&quot;:-114.42641732283464,&quot;top&quot;:103.65,&quot;width&quot;:855.0528346456692}"/>
</p:tagLst>
</file>

<file path=ppt/tags/tag113.xml><?xml version="1.0" encoding="utf-8"?>
<p:tagLst xmlns:p="http://schemas.openxmlformats.org/presentationml/2006/main">
  <p:tag name="KSO_WM_DIAGRAM_VIRTUALLY_FRAME" val="{&quot;height&quot;:340.55,&quot;left&quot;:-114.42641732283464,&quot;top&quot;:103.65,&quot;width&quot;:855.0528346456692}"/>
</p:tagLst>
</file>

<file path=ppt/tags/tag114.xml><?xml version="1.0" encoding="utf-8"?>
<p:tagLst xmlns:p="http://schemas.openxmlformats.org/presentationml/2006/main">
  <p:tag name="KSO_WM_DIAGRAM_VIRTUALLY_FRAME" val="{&quot;height&quot;:340.55,&quot;left&quot;:-114.42641732283464,&quot;top&quot;:103.65,&quot;width&quot;:855.0528346456692}"/>
</p:tagLst>
</file>

<file path=ppt/tags/tag115.xml><?xml version="1.0" encoding="utf-8"?>
<p:tagLst xmlns:p="http://schemas.openxmlformats.org/presentationml/2006/main">
  <p:tag name="KSO_WM_DIAGRAM_VIRTUALLY_FRAME" val="{&quot;height&quot;:340.55,&quot;left&quot;:-114.42641732283464,&quot;top&quot;:103.65,&quot;width&quot;:855.0528346456692}"/>
</p:tagLst>
</file>

<file path=ppt/tags/tag116.xml><?xml version="1.0" encoding="utf-8"?>
<p:tagLst xmlns:p="http://schemas.openxmlformats.org/presentationml/2006/main">
  <p:tag name="KSO_WM_DIAGRAM_VIRTUALLY_FRAME" val="{&quot;height&quot;:340.55,&quot;left&quot;:-114.42641732283464,&quot;top&quot;:103.65,&quot;width&quot;:855.0528346456692}"/>
</p:tagLst>
</file>

<file path=ppt/tags/tag117.xml><?xml version="1.0" encoding="utf-8"?>
<p:tagLst xmlns:p="http://schemas.openxmlformats.org/presentationml/2006/main">
  <p:tag name="KSO_WM_DIAGRAM_VIRTUALLY_FRAME" val="{&quot;height&quot;:340.55,&quot;left&quot;:-114.42641732283464,&quot;top&quot;:103.65,&quot;width&quot;:855.0528346456692}"/>
</p:tagLst>
</file>

<file path=ppt/tags/tag118.xml><?xml version="1.0" encoding="utf-8"?>
<p:tagLst xmlns:p="http://schemas.openxmlformats.org/presentationml/2006/main">
  <p:tag name="KSO_WM_DIAGRAM_VIRTUALLY_FRAME" val="{&quot;height&quot;:340.55,&quot;left&quot;:-114.42641732283464,&quot;top&quot;:103.65,&quot;width&quot;:855.0528346456692}"/>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20</Slides>
  <Notes>12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Wingdings</vt:lpstr>
      <vt:lpstr>Calibri Light</vt:lpstr>
      <vt:lpstr>黑体</vt:lpstr>
      <vt:lpstr>MiSans Heavy</vt:lpstr>
      <vt:lpstr>Office Theme</vt:lpstr>
      <vt:lpstr>技术安全的最新趋势</vt:lpstr>
      <vt:lpstr>目  录</vt:lpstr>
      <vt:lpstr>第1章 简介</vt:lpstr>
      <vt:lpstr>技术安全的重要性</vt:lpstr>
      <vt:lpstr>技术安全的定义</vt:lpstr>
      <vt:lpstr>技术安全的发展历程</vt:lpstr>
      <vt:lpstr>技术安全的重要性</vt:lpstr>
      <vt:lpstr>技术安全的重要性</vt:lpstr>
      <vt:lpstr>第2章 网络安全的最新趋势</vt:lpstr>
      <vt:lpstr> </vt:lpstr>
      <vt:lpstr>AI在安全中的应用</vt:lpstr>
      <vt:lpstr>5G时代的网络安全挑战</vt:lpstr>
      <vt:lpstr>智能家居安全</vt:lpstr>
      <vt:lpstr>网络安全未来展望</vt:lpstr>
      <vt:lpstr>第3章 数据安全的最新趋势</vt:lpstr>
      <vt:lpstr>数据加密技术</vt:lpstr>
      <vt:lpstr> </vt:lpstr>
      <vt:lpstr>大数据安全</vt:lpstr>
      <vt:lpstr>边缘计算与数据隐私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2024-09-27T07:13:30.635</cp:lastPrinted>
  <dcterms:created xsi:type="dcterms:W3CDTF">2024-09-26T23:13:30Z</dcterms:created>
  <dcterms:modified xsi:type="dcterms:W3CDTF">2024-09-26T23:13:32Z</dcterms:modified>
</cp:coreProperties>
</file>