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7.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482F39-C04D-460B-9694-FF917F68A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084FA-2064-45C2-A5BE-7E25F8EED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BD94A4-9BCD-4543-8335-A7FF2402B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68D4B3-CFCC-47D6-B507-AE7AE36AC0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0F373E-BC0D-4D1D-98F7-53DCDED94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86A56-5DC2-4C60-823B-9546008D27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638156-F8B9-42F7-A774-13678CEE50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38333D-DB16-448C-8A3E-902DACA130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98FC7-0DCF-4750-BEB7-AE1348A54B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641655-1779-4261-95BD-13109B002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2F191-E15A-4550-BA2C-7A6F19B0D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481138"/>
            <a:ext cx="4038600"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481138"/>
            <a:ext cx="4038600"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3" name="页脚占位符 2"/>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ts val="400"/>
              </a:spcBef>
              <a:spcAft>
                <a:spcPct val="0"/>
              </a:spcAft>
              <a:buClr>
                <a:schemeClr val="accent1"/>
              </a:buClr>
              <a:buSzPct val="68000"/>
              <a:buFont typeface="Wingdings 3" panose="05040102010807070707" pitchFamily="18"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73246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732462"/>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20482" name="任意多边形 12"/>
          <p:cNvSpPr/>
          <p:nvPr/>
        </p:nvSpPr>
        <p:spPr bwMode="auto">
          <a:xfrm>
            <a:off x="715963" y="5002213"/>
            <a:ext cx="3802063" cy="1443038"/>
          </a:xfrm>
          <a:custGeom>
            <a:gdLst>
              <a:gd name="T0" fmla="*/ 0 w 5760"/>
              <a:gd name="T1" fmla="*/ 0 h 528"/>
              <a:gd name="T2" fmla="*/ 5760 w 5760"/>
              <a:gd name="T3" fmla="*/ 528 h 528"/>
            </a:gdLst>
            <a:cxnLst>
              <a:cxn ang="0">
                <a:pos x="-329" y="347"/>
              </a:cxn>
              <a:cxn ang="0">
                <a:pos x="7156" y="682"/>
              </a:cxn>
              <a:cxn ang="0">
                <a:pos x="5229" y="682"/>
              </a:cxn>
              <a:cxn ang="0">
                <a:pos x="-328" y="345"/>
              </a:cxn>
            </a:cxnLst>
            <a:rect l="T0" t="T1" r="T2" b="T3"/>
            <a:pathLst>
              <a:path w="5760" h="528">
                <a:moveTo>
                  <a:pt x="-329" y="347"/>
                </a:moveTo>
                <a:lnTo>
                  <a:pt x="7156" y="682"/>
                </a:lnTo>
                <a:lnTo>
                  <a:pt x="5229" y="682"/>
                </a:lnTo>
                <a:lnTo>
                  <a:pt x="-328" y="345"/>
                </a:lnTo>
              </a:path>
            </a:pathLst>
          </a:custGeom>
          <a:solidFill>
            <a:srgbClr val="9FCBDC">
              <a:alpha val="39999"/>
            </a:srgbClr>
          </a:solidFill>
          <a:ln w="9525">
            <a:noFill/>
            <a:roun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483" name="任意多边形 11"/>
          <p:cNvSpPr/>
          <p:nvPr/>
        </p:nvSpPr>
        <p:spPr bwMode="auto">
          <a:xfrm>
            <a:off x="-50800" y="5784850"/>
            <a:ext cx="3798888" cy="838200"/>
          </a:xfrm>
          <a:custGeom>
            <a:gdLst>
              <a:gd name="T0" fmla="*/ 0 w 5760"/>
              <a:gd name="T1" fmla="*/ 0 h 528"/>
              <a:gd name="T2" fmla="*/ 5760 w 5760"/>
              <a:gd name="T3" fmla="*/ 528 h 528"/>
            </a:gdLst>
            <a:cxnLst>
              <a:cxn ang="0">
                <a:pos x="817" y="97"/>
              </a:cxn>
              <a:cxn ang="0">
                <a:pos x="6408" y="682"/>
              </a:cxn>
              <a:cxn ang="0">
                <a:pos x="5232" y="685"/>
              </a:cxn>
              <a:cxn ang="0">
                <a:pos x="829" y="101"/>
              </a:cxn>
            </a:cxnLst>
            <a:rect l="T0" t="T1" r="T2" b="T3"/>
            <a:pathLst>
              <a:path w="5760" h="528">
                <a:moveTo>
                  <a:pt x="817" y="97"/>
                </a:moveTo>
                <a:lnTo>
                  <a:pt x="6408" y="682"/>
                </a:lnTo>
                <a:lnTo>
                  <a:pt x="5232" y="685"/>
                </a:lnTo>
                <a:lnTo>
                  <a:pt x="829" y="101"/>
                </a:lnTo>
              </a:path>
            </a:pathLst>
          </a:custGeom>
          <a:solidFill>
            <a:srgbClr val="000000"/>
          </a:solidFill>
          <a:ln w="9525">
            <a:noFill/>
            <a:roun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grpSp>
        <p:nvGrpSpPr>
          <p:cNvPr id="11268" name="Group 4"/>
          <p:cNvGrpSpPr/>
          <p:nvPr/>
        </p:nvGrpSpPr>
        <p:grpSpPr>
          <a:xfrm>
            <a:off x="-9525" y="5784850"/>
            <a:ext cx="3411538" cy="1092200"/>
            <a:chExt cx="2151" cy="688"/>
          </a:xfrm>
        </p:grpSpPr>
        <p:pic>
          <p:nvPicPr>
            <p:cNvPr id="11275" name="直角三角形 13"/>
            <p:cNvPicPr/>
            <p:nvPr/>
          </p:nvPicPr>
          <p:blipFill>
            <a:blip r:embed="rId12"/>
            <a:stretch>
              <a:fillRect/>
            </a:stretch>
          </p:blipFill>
          <p:spPr>
            <a:xfrm>
              <a:off x="0" y="0"/>
              <a:ext cx="2151" cy="688"/>
            </a:xfrm>
            <a:prstGeom prst="rect">
              <a:avLst/>
            </a:prstGeom>
            <a:noFill/>
            <a:ln w="9525">
              <a:noFill/>
            </a:ln>
          </p:spPr>
        </p:pic>
        <p:sp>
          <p:nvSpPr>
            <p:cNvPr id="20486" name="Text Box 6"/>
            <p:cNvSpPr txBox="1">
              <a:spLocks noChangeArrowheads="1"/>
            </p:cNvSpPr>
            <p:nvPr/>
          </p:nvSpPr>
          <p:spPr bwMode="auto">
            <a:xfrm>
              <a:off x="183" y="401"/>
              <a:ext cx="1063" cy="227"/>
            </a:xfrm>
            <a:prstGeom prst="rect">
              <a:avLst/>
            </a:prstGeom>
            <a:noFill/>
            <a:ln w="9525">
              <a:noFill/>
              <a:miter lim="800000"/>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FFFFFF"/>
                </a:solidFill>
                <a:effectLst/>
                <a:uLnTx/>
                <a:uFillTx/>
                <a:latin typeface="Lucida Sans Unicode" panose="020b0602030504020204" pitchFamily="34" charset="0"/>
                <a:ea typeface="宋体" panose="02010600030101010101" pitchFamily="2" charset="-122"/>
                <a:cs typeface="+mn-cs"/>
              </a:endParaRPr>
            </a:p>
          </p:txBody>
        </p:sp>
      </p:grpSp>
      <p:pic>
        <p:nvPicPr>
          <p:cNvPr id="11269" name="直接连接符 14"/>
          <p:cNvPicPr/>
          <p:nvPr/>
        </p:nvPicPr>
        <p:blipFill>
          <a:blip r:embed="rId13"/>
          <a:stretch>
            <a:fillRect/>
          </a:stretch>
        </p:blipFill>
        <p:spPr>
          <a:xfrm>
            <a:off x="-15875" y="5772150"/>
            <a:ext cx="3417888" cy="1109663"/>
          </a:xfrm>
          <a:prstGeom prst="rect">
            <a:avLst/>
          </a:prstGeom>
          <a:noFill/>
          <a:ln w="9525">
            <a:noFill/>
          </a:ln>
        </p:spPr>
      </p:pic>
      <p:sp>
        <p:nvSpPr>
          <p:cNvPr id="11270" name="标题占位符 8"/>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1271" name="文本占位符 29"/>
          <p:cNvSpPr>
            <a:spLocks noGrp="1"/>
          </p:cNvSpPr>
          <p:nvPr>
            <p:ph type="body" idx="1"/>
          </p:nvPr>
        </p:nvSpPr>
        <p:spPr>
          <a:xfrm>
            <a:off x="457200" y="1481138"/>
            <a:ext cx="8229600" cy="4525962"/>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20490" name="日期占位符 9"/>
          <p:cNvSpPr>
            <a:spLocks noGrp="1" noChangeArrowheads="1"/>
          </p:cNvSpPr>
          <p:nvPr>
            <p:ph type="dt" sz="half" idx="2"/>
          </p:nvPr>
        </p:nvSpPr>
        <p:spPr bwMode="auto">
          <a:xfrm>
            <a:off x="6727825" y="6408738"/>
            <a:ext cx="1919288" cy="365125"/>
          </a:xfrm>
          <a:prstGeom prst="rect">
            <a:avLst/>
          </a:prstGeom>
          <a:noFill/>
          <a:ln w="9525">
            <a:noFill/>
            <a:miter lim="800000"/>
          </a:ln>
        </p:spPr>
        <p:txBody>
          <a:bodyPr vert="horz" wrap="square" lIns="91440" tIns="45720" rIns="91440" bIns="45720" numCol="1" anchor="b" anchorCtr="0" compatLnSpc="1"/>
          <a:lstStyle>
            <a:defPPr>
              <a:defRPr lang="zh-CN"/>
            </a:defPPr>
            <a:lvl1pPr marL="0" lvl="0" indent="0" algn="l" defTabSz="914400" rtl="0" eaLnBrk="1" fontAlgn="base" latinLnBrk="0" hangingPunct="1">
              <a:lnSpc>
                <a:spcPct val="100000"/>
              </a:lnSpc>
              <a:spcBef>
                <a:spcPct val="0"/>
              </a:spcBef>
              <a:spcAft>
                <a:spcPct val="0"/>
              </a:spcAft>
              <a:buNone/>
              <a:defRPr sz="10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1EE517FD-3DFC-4416-993D-36ECAB38525C}" type="datetimeFigureOut">
              <a:rPr kumimoji="0" lang="zh-CN" altLang="en-US" sz="1000" b="0" i="0" u="none" strike="noStrike" kern="1200" cap="none" spc="0" normalizeH="0" baseline="0" noProof="0">
                <a:ln>
                  <a:noFill/>
                </a:ln>
                <a:solidFill>
                  <a:schemeClr val="tx1"/>
                </a:solidFill>
                <a:effectLst/>
                <a:uLnTx/>
                <a:uFillTx/>
                <a:latin typeface="+mn-lt"/>
                <a:ea typeface="+mn-ea"/>
                <a:cs typeface="+mn-cs"/>
              </a:rPr>
              <a:t/>
            </a:fld>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20491" name="页脚占位符 21"/>
          <p:cNvSpPr>
            <a:spLocks noGrp="1" noChangeArrowheads="1"/>
          </p:cNvSpPr>
          <p:nvPr>
            <p:ph type="ftr" sz="quarter" idx="3"/>
          </p:nvPr>
        </p:nvSpPr>
        <p:spPr bwMode="auto">
          <a:xfrm>
            <a:off x="4379913" y="6408738"/>
            <a:ext cx="2351088" cy="365125"/>
          </a:xfrm>
          <a:prstGeom prst="rect">
            <a:avLst/>
          </a:prstGeom>
          <a:noFill/>
          <a:ln w="9525">
            <a:noFill/>
            <a:miter lim="800000"/>
          </a:ln>
        </p:spPr>
        <p:txBody>
          <a:bodyPr vert="horz" wrap="square" lIns="91440" tIns="45720" rIns="91440" bIns="45720" numCol="1" anchor="b" anchorCtr="0" compatLnSpc="1"/>
          <a:lstStyle>
            <a:defPPr>
              <a:defRPr lang="zh-CN"/>
            </a:defPPr>
            <a:lvl1pPr marL="0" lvl="0" indent="0" algn="r" defTabSz="914400" rtl="0" eaLnBrk="1" fontAlgn="base" latinLnBrk="0" hangingPunct="1">
              <a:lnSpc>
                <a:spcPct val="100000"/>
              </a:lnSpc>
              <a:spcBef>
                <a:spcPct val="0"/>
              </a:spcBef>
              <a:spcAft>
                <a:spcPct val="0"/>
              </a:spcAft>
              <a:buNone/>
              <a:defRPr sz="10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000" b="0" i="0" u="none" strike="noStrike" kern="1200" cap="none" spc="0" normalizeH="0" baseline="0" noProof="0">
              <a:ln>
                <a:noFill/>
              </a:ln>
              <a:solidFill>
                <a:schemeClr val="tx1"/>
              </a:solidFill>
              <a:effectLst/>
              <a:uLnTx/>
              <a:uFillTx/>
              <a:latin typeface="+mn-lt"/>
              <a:ea typeface="+mn-ea"/>
              <a:cs typeface="+mn-cs"/>
            </a:endParaRPr>
          </a:p>
        </p:txBody>
      </p:sp>
      <p:sp>
        <p:nvSpPr>
          <p:cNvPr id="20492" name="灯片编号占位符 17"/>
          <p:cNvSpPr>
            <a:spLocks noGrp="1" noChangeArrowheads="1"/>
          </p:cNvSpPr>
          <p:nvPr>
            <p:ph type="sldNum" sz="quarter" idx="4"/>
          </p:nvPr>
        </p:nvSpPr>
        <p:spPr bwMode="auto">
          <a:xfrm>
            <a:off x="8647113" y="6408738"/>
            <a:ext cx="366713" cy="365125"/>
          </a:xfrm>
          <a:prstGeom prst="rect">
            <a:avLst/>
          </a:prstGeom>
          <a:noFill/>
          <a:ln w="9525">
            <a:noFill/>
            <a:miter lim="800000"/>
          </a:ln>
        </p:spPr>
        <p:txBody>
          <a:bodyPr vert="horz" wrap="square" lIns="91440" tIns="45720" rIns="91440" bIns="45720" numCol="1" anchor="b" anchorCtr="0" compatLnSpc="1"/>
          <a:lstStyle>
            <a:defPPr>
              <a:defRPr lang="zh-CN"/>
            </a:defPPr>
            <a:lvl1pPr marL="0" lvl="0" indent="0" algn="r" defTabSz="914400" rtl="0" eaLnBrk="1" fontAlgn="base" latinLnBrk="0" hangingPunct="1">
              <a:lnSpc>
                <a:spcPct val="100000"/>
              </a:lnSpc>
              <a:spcBef>
                <a:spcPct val="0"/>
              </a:spcBef>
              <a:spcAft>
                <a:spcPct val="0"/>
              </a:spcAft>
              <a:buNone/>
              <a:defRPr sz="1000" b="0" i="0" u="none" kern="1200" baseline="0">
                <a:solidFill>
                  <a:schemeClr val="tx1"/>
                </a:solidFill>
                <a:latin typeface="Lucida Sans Unicode" panose="020b0602030504020204" pitchFamily="34" charset="0"/>
                <a:ea typeface="黑体" panose="0201060906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eaLnBrk="0" fontAlgn="base" hangingPunct="0">
        <a:spcBef>
          <a:spcPct val="0"/>
        </a:spcBef>
        <a:spcAft>
          <a:spcPct val="0"/>
        </a:spcAft>
        <a:defRPr sz="4100" b="1">
          <a:solidFill>
            <a:schemeClr val="tx2"/>
          </a:solidFill>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2pPr>
      <a:lvl3pPr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3pPr>
      <a:lvl4pPr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4pPr>
      <a:lvl5pPr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5pPr>
      <a:lvl6pPr marL="457200"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6pPr>
      <a:lvl7pPr marL="914400"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7pPr>
      <a:lvl8pPr marL="1371600"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8pPr>
      <a:lvl9pPr marL="1828800" algn="l" rtl="0" eaLnBrk="0" fontAlgn="base" hangingPunct="0">
        <a:spcBef>
          <a:spcPct val="0"/>
        </a:spcBef>
        <a:spcAft>
          <a:spcPct val="0"/>
        </a:spcAft>
        <a:defRPr sz="4100" b="1">
          <a:solidFill>
            <a:schemeClr val="tx2"/>
          </a:solidFill>
          <a:latin typeface="Lucida Sans Unicode" panose="020b0602030504020204" pitchFamily="34" charset="0"/>
          <a:ea typeface="黑体" panose="02010609060101010101" pitchFamily="2" charset="-122"/>
        </a:defRPr>
      </a:lvl9pPr>
    </p:titleStyle>
    <p:bodyStyle>
      <a:lvl1pPr marL="365125" indent="-255905" algn="l" rtl="0" eaLnBrk="0" fontAlgn="base" hangingPunct="0">
        <a:spcBef>
          <a:spcPts val="400"/>
        </a:spcBef>
        <a:spcAft>
          <a:spcPct val="0"/>
        </a:spcAft>
        <a:buClr>
          <a:schemeClr val="accent1"/>
        </a:buClr>
        <a:buSzPct val="68000"/>
        <a:buFont typeface="Wingdings 3" panose="05040102010807070707" pitchFamily="18" charset="2"/>
        <a:buChar char=""/>
        <a:defRPr sz="2700">
          <a:solidFill>
            <a:schemeClr val="tx1"/>
          </a:solidFill>
          <a:latin typeface="+mn-lt"/>
          <a:ea typeface="+mn-ea"/>
          <a:cs typeface="+mn-cs"/>
        </a:defRPr>
      </a:lvl1pPr>
      <a:lvl2pPr marL="621030" indent="-228600" algn="l" rtl="0" eaLnBrk="0" fontAlgn="base" hangingPunct="0">
        <a:spcBef>
          <a:spcPts val="325"/>
        </a:spcBef>
        <a:spcAft>
          <a:spcPct val="0"/>
        </a:spcAft>
        <a:buClr>
          <a:schemeClr val="accent1"/>
        </a:buClr>
        <a:buFont typeface="Verdana" panose="020b0604030504040204" pitchFamily="34" charset="0"/>
        <a:buChar char="◦"/>
        <a:defRPr sz="2300">
          <a:solidFill>
            <a:schemeClr val="tx1"/>
          </a:solidFill>
          <a:latin typeface="+mn-lt"/>
          <a:ea typeface="+mn-ea"/>
        </a:defRPr>
      </a:lvl2pPr>
      <a:lvl3pPr marL="859155" indent="-228600" algn="l" rtl="0" eaLnBrk="0" fontAlgn="base" hangingPunct="0">
        <a:spcBef>
          <a:spcPts val="350"/>
        </a:spcBef>
        <a:spcAft>
          <a:spcPct val="0"/>
        </a:spcAft>
        <a:buClr>
          <a:schemeClr val="accent2"/>
        </a:buClr>
        <a:buSzTx/>
        <a:buFont typeface="Wingdings 2" panose="05020102010507070707" pitchFamily="18" charset="2"/>
        <a:buChar char=""/>
        <a:defRPr sz="2100">
          <a:solidFill>
            <a:schemeClr val="tx1"/>
          </a:solidFill>
          <a:latin typeface="+mn-lt"/>
          <a:ea typeface="+mn-ea"/>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a:solidFill>
            <a:schemeClr val="tx1"/>
          </a:solidFill>
          <a:latin typeface="+mn-lt"/>
          <a:ea typeface="+mn-ea"/>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mn-lt"/>
          <a:ea typeface="+mn-ea"/>
        </a:defRPr>
      </a:lvl5pPr>
      <a:lvl6pPr marL="1828800" indent="-228600" algn="l" rtl="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mn-lt"/>
          <a:ea typeface="+mn-ea"/>
        </a:defRPr>
      </a:lvl6pPr>
      <a:lvl7pPr marL="2286000" indent="-228600" algn="l" rtl="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mn-lt"/>
          <a:ea typeface="+mn-ea"/>
        </a:defRPr>
      </a:lvl7pPr>
      <a:lvl8pPr marL="2743200" indent="-228600" algn="l" rtl="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mn-lt"/>
          <a:ea typeface="+mn-ea"/>
        </a:defRPr>
      </a:lvl8pPr>
      <a:lvl9pPr marL="3200400" indent="-228600" algn="l" rtl="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1.bin" TargetMode="Internal" /><Relationship Id="rId3" Type="http://schemas.openxmlformats.org/officeDocument/2006/relationships/image" Target="../media/image6.wmf" /><Relationship Id="rId4" Type="http://schemas.openxmlformats.org/officeDocument/2006/relationships/vmlDrawing" Target="../drawings/vmlDrawing1.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2.bin" TargetMode="Internal" /><Relationship Id="rId3" Type="http://schemas.openxmlformats.org/officeDocument/2006/relationships/image" Target="../media/image7.wmf" /><Relationship Id="rId4" Type="http://schemas.openxmlformats.org/officeDocument/2006/relationships/vmlDrawing" Target="../drawings/vmlDrawing2.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4334011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内容占位符 2"/>
          <p:cNvSpPr>
            <a:spLocks noGrp="1"/>
          </p:cNvSpPr>
          <p:nvPr>
            <p:ph idx="1"/>
          </p:nvPr>
        </p:nvSpPr>
        <p:spPr/>
        <p:txBody>
          <a:bodyPr vert="horz" wrap="square" lIns="91440" tIns="45720" rIns="91440" bIns="45720" anchor="t" anchorCtr="0"/>
          <a:lstStyle/>
          <a:p>
            <a:pPr eaLnBrk="1" hangingPunct="1"/>
            <a:r>
              <a:rPr lang="zh-CN" altLang="en-US"/>
              <a:t>关联规则（</a:t>
            </a:r>
            <a:r>
              <a:rPr lang="en-US" altLang="en-US"/>
              <a:t>Association Rules</a:t>
            </a:r>
            <a:r>
              <a:rPr lang="zh-CN" altLang="en-US"/>
              <a:t>）反映一个事物与其他事物之间的相互依存性和关联性。如果两个或者多个事物之间存在一定的关联关系，那么，其中一个事物就能够通过其他事物预测到。首先被</a:t>
            </a:r>
            <a:r>
              <a:rPr lang="en-US" altLang="en-US" err="1"/>
              <a:t>Agrawal, Imielinski and Swami</a:t>
            </a:r>
            <a:r>
              <a:rPr lang="zh-CN" altLang="en-US"/>
              <a:t>在</a:t>
            </a:r>
            <a:r>
              <a:rPr lang="en-US" altLang="en-US"/>
              <a:t>1993</a:t>
            </a:r>
            <a:r>
              <a:rPr lang="zh-CN" altLang="en-US"/>
              <a:t>年的</a:t>
            </a:r>
            <a:r>
              <a:rPr lang="en-US" altLang="en-US"/>
              <a:t>SIGMOD</a:t>
            </a:r>
            <a:r>
              <a:rPr lang="zh-CN" altLang="en-US"/>
              <a:t>会议上提出</a:t>
            </a:r>
            <a:r>
              <a:rPr lang="en-US" altLang="en-US"/>
              <a:t>.</a:t>
            </a:r>
            <a:endParaRPr lang="zh-CN" altLang="en-US"/>
          </a:p>
          <a:p>
            <a:r>
              <a:rPr lang="zh-CN" altLang="en-US"/>
              <a:t> 关联规则挖掘是数据挖掘中最活跃的研究方法之一。典型的关联规则发现问题是对超市中的购物篮数据（</a:t>
            </a:r>
            <a:r>
              <a:rPr lang="en-US" altLang="zh-CN"/>
              <a:t>Market Basket</a:t>
            </a:r>
            <a:r>
              <a:rPr lang="zh-CN" altLang="en-US"/>
              <a:t>）进行分析。通过发现顾客放入购物篮中的不同商品之间的关系来分析顾客的购买习惯。</a:t>
            </a:r>
            <a:endParaRPr lang="zh-CN" altLang="en-US"/>
          </a:p>
        </p:txBody>
      </p:sp>
      <p:sp>
        <p:nvSpPr>
          <p:cNvPr id="27651"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27652" name="TextBox 27651"/>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内容占位符 2"/>
          <p:cNvSpPr>
            <a:spLocks noGrp="1"/>
          </p:cNvSpPr>
          <p:nvPr>
            <p:ph idx="1"/>
          </p:nvPr>
        </p:nvSpPr>
        <p:spPr/>
        <p:txBody>
          <a:bodyPr vert="horz" wrap="square" lIns="91440" tIns="45720" rIns="91440" bIns="45720" anchor="t" anchorCtr="0"/>
          <a:lstStyle/>
          <a:p>
            <a:pPr>
              <a:buNone/>
            </a:pPr>
            <a:r>
              <a:rPr lang="zh-CN" altLang="en-US"/>
              <a:t> “尿布与啤酒”的故事。</a:t>
            </a:r>
            <a:endParaRPr lang="en-US" altLang="zh-CN"/>
          </a:p>
          <a:p>
            <a:pPr>
              <a:buNone/>
            </a:pPr>
            <a:endParaRPr lang="en-US" altLang="zh-CN"/>
          </a:p>
          <a:p>
            <a:r>
              <a:rPr lang="zh-CN" altLang="en-US" sz="2400"/>
              <a:t>美国的沃尔玛超市对一年多的原始交易数据进行了详细的分析，得到一个意外发现：与尿布一起被购买最多的商品竟然是啤酒。借助于数据仓库和关联规则，商家发现了这个隐藏在背后的事实：美国的妇女们经常会嘱咐她们的丈夫下班以后要为孩子买尿布，而</a:t>
            </a:r>
            <a:r>
              <a:rPr lang="en-US" altLang="zh-CN" sz="2400"/>
              <a:t>30%</a:t>
            </a:r>
            <a:r>
              <a:rPr lang="zh-CN" altLang="en-US" sz="2400"/>
              <a:t>～</a:t>
            </a:r>
            <a:r>
              <a:rPr lang="en-US" altLang="zh-CN" sz="2400"/>
              <a:t>40%</a:t>
            </a:r>
            <a:r>
              <a:rPr lang="zh-CN" altLang="en-US" sz="2400"/>
              <a:t>的丈夫在买完尿布之后又要顺便购买自己爱喝的啤酒。有了这个发现后，超市调整了货架的设置，把尿布和啤酒摆放在一起销售，从而大大增加了销售额。</a:t>
            </a:r>
            <a:endParaRPr lang="zh-CN" altLang="en-US" sz="2400"/>
          </a:p>
        </p:txBody>
      </p:sp>
      <p:sp>
        <p:nvSpPr>
          <p:cNvPr id="28675"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案例</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内容占位符 2"/>
          <p:cNvSpPr>
            <a:spLocks noGrp="1"/>
          </p:cNvSpPr>
          <p:nvPr>
            <p:ph idx="1"/>
          </p:nvPr>
        </p:nvSpPr>
        <p:spPr/>
        <p:txBody>
          <a:bodyPr vert="horz" wrap="square" lIns="91440" tIns="45720" rIns="91440" bIns="45720" anchor="t" anchorCtr="0"/>
          <a:lstStyle/>
          <a:p>
            <a:r>
              <a:rPr lang="en-US" altLang="zh-CN"/>
              <a:t>70%</a:t>
            </a:r>
            <a:r>
              <a:rPr lang="zh-CN" altLang="en-US"/>
              <a:t>购买了牛奶的顾客将倾向于同时购买面包。</a:t>
            </a:r>
            <a:endParaRPr lang="en-US" altLang="zh-CN"/>
          </a:p>
          <a:p>
            <a:r>
              <a:rPr lang="zh-CN" altLang="en-US" sz="2400"/>
              <a:t>某网上书店向用户推荐相关书籍。</a:t>
            </a:r>
            <a:endParaRPr lang="en-US" altLang="zh-CN" sz="2400"/>
          </a:p>
          <a:p>
            <a:pPr>
              <a:buNone/>
            </a:pPr>
            <a:endParaRPr lang="en-US" altLang="zh-CN" sz="2400"/>
          </a:p>
          <a:p>
            <a:pPr>
              <a:buNone/>
            </a:pPr>
            <a:endParaRPr lang="en-US" altLang="zh-CN" sz="2400"/>
          </a:p>
          <a:p>
            <a:pPr>
              <a:buNone/>
            </a:pPr>
            <a:endParaRPr lang="zh-CN" altLang="en-US" sz="2400"/>
          </a:p>
        </p:txBody>
      </p:sp>
      <p:sp>
        <p:nvSpPr>
          <p:cNvPr id="29699"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案例</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pic>
        <p:nvPicPr>
          <p:cNvPr id="29700" name="Picture 4"/>
          <p:cNvPicPr>
            <a:picLocks noChangeAspect="1" noChangeArrowheads="1"/>
          </p:cNvPicPr>
          <p:nvPr/>
        </p:nvPicPr>
        <p:blipFill>
          <a:blip r:embed="rId2"/>
          <a:stretch>
            <a:fillRect/>
          </a:stretch>
        </p:blipFill>
        <p:spPr bwMode="auto">
          <a:xfrm>
            <a:off x="755650" y="2420938"/>
            <a:ext cx="4591050" cy="3562350"/>
          </a:xfrm>
          <a:prstGeom prst="rect">
            <a:avLst/>
          </a:prstGeom>
          <a:noFill/>
          <a:ln w="9525">
            <a:noFill/>
            <a:miter lim="800000"/>
          </a:ln>
          <a:effectLst>
            <a:outerShdw dist="139700" dir="2700000" algn="ctr" rotWithShape="0">
              <a:srgbClr val="333333">
                <a:alpha val="64000"/>
              </a:srgbClr>
            </a:outerShdw>
          </a:effectLst>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内容占位符 2"/>
          <p:cNvSpPr>
            <a:spLocks noGrp="1"/>
          </p:cNvSpPr>
          <p:nvPr>
            <p:ph idx="1"/>
          </p:nvPr>
        </p:nvSpPr>
        <p:spPr/>
        <p:txBody>
          <a:bodyPr vert="horz" wrap="square" lIns="91440" tIns="45720" rIns="91440" bIns="45720" anchor="t" anchorCtr="0"/>
          <a:lstStyle/>
          <a:p>
            <a:pPr>
              <a:buNone/>
            </a:pPr>
            <a:r>
              <a:rPr lang="zh-CN" altLang="en-US" sz="2400"/>
              <a:t>在买了一台</a:t>
            </a:r>
            <a:r>
              <a:rPr lang="en-US" altLang="zh-CN" sz="2400"/>
              <a:t>PC</a:t>
            </a:r>
            <a:r>
              <a:rPr lang="zh-CN" altLang="en-US" sz="2400"/>
              <a:t>之后下一步会购买？</a:t>
            </a:r>
            <a:endParaRPr lang="en-US" altLang="zh-CN" sz="2400"/>
          </a:p>
          <a:p>
            <a:pPr>
              <a:buNone/>
            </a:pPr>
            <a:endParaRPr lang="en-US" altLang="zh-CN" sz="2400"/>
          </a:p>
          <a:p>
            <a:pPr>
              <a:buNone/>
            </a:pPr>
            <a:endParaRPr lang="en-US" altLang="zh-CN" sz="2400"/>
          </a:p>
          <a:p>
            <a:pPr>
              <a:buNone/>
            </a:pPr>
            <a:endParaRPr lang="en-US" altLang="zh-CN" sz="2400"/>
          </a:p>
          <a:p>
            <a:pPr>
              <a:buNone/>
            </a:pPr>
            <a:endParaRPr lang="en-US" altLang="zh-CN" sz="2400"/>
          </a:p>
          <a:p>
            <a:pPr>
              <a:buNone/>
            </a:pPr>
            <a:endParaRPr lang="en-US" altLang="zh-CN" sz="2400"/>
          </a:p>
          <a:p>
            <a:pPr>
              <a:buNone/>
            </a:pPr>
            <a:endParaRPr lang="zh-CN" altLang="en-US" sz="2400"/>
          </a:p>
        </p:txBody>
      </p:sp>
      <p:sp>
        <p:nvSpPr>
          <p:cNvPr id="30723"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案例</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pic>
        <p:nvPicPr>
          <p:cNvPr id="30724" name="Picture 5"/>
          <p:cNvPicPr>
            <a:picLocks noChangeAspect="1" noChangeArrowheads="1"/>
          </p:cNvPicPr>
          <p:nvPr/>
        </p:nvPicPr>
        <p:blipFill>
          <a:blip r:embed="rId2"/>
          <a:stretch>
            <a:fillRect/>
          </a:stretch>
        </p:blipFill>
        <p:spPr bwMode="auto">
          <a:xfrm>
            <a:off x="900113" y="1844675"/>
            <a:ext cx="6696075" cy="3770313"/>
          </a:xfrm>
          <a:prstGeom prst="rect">
            <a:avLst/>
          </a:prstGeom>
          <a:noFill/>
          <a:ln w="9525">
            <a:noFill/>
            <a:miter lim="800000"/>
          </a:ln>
          <a:effectLst>
            <a:outerShdw dist="139700" dir="2700000" algn="ctr" rotWithShape="0">
              <a:srgbClr val="333333">
                <a:alpha val="64000"/>
              </a:srgbClr>
            </a:outerShdw>
          </a:effectLst>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内容占位符 2"/>
          <p:cNvSpPr>
            <a:spLocks noGrp="1"/>
          </p:cNvSpPr>
          <p:nvPr>
            <p:ph idx="1"/>
          </p:nvPr>
        </p:nvSpPr>
        <p:spPr/>
        <p:txBody>
          <a:bodyPr vert="horz" wrap="square" lIns="91440" tIns="45720" rIns="91440" bIns="45720" anchor="t" anchorCtr="0"/>
          <a:lstStyle/>
          <a:p>
            <a:r>
              <a:rPr lang="zh-CN" altLang="en-US"/>
              <a:t>在保险业务方面，如果出现了不常见的索赔要求组合，则可能为欺诈，需要作进一步的调查；</a:t>
            </a:r>
            <a:endParaRPr lang="en-US" altLang="zh-CN"/>
          </a:p>
          <a:p>
            <a:endParaRPr lang="en-US" altLang="zh-CN"/>
          </a:p>
          <a:p>
            <a:r>
              <a:rPr lang="zh-CN" altLang="en-US"/>
              <a:t>在医疗方面，可找出可能的治疗组合；</a:t>
            </a:r>
            <a:endParaRPr lang="en-US" altLang="zh-CN"/>
          </a:p>
          <a:p>
            <a:endParaRPr lang="en-US" altLang="zh-CN"/>
          </a:p>
          <a:p>
            <a:r>
              <a:rPr lang="zh-CN" altLang="en-US"/>
              <a:t>在银行方面，对顾客进行分析，可以推荐感兴趣的服务等等。</a:t>
            </a:r>
            <a:endParaRPr lang="zh-CN" altLang="en-US" sz="2400"/>
          </a:p>
        </p:txBody>
      </p:sp>
      <p:sp>
        <p:nvSpPr>
          <p:cNvPr id="31747"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案例</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内容占位符 2"/>
          <p:cNvSpPr>
            <a:spLocks noGrp="1"/>
          </p:cNvSpPr>
          <p:nvPr>
            <p:ph idx="1"/>
          </p:nvPr>
        </p:nvSpPr>
        <p:spPr/>
        <p:txBody>
          <a:bodyPr vert="horz" wrap="square" lIns="91440" tIns="45720" rIns="91440" bIns="45720" anchor="t" anchorCtr="0"/>
          <a:lstStyle/>
          <a:p>
            <a:r>
              <a:rPr lang="zh-CN" altLang="en-US" sz="2400"/>
              <a:t>什么是规则？</a:t>
            </a:r>
            <a:endParaRPr lang="en-US" altLang="zh-CN" sz="2400"/>
          </a:p>
          <a:p>
            <a:r>
              <a:rPr lang="zh-CN" altLang="en-US" sz="2400"/>
              <a:t>规则形如</a:t>
            </a:r>
            <a:r>
              <a:rPr lang="en-US" altLang="zh-CN" sz="2400"/>
              <a:t>"</a:t>
            </a:r>
            <a:r>
              <a:rPr lang="zh-CN" altLang="en-US" sz="2400"/>
              <a:t>如果</a:t>
            </a:r>
            <a:r>
              <a:rPr lang="en-US" altLang="zh-CN" sz="2400"/>
              <a:t>…</a:t>
            </a:r>
            <a:r>
              <a:rPr lang="zh-CN" altLang="en-US" sz="2400"/>
              <a:t>那么</a:t>
            </a:r>
            <a:r>
              <a:rPr lang="en-US" altLang="zh-CN" sz="2400"/>
              <a:t>…(If…Then…)",</a:t>
            </a:r>
            <a:r>
              <a:rPr lang="zh-CN" altLang="en-US" sz="2400"/>
              <a:t>前者为条件，后者为结果。例如一个顾客，如果买了可乐，那么他也会购买果汁。</a:t>
            </a:r>
            <a:endParaRPr lang="en-US" altLang="zh-CN" sz="2400"/>
          </a:p>
          <a:p>
            <a:endParaRPr lang="en-US" altLang="zh-CN" sz="2400"/>
          </a:p>
          <a:p>
            <a:r>
              <a:rPr lang="zh-CN" altLang="en-US" sz="2400"/>
              <a:t>如何来度量一个规则是否够好？有两个量，置信度</a:t>
            </a:r>
            <a:r>
              <a:rPr lang="en-US" altLang="zh-CN" sz="2400"/>
              <a:t>(Confidence)</a:t>
            </a:r>
            <a:r>
              <a:rPr lang="zh-CN" altLang="en-US" sz="2400"/>
              <a:t>和支持度</a:t>
            </a:r>
            <a:r>
              <a:rPr lang="en-US" altLang="zh-CN" sz="2400"/>
              <a:t>(Support)</a:t>
            </a:r>
            <a:r>
              <a:rPr lang="zh-CN" altLang="en-US" sz="2400"/>
              <a:t>。假设有如下表的购买记录。 </a:t>
            </a:r>
            <a:endParaRPr lang="zh-CN" altLang="en-US" sz="2400"/>
          </a:p>
          <a:p>
            <a:endParaRPr lang="zh-CN" altLang="en-US" sz="2400"/>
          </a:p>
        </p:txBody>
      </p:sp>
      <p:sp>
        <p:nvSpPr>
          <p:cNvPr id="32771"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关联规则基本模型</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关联规则基本模型</a:t>
            </a:r>
            <a:r>
              <a:rPr kumimoji="0" 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_</a:t>
            </a: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置信度</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19459" name="TextBox 4"/>
          <p:cNvSpPr txBox="1"/>
          <p:nvPr/>
        </p:nvSpPr>
        <p:spPr>
          <a:xfrm>
            <a:off x="611188" y="1484313"/>
            <a:ext cx="7561262" cy="3698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pic>
        <p:nvPicPr>
          <p:cNvPr id="19460" name="Picture 3"/>
          <p:cNvPicPr>
            <a:picLocks noChangeAspect="1"/>
          </p:cNvPicPr>
          <p:nvPr/>
        </p:nvPicPr>
        <p:blipFill>
          <a:blip r:embed="rId2"/>
          <a:stretch>
            <a:fillRect/>
          </a:stretch>
        </p:blipFill>
        <p:spPr>
          <a:xfrm>
            <a:off x="611188" y="1196975"/>
            <a:ext cx="4610100" cy="1838325"/>
          </a:xfrm>
          <a:prstGeom prst="rect">
            <a:avLst/>
          </a:prstGeom>
          <a:noFill/>
          <a:ln w="9525">
            <a:noFill/>
          </a:ln>
        </p:spPr>
      </p:pic>
      <p:sp>
        <p:nvSpPr>
          <p:cNvPr id="19461" name="TextBox 7"/>
          <p:cNvSpPr txBox="1"/>
          <p:nvPr/>
        </p:nvSpPr>
        <p:spPr>
          <a:xfrm>
            <a:off x="684213" y="3141663"/>
            <a:ext cx="7775575" cy="2286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rPr>
              <a:t>置信度</a:t>
            </a:r>
            <a:r>
              <a:rPr lang="zh-CN" altLang="en-US" sz="2400">
                <a:latin typeface="Arial" pitchFamily="34" charset="0"/>
              </a:rPr>
              <a:t>表示了这条规则有多大程度上值得可信。设条件的项的集合为</a:t>
            </a:r>
            <a:r>
              <a:rPr lang="en-US" altLang="zh-CN" sz="2400">
                <a:latin typeface="Arial" pitchFamily="34" charset="0"/>
              </a:rPr>
              <a:t>A,</a:t>
            </a:r>
            <a:r>
              <a:rPr lang="zh-CN" altLang="en-US" sz="2400">
                <a:latin typeface="Arial" pitchFamily="34" charset="0"/>
              </a:rPr>
              <a:t>结果的集合为</a:t>
            </a:r>
            <a:r>
              <a:rPr lang="en-US" altLang="zh-CN" sz="2400">
                <a:latin typeface="Arial" pitchFamily="34" charset="0"/>
              </a:rPr>
              <a:t>B</a:t>
            </a:r>
            <a:r>
              <a:rPr lang="zh-CN" altLang="en-US" sz="2400">
                <a:latin typeface="Arial" pitchFamily="34" charset="0"/>
              </a:rPr>
              <a:t>。置信度计算在</a:t>
            </a:r>
            <a:r>
              <a:rPr lang="en-US" altLang="zh-CN" sz="2400">
                <a:latin typeface="Arial" pitchFamily="34" charset="0"/>
              </a:rPr>
              <a:t>A</a:t>
            </a:r>
            <a:r>
              <a:rPr lang="zh-CN" altLang="en-US" sz="2400">
                <a:latin typeface="Arial" pitchFamily="34" charset="0"/>
              </a:rPr>
              <a:t>中，同时也含有</a:t>
            </a:r>
            <a:r>
              <a:rPr lang="en-US" altLang="zh-CN" sz="2400">
                <a:latin typeface="Arial" pitchFamily="34" charset="0"/>
              </a:rPr>
              <a:t>B</a:t>
            </a:r>
            <a:r>
              <a:rPr lang="zh-CN" altLang="en-US" sz="2400">
                <a:latin typeface="Arial" pitchFamily="34" charset="0"/>
              </a:rPr>
              <a:t>的概率</a:t>
            </a:r>
            <a:r>
              <a:rPr lang="en-US" altLang="zh-CN" sz="2400">
                <a:latin typeface="Arial" pitchFamily="34" charset="0"/>
              </a:rPr>
              <a:t>(</a:t>
            </a:r>
            <a:r>
              <a:rPr lang="zh-CN" altLang="en-US" sz="2400">
                <a:latin typeface="Arial" pitchFamily="34" charset="0"/>
              </a:rPr>
              <a:t>即：</a:t>
            </a:r>
            <a:r>
              <a:rPr lang="en-US" altLang="zh-CN" sz="2400" i="1">
                <a:latin typeface="Arial" pitchFamily="34" charset="0"/>
              </a:rPr>
              <a:t>if A ,then B</a:t>
            </a:r>
            <a:r>
              <a:rPr lang="zh-CN" altLang="en-US" sz="2400" i="1">
                <a:latin typeface="Arial" pitchFamily="34" charset="0"/>
              </a:rPr>
              <a:t>的概率</a:t>
            </a:r>
            <a:r>
              <a:rPr lang="en-US" altLang="zh-CN" sz="2400">
                <a:latin typeface="Arial" pitchFamily="34" charset="0"/>
              </a:rPr>
              <a:t>)</a:t>
            </a:r>
            <a:r>
              <a:rPr lang="zh-CN" altLang="en-US" sz="2400">
                <a:latin typeface="Arial" pitchFamily="34" charset="0"/>
              </a:rPr>
              <a:t>。即 </a:t>
            </a:r>
            <a:r>
              <a:rPr lang="en-US" altLang="zh-CN" sz="2400" i="1" err="1">
                <a:latin typeface="Arial" pitchFamily="34" charset="0"/>
              </a:rPr>
              <a:t>Confidence(A</a:t>
            </a:r>
            <a:r>
              <a:rPr lang="en-US" altLang="zh-CN" sz="2400" i="1" err="1">
                <a:latin typeface="Arial" pitchFamily="34" charset="0"/>
                <a:sym typeface="Wingdings" panose="05000000000000000000" pitchFamily="2" charset="2"/>
              </a:rPr>
              <a:t></a:t>
            </a:r>
            <a:r>
              <a:rPr lang="en-US" altLang="zh-CN" sz="2400" i="1" err="1">
                <a:latin typeface="Arial" pitchFamily="34" charset="0"/>
              </a:rPr>
              <a:t>B)=P(B|A)</a:t>
            </a:r>
            <a:r>
              <a:rPr lang="zh-CN" altLang="en-US" sz="2400">
                <a:latin typeface="Arial" pitchFamily="34" charset="0"/>
              </a:rPr>
              <a:t>。例如计算</a:t>
            </a:r>
            <a:r>
              <a:rPr lang="en-US" altLang="zh-CN" sz="2400">
                <a:latin typeface="Arial" pitchFamily="34" charset="0"/>
              </a:rPr>
              <a:t>“</a:t>
            </a:r>
            <a:r>
              <a:rPr lang="zh-CN" altLang="en-US" sz="2400">
                <a:latin typeface="Arial" pitchFamily="34" charset="0"/>
              </a:rPr>
              <a:t>如果</a:t>
            </a:r>
            <a:r>
              <a:rPr lang="en-US" altLang="zh-CN" sz="2400">
                <a:latin typeface="Arial" pitchFamily="34" charset="0"/>
              </a:rPr>
              <a:t>Orange</a:t>
            </a:r>
            <a:r>
              <a:rPr lang="zh-CN" altLang="en-US" sz="2400">
                <a:latin typeface="Arial" pitchFamily="34" charset="0"/>
              </a:rPr>
              <a:t>则</a:t>
            </a:r>
            <a:r>
              <a:rPr lang="en-US" altLang="zh-CN" sz="2400">
                <a:latin typeface="Arial" pitchFamily="34" charset="0"/>
              </a:rPr>
              <a:t>Coke”</a:t>
            </a:r>
            <a:r>
              <a:rPr lang="zh-CN" altLang="en-US" sz="2400">
                <a:latin typeface="Arial" pitchFamily="34" charset="0"/>
              </a:rPr>
              <a:t>的置信度。由于在含有“橙汁”的</a:t>
            </a:r>
            <a:r>
              <a:rPr lang="en-US" altLang="zh-CN" sz="2400">
                <a:latin typeface="Arial" pitchFamily="34" charset="0"/>
              </a:rPr>
              <a:t>4</a:t>
            </a:r>
            <a:r>
              <a:rPr lang="zh-CN" altLang="en-US" sz="2400">
                <a:latin typeface="Arial" pitchFamily="34" charset="0"/>
              </a:rPr>
              <a:t>条交易中，仅有</a:t>
            </a:r>
            <a:r>
              <a:rPr lang="en-US" altLang="zh-CN" sz="2400">
                <a:latin typeface="Arial" pitchFamily="34" charset="0"/>
              </a:rPr>
              <a:t>2</a:t>
            </a:r>
            <a:r>
              <a:rPr lang="zh-CN" altLang="en-US" sz="2400">
                <a:latin typeface="Arial" pitchFamily="34" charset="0"/>
              </a:rPr>
              <a:t>条交易含有“可乐”。其置信度为</a:t>
            </a:r>
            <a:r>
              <a:rPr lang="en-US" altLang="zh-CN" sz="2400">
                <a:latin typeface="Arial" pitchFamily="34" charset="0"/>
              </a:rPr>
              <a:t>0.5</a:t>
            </a:r>
            <a:r>
              <a:rPr lang="zh-CN" altLang="en-US" sz="2400">
                <a:latin typeface="Arial" pitchFamily="34" charset="0"/>
              </a:rPr>
              <a:t>。</a:t>
            </a:r>
            <a:endParaRPr lang="zh-CN" altLang="en-US" sz="2400">
              <a:latin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关联规则基本模型</a:t>
            </a:r>
            <a:r>
              <a:rPr kumimoji="0" 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_</a:t>
            </a: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支持度</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20483" name="TextBox 4"/>
          <p:cNvSpPr txBox="1"/>
          <p:nvPr/>
        </p:nvSpPr>
        <p:spPr>
          <a:xfrm>
            <a:off x="611188" y="1484313"/>
            <a:ext cx="7561262" cy="3698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pic>
        <p:nvPicPr>
          <p:cNvPr id="20484" name="Picture 3"/>
          <p:cNvPicPr>
            <a:picLocks noChangeAspect="1"/>
          </p:cNvPicPr>
          <p:nvPr/>
        </p:nvPicPr>
        <p:blipFill>
          <a:blip r:embed="rId2"/>
          <a:stretch>
            <a:fillRect/>
          </a:stretch>
        </p:blipFill>
        <p:spPr>
          <a:xfrm>
            <a:off x="611188" y="1196975"/>
            <a:ext cx="4610100" cy="1838325"/>
          </a:xfrm>
          <a:prstGeom prst="rect">
            <a:avLst/>
          </a:prstGeom>
          <a:noFill/>
          <a:ln w="9525">
            <a:noFill/>
          </a:ln>
        </p:spPr>
      </p:pic>
      <p:sp>
        <p:nvSpPr>
          <p:cNvPr id="20485" name="TextBox 7"/>
          <p:cNvSpPr txBox="1"/>
          <p:nvPr/>
        </p:nvSpPr>
        <p:spPr>
          <a:xfrm>
            <a:off x="684213" y="3141663"/>
            <a:ext cx="7775575" cy="26781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rPr>
              <a:t>支持度</a:t>
            </a:r>
            <a:r>
              <a:rPr lang="zh-CN" altLang="en-US" sz="2400">
                <a:latin typeface="Arial" pitchFamily="34" charset="0"/>
              </a:rPr>
              <a:t>计算在所有的交易集中，既有</a:t>
            </a:r>
            <a:r>
              <a:rPr lang="en-US" altLang="zh-CN" sz="2400">
                <a:latin typeface="Arial" pitchFamily="34" charset="0"/>
              </a:rPr>
              <a:t>A</a:t>
            </a:r>
            <a:r>
              <a:rPr lang="zh-CN" altLang="en-US" sz="2400">
                <a:latin typeface="Arial" pitchFamily="34" charset="0"/>
              </a:rPr>
              <a:t>又有</a:t>
            </a:r>
            <a:r>
              <a:rPr lang="en-US" altLang="zh-CN" sz="2400">
                <a:latin typeface="Arial" pitchFamily="34" charset="0"/>
              </a:rPr>
              <a:t>B</a:t>
            </a:r>
            <a:r>
              <a:rPr lang="zh-CN" altLang="en-US" sz="2400">
                <a:latin typeface="Arial" pitchFamily="34" charset="0"/>
              </a:rPr>
              <a:t>的概率。例如在</a:t>
            </a:r>
            <a:r>
              <a:rPr lang="en-US" altLang="zh-CN" sz="2400">
                <a:latin typeface="Arial" pitchFamily="34" charset="0"/>
              </a:rPr>
              <a:t>5</a:t>
            </a:r>
            <a:r>
              <a:rPr lang="zh-CN" altLang="en-US" sz="2400">
                <a:latin typeface="Arial" pitchFamily="34" charset="0"/>
              </a:rPr>
              <a:t>条记录中，既有橙汁又有可乐的记录有</a:t>
            </a:r>
            <a:r>
              <a:rPr lang="en-US" altLang="zh-CN" sz="2400">
                <a:latin typeface="Arial" pitchFamily="34" charset="0"/>
              </a:rPr>
              <a:t>2</a:t>
            </a:r>
            <a:r>
              <a:rPr lang="zh-CN" altLang="en-US" sz="2400">
                <a:latin typeface="Arial" pitchFamily="34" charset="0"/>
              </a:rPr>
              <a:t>条。则此条规则的支持度为 </a:t>
            </a:r>
            <a:r>
              <a:rPr lang="en-US" altLang="zh-CN" sz="2400">
                <a:latin typeface="Arial" pitchFamily="34" charset="0"/>
              </a:rPr>
              <a:t>2/5=0.4</a:t>
            </a:r>
            <a:r>
              <a:rPr lang="zh-CN" altLang="en-US" sz="2400">
                <a:latin typeface="Arial" pitchFamily="34" charset="0"/>
              </a:rPr>
              <a:t>，即</a:t>
            </a:r>
            <a:r>
              <a:rPr lang="en-US" altLang="zh-CN" sz="2400" i="1" err="1">
                <a:latin typeface="Arial" pitchFamily="34" charset="0"/>
              </a:rPr>
              <a:t>Support(A</a:t>
            </a:r>
            <a:r>
              <a:rPr lang="en-US" altLang="zh-CN" sz="2400" i="1" err="1">
                <a:latin typeface="Arial" pitchFamily="34" charset="0"/>
                <a:sym typeface="Wingdings" panose="05000000000000000000" pitchFamily="2" charset="2"/>
              </a:rPr>
              <a:t></a:t>
            </a:r>
            <a:r>
              <a:rPr lang="en-US" altLang="zh-CN" sz="2400" i="1" err="1">
                <a:latin typeface="Arial" pitchFamily="34" charset="0"/>
              </a:rPr>
              <a:t>B)=P(AB)</a:t>
            </a:r>
            <a:r>
              <a:rPr lang="zh-CN" altLang="en-US" sz="2400">
                <a:latin typeface="Arial" pitchFamily="34" charset="0"/>
              </a:rPr>
              <a:t>。</a:t>
            </a:r>
            <a:endParaRPr lang="en-US" altLang="zh-CN" sz="2400">
              <a:latin typeface="Arial" pitchFamily="34" charset="0"/>
            </a:endParaRPr>
          </a:p>
          <a:p>
            <a:endParaRPr lang="en-US" altLang="zh-CN" sz="2400">
              <a:latin typeface="Arial" pitchFamily="34" charset="0"/>
            </a:endParaRPr>
          </a:p>
          <a:p>
            <a:r>
              <a:rPr lang="zh-CN" altLang="en-US" sz="2400">
                <a:latin typeface="Arial" pitchFamily="34" charset="0"/>
              </a:rPr>
              <a:t>现在这条规则可表述为，如果一个顾客购买了橙汁</a:t>
            </a:r>
            <a:r>
              <a:rPr lang="en-US" altLang="zh-CN" sz="2400">
                <a:latin typeface="Arial" pitchFamily="34" charset="0"/>
              </a:rPr>
              <a:t>,</a:t>
            </a:r>
            <a:r>
              <a:rPr lang="zh-CN" altLang="en-US" sz="2400">
                <a:latin typeface="Arial" pitchFamily="34" charset="0"/>
              </a:rPr>
              <a:t>则有</a:t>
            </a:r>
            <a:r>
              <a:rPr lang="en-US" altLang="zh-CN" sz="2400">
                <a:latin typeface="Arial" pitchFamily="34" charset="0"/>
              </a:rPr>
              <a:t>50%(</a:t>
            </a:r>
            <a:r>
              <a:rPr lang="zh-CN" altLang="en-US" sz="2400">
                <a:latin typeface="Arial" pitchFamily="34" charset="0"/>
              </a:rPr>
              <a:t>置信度</a:t>
            </a:r>
            <a:r>
              <a:rPr lang="en-US" altLang="zh-CN" sz="2400">
                <a:latin typeface="Arial" pitchFamily="34" charset="0"/>
              </a:rPr>
              <a:t>)</a:t>
            </a:r>
            <a:r>
              <a:rPr lang="zh-CN" altLang="en-US" sz="2400">
                <a:latin typeface="Arial" pitchFamily="34" charset="0"/>
              </a:rPr>
              <a:t>的可能购买可乐。而这样的情况（即买了橙汁会再买可乐）会有</a:t>
            </a:r>
            <a:r>
              <a:rPr lang="en-US" altLang="zh-CN" sz="2400">
                <a:latin typeface="Arial" pitchFamily="34" charset="0"/>
              </a:rPr>
              <a:t>40%(</a:t>
            </a:r>
            <a:r>
              <a:rPr lang="zh-CN" altLang="en-US" sz="2400">
                <a:latin typeface="Arial" pitchFamily="34" charset="0"/>
              </a:rPr>
              <a:t>支持度</a:t>
            </a:r>
            <a:r>
              <a:rPr lang="en-US" altLang="zh-CN" sz="2400">
                <a:latin typeface="Arial" pitchFamily="34" charset="0"/>
              </a:rPr>
              <a:t>)</a:t>
            </a:r>
            <a:r>
              <a:rPr lang="zh-CN" altLang="en-US" sz="2400">
                <a:latin typeface="Arial" pitchFamily="34" charset="0"/>
              </a:rPr>
              <a:t>的可能发生。 </a:t>
            </a:r>
            <a:endParaRPr lang="zh-CN" altLang="en-US" sz="2400">
              <a:latin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65125" marR="0" indent="-255905" defTabSz="914400" eaLnBrk="0" hangingPunct="0">
              <a:spcBef>
                <a:spcPts val="400"/>
              </a:spcBef>
              <a:buClr>
                <a:schemeClr val="accent1"/>
              </a:buClr>
              <a:buSzPct val="68000"/>
              <a:buFont typeface="Wingdings 3" panose="05040102010807070707" pitchFamily="18" charset="2"/>
              <a:buChar char=""/>
              <a:defRPr/>
            </a:pPr>
            <a:r>
              <a:rPr kumimoji="0" lang="zh-CN" altLang="en-US" sz="2700" kern="0" cap="none" spc="0" normalizeH="0" baseline="0" noProof="0">
                <a:latin typeface="+mn-lt"/>
                <a:ea typeface="+mn-ea"/>
                <a:cs typeface="+mn-cs"/>
              </a:rPr>
              <a:t>定义</a:t>
            </a:r>
            <a:r>
              <a:rPr kumimoji="0" lang="en-US" altLang="zh-CN" sz="2700" kern="0" cap="none" spc="0" normalizeH="0" baseline="0" noProof="0">
                <a:latin typeface="+mn-lt"/>
                <a:ea typeface="+mn-ea"/>
                <a:cs typeface="+mn-cs"/>
              </a:rPr>
              <a:t>1 </a:t>
            </a:r>
            <a:r>
              <a:rPr kumimoji="0" lang="zh-CN" altLang="en-US" sz="2700" kern="0" cap="none" spc="0" normalizeH="0" baseline="0" noProof="0">
                <a:solidFill>
                  <a:srgbClr val="0000FF"/>
                </a:solidFill>
                <a:latin typeface="+mn-lt"/>
                <a:ea typeface="+mn-ea"/>
                <a:cs typeface="+mn-cs"/>
              </a:rPr>
              <a:t>项目与项集</a:t>
            </a:r>
            <a:endParaRPr kumimoji="0" lang="zh-CN" altLang="en-US" sz="2700" kern="0" cap="none" spc="0" normalizeH="0" baseline="0" noProof="0">
              <a:solidFill>
                <a:srgbClr val="0000FF"/>
              </a:solidFill>
              <a:latin typeface="+mn-lt"/>
              <a:ea typeface="+mn-ea"/>
              <a:cs typeface="+mn-cs"/>
            </a:endParaRPr>
          </a:p>
          <a:p>
            <a:pPr marL="365125" marR="0" indent="-255905" defTabSz="914400" eaLnBrk="0" hangingPunct="0">
              <a:spcBef>
                <a:spcPts val="400"/>
              </a:spcBef>
              <a:buClr>
                <a:schemeClr val="accent1"/>
              </a:buClr>
              <a:buSzPct val="68000"/>
              <a:buFont typeface="Wingdings 3" panose="05040102010807070707" pitchFamily="18" charset="2"/>
              <a:buChar char=""/>
              <a:defRPr/>
            </a:pPr>
            <a:r>
              <a:rPr kumimoji="0" lang="zh-CN" altLang="en-US" sz="2700" kern="0" cap="none" spc="0" normalizeH="0" baseline="0" noProof="0">
                <a:latin typeface="+mn-lt"/>
                <a:ea typeface="+mn-ea"/>
                <a:cs typeface="+mn-cs"/>
              </a:rPr>
              <a:t>设</a:t>
            </a:r>
            <a:r>
              <a:rPr kumimoji="0" lang="en-US" altLang="zh-CN" sz="2700" kern="0" cap="none" spc="0" normalizeH="0" baseline="0" noProof="0">
                <a:latin typeface="+mn-lt"/>
                <a:ea typeface="+mn-ea"/>
                <a:cs typeface="+mn-cs"/>
              </a:rPr>
              <a:t>I={i1,i2,…,im}</a:t>
            </a:r>
            <a:r>
              <a:rPr kumimoji="0" lang="zh-CN" altLang="en-US" sz="2700" kern="0" cap="none" spc="0" normalizeH="0" baseline="0" noProof="0">
                <a:latin typeface="+mn-lt"/>
                <a:ea typeface="+mn-ea"/>
                <a:cs typeface="+mn-cs"/>
              </a:rPr>
              <a:t>是</a:t>
            </a:r>
            <a:r>
              <a:rPr kumimoji="0" lang="en-US" altLang="zh-CN" sz="2700" kern="0" cap="none" spc="0" normalizeH="0" baseline="0" noProof="0">
                <a:latin typeface="+mn-lt"/>
                <a:ea typeface="+mn-ea"/>
                <a:cs typeface="+mn-cs"/>
              </a:rPr>
              <a:t>m</a:t>
            </a:r>
            <a:r>
              <a:rPr kumimoji="0" lang="zh-CN" altLang="en-US" sz="2700" kern="0" cap="none" spc="0" normalizeH="0" baseline="0" noProof="0">
                <a:latin typeface="+mn-lt"/>
                <a:ea typeface="+mn-ea"/>
                <a:cs typeface="+mn-cs"/>
              </a:rPr>
              <a:t>个不同项目的集合，每个</a:t>
            </a:r>
            <a:r>
              <a:rPr kumimoji="0" lang="en-US" altLang="zh-CN" sz="2700" kern="0" cap="none" spc="0" normalizeH="0" baseline="0" noProof="0" err="1">
                <a:latin typeface="+mn-lt"/>
                <a:ea typeface="+mn-ea"/>
                <a:cs typeface="+mn-cs"/>
              </a:rPr>
              <a:t>ik(k=1</a:t>
            </a:r>
            <a:r>
              <a:rPr kumimoji="0" lang="zh-CN" altLang="en-US" sz="2700" kern="0" cap="none" spc="0" normalizeH="0" baseline="0" noProof="0">
                <a:latin typeface="+mn-lt"/>
                <a:ea typeface="+mn-ea"/>
                <a:cs typeface="+mn-cs"/>
              </a:rPr>
              <a:t>，</a:t>
            </a:r>
            <a:r>
              <a:rPr kumimoji="0" lang="en-US" altLang="zh-CN" sz="2700" kern="0" cap="none" spc="0" normalizeH="0" baseline="0" noProof="0">
                <a:latin typeface="+mn-lt"/>
                <a:ea typeface="+mn-ea"/>
                <a:cs typeface="+mn-cs"/>
              </a:rPr>
              <a:t>2</a:t>
            </a:r>
            <a:r>
              <a:rPr kumimoji="0" lang="zh-CN" altLang="en-US" sz="2700" kern="0" cap="none" spc="0" normalizeH="0" baseline="0" noProof="0">
                <a:latin typeface="+mn-lt"/>
                <a:ea typeface="+mn-ea"/>
                <a:cs typeface="+mn-cs"/>
              </a:rPr>
              <a:t>，</a:t>
            </a:r>
            <a:r>
              <a:rPr kumimoji="0" lang="en-US" altLang="zh-CN" sz="2700" kern="0" cap="none" spc="0" normalizeH="0" baseline="0" noProof="0">
                <a:latin typeface="+mn-lt"/>
                <a:ea typeface="+mn-ea"/>
                <a:cs typeface="+mn-cs"/>
              </a:rPr>
              <a:t>……</a:t>
            </a:r>
            <a:r>
              <a:rPr kumimoji="0" lang="zh-CN" altLang="en-US" sz="2700" kern="0" cap="none" spc="0" normalizeH="0" baseline="0" noProof="0">
                <a:latin typeface="+mn-lt"/>
                <a:ea typeface="+mn-ea"/>
                <a:cs typeface="+mn-cs"/>
              </a:rPr>
              <a:t>，</a:t>
            </a:r>
            <a:r>
              <a:rPr kumimoji="0" lang="en-US" altLang="zh-CN" sz="2700" kern="0" cap="none" spc="0" normalizeH="0" baseline="0" noProof="0">
                <a:latin typeface="+mn-lt"/>
                <a:ea typeface="+mn-ea"/>
                <a:cs typeface="+mn-cs"/>
              </a:rPr>
              <a:t>m)</a:t>
            </a:r>
            <a:r>
              <a:rPr kumimoji="0" lang="zh-CN" altLang="en-US" sz="2700" kern="0" cap="none" spc="0" normalizeH="0" baseline="0" noProof="0">
                <a:latin typeface="+mn-lt"/>
                <a:ea typeface="+mn-ea"/>
                <a:cs typeface="+mn-cs"/>
              </a:rPr>
              <a:t>称为一个</a:t>
            </a:r>
            <a:r>
              <a:rPr kumimoji="0" lang="zh-CN" altLang="en-US" sz="2700" kern="0" cap="none" spc="0" normalizeH="0" baseline="0" noProof="0">
                <a:solidFill>
                  <a:srgbClr val="0000FF"/>
                </a:solidFill>
                <a:latin typeface="+mn-lt"/>
                <a:ea typeface="+mn-ea"/>
                <a:cs typeface="+mn-cs"/>
              </a:rPr>
              <a:t>项目</a:t>
            </a:r>
            <a:r>
              <a:rPr kumimoji="0" lang="en-US" altLang="zh-CN" sz="2700" kern="0" cap="none" spc="0" normalizeH="0" baseline="0" noProof="0">
                <a:latin typeface="+mn-lt"/>
                <a:ea typeface="+mn-ea"/>
                <a:cs typeface="+mn-cs"/>
              </a:rPr>
              <a:t>(Item)</a:t>
            </a:r>
            <a:r>
              <a:rPr kumimoji="0" lang="zh-CN" altLang="en-US" sz="2700" kern="0" cap="none" spc="0" normalizeH="0" baseline="0" noProof="0">
                <a:latin typeface="+mn-lt"/>
                <a:ea typeface="+mn-ea"/>
                <a:cs typeface="+mn-cs"/>
              </a:rPr>
              <a:t>。</a:t>
            </a:r>
            <a:endParaRPr kumimoji="0" lang="zh-CN" altLang="en-US" sz="2700" kern="0" cap="none" spc="0" normalizeH="0" baseline="0" noProof="0">
              <a:latin typeface="+mn-lt"/>
              <a:ea typeface="+mn-ea"/>
              <a:cs typeface="+mn-cs"/>
            </a:endParaRPr>
          </a:p>
          <a:p>
            <a:pPr marL="365125" marR="0" indent="-255905" defTabSz="914400" eaLnBrk="0" hangingPunct="0">
              <a:spcBef>
                <a:spcPts val="400"/>
              </a:spcBef>
              <a:buClr>
                <a:schemeClr val="accent1"/>
              </a:buClr>
              <a:buSzPct val="68000"/>
              <a:buFont typeface="Wingdings 3" panose="05040102010807070707" pitchFamily="18" charset="2"/>
              <a:buChar char=""/>
              <a:defRPr/>
            </a:pPr>
            <a:r>
              <a:rPr kumimoji="0" lang="zh-CN" altLang="en-US" sz="2700" kern="0" cap="none" spc="0" normalizeH="0" baseline="0" noProof="0">
                <a:latin typeface="+mn-lt"/>
                <a:ea typeface="+mn-ea"/>
                <a:cs typeface="+mn-cs"/>
              </a:rPr>
              <a:t>项目的集合 </a:t>
            </a:r>
            <a:r>
              <a:rPr kumimoji="0" lang="en-US" altLang="zh-CN" sz="2700" kern="0" cap="none" spc="0" normalizeH="0" baseline="0" noProof="0">
                <a:latin typeface="+mn-lt"/>
                <a:ea typeface="+mn-ea"/>
                <a:cs typeface="+mn-cs"/>
              </a:rPr>
              <a:t>I </a:t>
            </a:r>
            <a:r>
              <a:rPr kumimoji="0" lang="zh-CN" altLang="en-US" sz="2700" kern="0" cap="none" spc="0" normalizeH="0" baseline="0" noProof="0">
                <a:latin typeface="+mn-lt"/>
                <a:ea typeface="+mn-ea"/>
                <a:cs typeface="+mn-cs"/>
              </a:rPr>
              <a:t>称为项目集合</a:t>
            </a:r>
            <a:r>
              <a:rPr kumimoji="0" lang="en-US" altLang="zh-CN" sz="2700" kern="0" cap="none" spc="0" normalizeH="0" baseline="0" noProof="0">
                <a:latin typeface="+mn-lt"/>
                <a:ea typeface="+mn-ea"/>
                <a:cs typeface="+mn-cs"/>
              </a:rPr>
              <a:t>(Itemset)</a:t>
            </a:r>
            <a:r>
              <a:rPr kumimoji="0" lang="zh-CN" altLang="en-US" sz="2700" kern="0" cap="none" spc="0" normalizeH="0" baseline="0" noProof="0">
                <a:latin typeface="+mn-lt"/>
                <a:ea typeface="+mn-ea"/>
                <a:cs typeface="+mn-cs"/>
              </a:rPr>
              <a:t>，简称为</a:t>
            </a:r>
            <a:r>
              <a:rPr kumimoji="0" lang="zh-CN" altLang="en-US" sz="2700" kern="0" cap="none" spc="0" normalizeH="0" baseline="0" noProof="0">
                <a:solidFill>
                  <a:srgbClr val="0000FF"/>
                </a:solidFill>
                <a:latin typeface="+mn-lt"/>
                <a:ea typeface="+mn-ea"/>
                <a:cs typeface="+mn-cs"/>
              </a:rPr>
              <a:t>项集</a:t>
            </a:r>
            <a:r>
              <a:rPr kumimoji="0" lang="zh-CN" altLang="en-US" sz="2700" kern="0" cap="none" spc="0" normalizeH="0" baseline="0" noProof="0">
                <a:latin typeface="+mn-lt"/>
                <a:ea typeface="+mn-ea"/>
                <a:cs typeface="+mn-cs"/>
              </a:rPr>
              <a:t>。其元素个数称为项集的长度，长度为</a:t>
            </a:r>
            <a:r>
              <a:rPr kumimoji="0" lang="en-US" altLang="zh-CN" sz="2700" kern="0" cap="none" spc="0" normalizeH="0" baseline="0" noProof="0">
                <a:latin typeface="+mn-lt"/>
                <a:ea typeface="+mn-ea"/>
                <a:cs typeface="+mn-cs"/>
              </a:rPr>
              <a:t>k</a:t>
            </a:r>
            <a:r>
              <a:rPr kumimoji="0" lang="zh-CN" altLang="en-US" sz="2700" kern="0" cap="none" spc="0" normalizeH="0" baseline="0" noProof="0">
                <a:latin typeface="+mn-lt"/>
                <a:ea typeface="+mn-ea"/>
                <a:cs typeface="+mn-cs"/>
              </a:rPr>
              <a:t>的项集称为</a:t>
            </a:r>
            <a:r>
              <a:rPr kumimoji="0" lang="en-US" altLang="zh-CN" sz="2700" kern="0" cap="none" spc="0" normalizeH="0" baseline="0" noProof="0">
                <a:solidFill>
                  <a:srgbClr val="0000FF"/>
                </a:solidFill>
                <a:latin typeface="+mn-lt"/>
                <a:ea typeface="+mn-ea"/>
                <a:cs typeface="+mn-cs"/>
              </a:rPr>
              <a:t>k-</a:t>
            </a:r>
            <a:r>
              <a:rPr kumimoji="0" lang="zh-CN" altLang="en-US" sz="2700" kern="0" cap="none" spc="0" normalizeH="0" baseline="0" noProof="0">
                <a:solidFill>
                  <a:srgbClr val="0000FF"/>
                </a:solidFill>
                <a:latin typeface="+mn-lt"/>
                <a:ea typeface="+mn-ea"/>
                <a:cs typeface="+mn-cs"/>
              </a:rPr>
              <a:t>项集</a:t>
            </a:r>
            <a:r>
              <a:rPr kumimoji="0" lang="en-US" altLang="zh-CN" sz="2700" kern="0" cap="none" spc="0" normalizeH="0" baseline="0" noProof="0">
                <a:latin typeface="+mn-lt"/>
                <a:ea typeface="+mn-ea"/>
                <a:cs typeface="+mn-cs"/>
              </a:rPr>
              <a:t>(k-Itemset)</a:t>
            </a:r>
            <a:r>
              <a:rPr kumimoji="0" lang="zh-CN" altLang="en-US" sz="2700" kern="0" cap="none" spc="0" normalizeH="0" baseline="0" noProof="0">
                <a:latin typeface="+mn-lt"/>
                <a:ea typeface="+mn-ea"/>
                <a:cs typeface="+mn-cs"/>
              </a:rPr>
              <a:t>。</a:t>
            </a:r>
            <a:endParaRPr kumimoji="0" lang="zh-CN" altLang="en-US" sz="2700" kern="0" cap="none" spc="0" normalizeH="0" baseline="0" noProof="0">
              <a:latin typeface="+mn-lt"/>
              <a:ea typeface="+mn-ea"/>
              <a:cs typeface="+mn-cs"/>
            </a:endParaRPr>
          </a:p>
          <a:p>
            <a:pPr marL="365125" marR="0" indent="-255905" defTabSz="914400" eaLnBrk="0" hangingPunct="0">
              <a:spcBef>
                <a:spcPts val="400"/>
              </a:spcBef>
              <a:buClr>
                <a:schemeClr val="accent1"/>
              </a:buClr>
              <a:buSzPct val="68000"/>
              <a:buFont typeface="Wingdings 3" panose="05040102010807070707" pitchFamily="18" charset="2"/>
              <a:buChar char=""/>
              <a:defRPr/>
            </a:pPr>
            <a:endParaRPr kumimoji="0" lang="zh-CN" altLang="en-US" sz="2700" kern="0" cap="none" spc="0" normalizeH="0" baseline="0" noProof="0">
              <a:latin typeface="+mn-lt"/>
              <a:ea typeface="+mn-ea"/>
              <a:cs typeface="+mn-cs"/>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marR="0" indent="-342900" algn="just" defTabSz="914400">
              <a:spcBef>
                <a:spcPct val="20000"/>
              </a:spcBef>
              <a:buClr>
                <a:srgbClr val="330066"/>
              </a:buClr>
              <a:buSzPct val="70000"/>
              <a:buFont typeface="Wingdings" panose="05000000000000000000" pitchFamily="2" charset="2"/>
              <a:buChar char="l"/>
              <a:defRPr/>
            </a:pPr>
            <a:r>
              <a:rPr kumimoji="0" lang="zh-CN" altLang="en-US" sz="2700" kern="0" cap="none" spc="0" normalizeH="0" baseline="0" noProof="0">
                <a:solidFill>
                  <a:srgbClr val="000000"/>
                </a:solidFill>
                <a:latin typeface="Arial"/>
                <a:ea typeface="黑体" panose="02010609060101010101" pitchFamily="2" charset="-122"/>
                <a:cs typeface="+mn-cs"/>
              </a:rPr>
              <a:t>定义</a:t>
            </a:r>
            <a:r>
              <a:rPr kumimoji="0" lang="en-US" altLang="zh-CN" sz="2700" kern="0" cap="none" spc="0" normalizeH="0" baseline="0" noProof="0">
                <a:solidFill>
                  <a:srgbClr val="000000"/>
                </a:solidFill>
                <a:latin typeface="Arial"/>
                <a:ea typeface="黑体" panose="02010609060101010101" pitchFamily="2" charset="-122"/>
                <a:cs typeface="+mn-cs"/>
              </a:rPr>
              <a:t>2 </a:t>
            </a:r>
            <a:r>
              <a:rPr kumimoji="0" lang="zh-CN" altLang="en-US" sz="2700" kern="0" cap="none" spc="0" normalizeH="0" baseline="0" noProof="0">
                <a:solidFill>
                  <a:srgbClr val="0000FF"/>
                </a:solidFill>
                <a:latin typeface="Arial"/>
                <a:ea typeface="黑体" panose="02010609060101010101" pitchFamily="2" charset="-122"/>
                <a:cs typeface="+mn-cs"/>
              </a:rPr>
              <a:t>交易</a:t>
            </a:r>
            <a:endParaRPr kumimoji="0" lang="zh-CN" altLang="en-US" sz="2700" kern="0" cap="none" spc="0" normalizeH="0" baseline="0" noProof="0">
              <a:solidFill>
                <a:srgbClr val="0000FF"/>
              </a:solidFill>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每笔交易</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T(Transaction)</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是项集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I</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上的一个子集，即</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sym typeface="Symbol" panose="05050102010706020507" pitchFamily="18" charset="2"/>
              </a:rPr>
              <a: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I</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，但通常</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sym typeface="Symbol" panose="05050102010706020507" pitchFamily="18" charset="2"/>
              </a:rPr>
              <a: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I</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a:t>
            </a:r>
            <a:endPar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对应每一个交易有一个唯一的标识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交易号，记作</a:t>
            </a:r>
            <a:r>
              <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TID</a:t>
            </a:r>
            <a:endPar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交易的全体构成了交易数据库</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，或称交易记录集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，简称</a:t>
            </a:r>
            <a:r>
              <a:rPr kumimoji="0" lang="zh-CN" altLang="en-US"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交易集</a:t>
            </a:r>
            <a:r>
              <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a:t>
            </a:r>
            <a:endPar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交易集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中包含交易的个数记为</a:t>
            </a:r>
            <a:r>
              <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 </a:t>
            </a:r>
            <a:endPar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marR="0" indent="-342900" algn="just" defTabSz="914400">
              <a:spcBef>
                <a:spcPct val="20000"/>
              </a:spcBef>
              <a:buClr>
                <a:srgbClr val="330066"/>
              </a:buClr>
              <a:buSzPct val="70000"/>
              <a:buFont typeface="Wingdings" panose="05000000000000000000" pitchFamily="2" charset="2"/>
              <a:buChar char="l"/>
              <a:defRPr/>
            </a:pPr>
            <a:r>
              <a:rPr kumimoji="0" lang="zh-CN" altLang="en-US" sz="2700" kern="0" cap="none" spc="0" normalizeH="0" baseline="0" noProof="0">
                <a:solidFill>
                  <a:srgbClr val="000000"/>
                </a:solidFill>
                <a:latin typeface="Arial"/>
                <a:ea typeface="黑体" panose="02010609060101010101" pitchFamily="2" charset="-122"/>
                <a:cs typeface="+mn-cs"/>
              </a:rPr>
              <a:t>定义</a:t>
            </a:r>
            <a:r>
              <a:rPr kumimoji="0" lang="en-US" altLang="zh-CN" sz="2700" kern="0" cap="none" spc="0" normalizeH="0" baseline="0" noProof="0">
                <a:solidFill>
                  <a:srgbClr val="000000"/>
                </a:solidFill>
                <a:latin typeface="Arial"/>
                <a:ea typeface="黑体" panose="02010609060101010101" pitchFamily="2" charset="-122"/>
                <a:cs typeface="+mn-cs"/>
              </a:rPr>
              <a:t>3 </a:t>
            </a:r>
            <a:r>
              <a:rPr kumimoji="0" lang="zh-CN" altLang="en-US" sz="2700" kern="0" cap="none" spc="0" normalizeH="0" baseline="0" noProof="0">
                <a:solidFill>
                  <a:srgbClr val="0000FF"/>
                </a:solidFill>
                <a:latin typeface="Arial"/>
                <a:ea typeface="黑体" panose="02010609060101010101" pitchFamily="2" charset="-122"/>
                <a:cs typeface="+mn-cs"/>
              </a:rPr>
              <a:t>项集的支持度</a:t>
            </a:r>
            <a:endParaRPr kumimoji="0" lang="zh-CN" altLang="en-US" sz="2700" kern="0" cap="none" spc="0" normalizeH="0" baseline="0" noProof="0">
              <a:solidFill>
                <a:srgbClr val="0000FF"/>
              </a:solidFill>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对于项集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X</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X</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sym typeface="Symbol" panose="05050102010706020507" pitchFamily="18" charset="2"/>
              </a:rPr>
              <a: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I</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，设定</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count(X</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sym typeface="Symbol" panose="05050102010706020507" pitchFamily="18" charset="2"/>
              </a:rPr>
              <a:t></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T)</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为交易集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D</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中包含</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X</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的交易的数量</a:t>
            </a:r>
            <a:endPar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a:p>
            <a:pPr marL="342900" marR="0" indent="-342900" algn="just" defTabSz="914400">
              <a:spcBef>
                <a:spcPct val="20000"/>
              </a:spcBef>
              <a:buClr>
                <a:srgbClr val="330066"/>
              </a:buClr>
              <a:buSzPct val="70000"/>
              <a:buFont typeface="Wingdings" panose="05000000000000000000" pitchFamily="2" charset="2"/>
              <a:buChar char="l"/>
              <a:defRPr/>
            </a:pPr>
            <a:endParaRPr kumimoji="0" lang="zh-CN" altLang="en-US" sz="2700" kern="0" cap="none" spc="0" normalizeH="0" baseline="0" noProof="0">
              <a:solidFill>
                <a:srgbClr val="000000"/>
              </a:solidFill>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endPar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a:p>
            <a:pPr marL="692150" marR="0" lvl="1" indent="-347980" algn="just" defTabSz="914400" rtl="0" eaLnBrk="1" fontAlgn="base" latinLnBrk="0" hangingPunct="1">
              <a:lnSpc>
                <a:spcPct val="100000"/>
              </a:lnSpc>
              <a:spcBef>
                <a:spcPct val="20000"/>
              </a:spcBef>
              <a:spcAft>
                <a:spcPct val="0"/>
              </a:spcAft>
              <a:buClr>
                <a:srgbClr val="669999"/>
              </a:buClr>
              <a:buSzPct val="70000"/>
              <a:buFont typeface="Wingdings" panose="05000000000000000000" pitchFamily="2" charset="2"/>
              <a:buChar char="l"/>
              <a:defRPr/>
            </a:pPr>
            <a:r>
              <a:rPr kumimoji="0" lang="zh-CN" altLang="en-US"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项集</a:t>
            </a:r>
            <a:r>
              <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X</a:t>
            </a:r>
            <a:r>
              <a:rPr kumimoji="0" lang="zh-CN" altLang="en-US"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的支持度</a:t>
            </a:r>
            <a:r>
              <a:rPr kumimoji="0" lang="en-US" altLang="zh-CN" sz="2700" b="0" i="0" u="none" strike="noStrike" kern="0" cap="none" spc="0" normalizeH="0" baseline="0" noProof="0">
                <a:ln>
                  <a:noFill/>
                </a:ln>
                <a:solidFill>
                  <a:srgbClr val="0000FF"/>
                </a:solidFill>
                <a:effectLst/>
                <a:uLnTx/>
                <a:uFillTx/>
                <a:latin typeface="Arial"/>
                <a:ea typeface="黑体" panose="02010609060101010101" pitchFamily="2" charset="-122"/>
                <a:cs typeface="+mn-cs"/>
              </a:rPr>
              <a:t>support(X)</a:t>
            </a:r>
            <a:r>
              <a:rPr kumimoji="0" lang="zh-CN" altLang="fr-FR"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就是</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项集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X</a:t>
            </a:r>
            <a:r>
              <a:rPr kumimoji="0" lang="zh-CN" altLang="fr-FR"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出现的概率</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a:t>
            </a:r>
            <a:r>
              <a:rPr kumimoji="0" lang="zh-CN" altLang="fr-FR"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从而</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描述了</a:t>
            </a:r>
            <a:r>
              <a:rPr kumimoji="0" lang="en-US" altLang="zh-CN"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X</a:t>
            </a:r>
            <a:r>
              <a:rPr kumimoji="0" lang="zh-CN" altLang="en-US" sz="2700" b="0" i="0" u="none" strike="noStrike" kern="0" cap="none" spc="0" normalizeH="0" baseline="0" noProof="0">
                <a:ln>
                  <a:noFill/>
                </a:ln>
                <a:solidFill>
                  <a:srgbClr val="000000"/>
                </a:solidFill>
                <a:effectLst/>
                <a:uLnTx/>
                <a:uFillTx/>
                <a:latin typeface="Arial"/>
                <a:ea typeface="黑体" panose="02010609060101010101" pitchFamily="2" charset="-122"/>
                <a:cs typeface="+mn-cs"/>
              </a:rPr>
              <a:t>的重要性。</a:t>
            </a:r>
            <a:r>
              <a:rPr kumimoji="0" lang="zh-CN" altLang="en-US" sz="3200" b="1" i="0" u="none" strike="noStrike" kern="0" cap="none" spc="0" normalizeH="0" baseline="0" noProof="0">
                <a:ln>
                  <a:noFill/>
                </a:ln>
                <a:solidFill>
                  <a:srgbClr val="000000"/>
                </a:solidFill>
                <a:effectLst/>
                <a:uLnTx/>
                <a:uFillTx/>
                <a:latin typeface="Arial"/>
                <a:ea typeface="黑体" panose="02010609060101010101" pitchFamily="2" charset="-122"/>
                <a:cs typeface="+mn-cs"/>
              </a:rPr>
              <a:t> </a:t>
            </a:r>
            <a:endParaRPr kumimoji="0" lang="zh-CN" altLang="en-US" sz="3200" b="1" i="0" u="none" strike="noStrike" kern="0" cap="none" spc="0" normalizeH="0" baseline="0" noProof="0">
              <a:ln>
                <a:noFill/>
              </a:ln>
              <a:solidFill>
                <a:srgbClr val="000000"/>
              </a:solidFill>
              <a:effectLst/>
              <a:uLnTx/>
              <a:uFillTx/>
              <a:latin typeface="Arial"/>
              <a:ea typeface="黑体" panose="02010609060101010101" pitchFamily="2" charset="-122"/>
              <a:cs typeface="+mn-cs"/>
            </a:endParaRPr>
          </a:p>
          <a:p>
            <a:pPr marL="342900" marR="0" indent="-342900" algn="just" defTabSz="914400">
              <a:spcBef>
                <a:spcPct val="20000"/>
              </a:spcBef>
              <a:buClr>
                <a:srgbClr val="330066"/>
              </a:buClr>
              <a:buSzPct val="70000"/>
              <a:buFont typeface="Wingdings" panose="05000000000000000000" pitchFamily="2" charset="2"/>
              <a:buChar char="l"/>
              <a:defRPr/>
            </a:pPr>
            <a:endParaRPr kumimoji="0" lang="zh-CN" altLang="en-US" sz="2700" kern="0" cap="none" spc="0" normalizeH="0" baseline="0" noProof="0">
              <a:solidFill>
                <a:srgbClr val="000000"/>
              </a:solidFill>
              <a:latin typeface="Arial"/>
              <a:ea typeface="黑体" panose="02010609060101010101" pitchFamily="2" charset="-122"/>
              <a:cs typeface="+mn-cs"/>
            </a:endParaRPr>
          </a:p>
        </p:txBody>
      </p:sp>
      <p:graphicFrame>
        <p:nvGraphicFramePr>
          <p:cNvPr id="1026" name="Object 2"/>
          <p:cNvGraphicFramePr>
            <a:graphicFrameLocks noChangeAspect="1"/>
          </p:cNvGraphicFramePr>
          <p:nvPr/>
        </p:nvGraphicFramePr>
        <p:xfrm>
          <a:off x="2700338" y="2997200"/>
          <a:ext cx="3743325" cy="919163"/>
        </p:xfrm>
        <a:graphic>
          <a:graphicData uri="http://schemas.openxmlformats.org/presentationml/2006/ole">
            <mc:AlternateContent>
              <mc:Choice xmlns:v="urn:schemas-microsoft-com:vml" Requires="v">
                <p:oleObj spid="_x0000_s1038" r:id="rId2" imgW="1586865" imgH="393700" progId="Equation.3">
                  <p:embed/>
                </p:oleObj>
              </mc:Choice>
              <mc:Fallback>
                <p:oleObj r:id="rId2" imgW="1586865" imgH="393700" progId="Equation.3">
                  <p:embed/>
                  <p:pic>
                    <p:nvPicPr>
                      <p:cNvPr id="0" name="OLE substitute image"/>
                      <p:cNvPicPr/>
                      <p:nvPr/>
                    </p:nvPicPr>
                    <p:blipFill>
                      <a:blip r:embed="rId3"/>
                      <a:stretch>
                        <a:fillRect/>
                      </a:stretch>
                    </p:blipFill>
                    <p:spPr>
                      <a:xfrm>
                        <a:off x="2700338" y="2997200"/>
                        <a:ext cx="3743325" cy="919163"/>
                      </a:xfrm>
                      <a:prstGeom prst="rect">
                        <a:avLst/>
                      </a:prstGeom>
                      <a:noFill/>
                      <a:ln w="38100">
                        <a:noFill/>
                        <a:miter/>
                      </a:ln>
                    </p:spPr>
                  </p:pic>
                </p:oleObj>
              </mc:Fallback>
            </mc:AlternateContent>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algn="just" defTabSz="914400">
              <a:lnSpc>
                <a:spcPct val="90000"/>
              </a:lnSpc>
              <a:buClrTx/>
              <a:buSzTx/>
              <a:buFontTx/>
              <a:buNone/>
              <a:defRPr/>
            </a:pPr>
            <a:r>
              <a:rPr kumimoji="0" lang="zh-CN" altLang="en-US" sz="2700" kern="1200" cap="none" spc="0" normalizeH="0" baseline="0" noProof="0">
                <a:latin typeface="Arial" pitchFamily="34" charset="0"/>
                <a:ea typeface="宋体" panose="02010600030101010101" pitchFamily="2" charset="-122"/>
                <a:cs typeface="+mn-cs"/>
              </a:rPr>
              <a:t>定义</a:t>
            </a:r>
            <a:r>
              <a:rPr kumimoji="0" lang="en-US" altLang="zh-CN" sz="2700" kern="1200" cap="none" spc="0" normalizeH="0" baseline="0" noProof="0">
                <a:latin typeface="Arial" pitchFamily="34" charset="0"/>
                <a:ea typeface="宋体" panose="02010600030101010101" pitchFamily="2" charset="-122"/>
                <a:cs typeface="+mn-cs"/>
              </a:rPr>
              <a:t>4 </a:t>
            </a:r>
            <a:r>
              <a:rPr kumimoji="0" lang="zh-CN" altLang="en-US" sz="2700" kern="1200" cap="none" spc="0" normalizeH="0" baseline="0" noProof="0">
                <a:solidFill>
                  <a:srgbClr val="0000FF"/>
                </a:solidFill>
                <a:latin typeface="+mn-ea"/>
                <a:ea typeface="+mn-ea"/>
                <a:cs typeface="+mn-cs"/>
              </a:rPr>
              <a:t>项集的最小支持度与频繁集</a:t>
            </a:r>
            <a:endParaRPr kumimoji="0" lang="zh-CN" altLang="en-US" sz="2700" kern="1200" cap="none" spc="0" normalizeH="0" baseline="0" noProof="0">
              <a:solidFill>
                <a:srgbClr val="0000FF"/>
              </a:solidFill>
              <a:latin typeface="+mn-ea"/>
              <a:ea typeface="+mn-ea"/>
              <a:cs typeface="+mn-cs"/>
            </a:endParaRPr>
          </a:p>
          <a:p>
            <a:pPr marL="457200" marR="0" lvl="1" indent="0" algn="just" defTabSz="914400" rtl="0" eaLnBrk="1" fontAlgn="base" latinLnBrk="0" hangingPunct="1">
              <a:lnSpc>
                <a:spcPct val="90000"/>
              </a:lnSpc>
              <a:spcBef>
                <a:spcPct val="0"/>
              </a:spcBef>
              <a:spcAft>
                <a:spcPct val="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发现关联规则要求项集必须满足的最小支持阈值，称为</a:t>
            </a:r>
            <a:r>
              <a:rPr kumimoji="0" lang="zh-CN" altLang="en-US"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项集的最小支持度</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(Minimum Support)</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，记为</a:t>
            </a:r>
            <a:r>
              <a:rPr kumimoji="0" lang="en-US" altLang="zh-CN" sz="2700" b="0" i="0" u="none" strike="noStrike" kern="1200" cap="none" spc="0" normalizeH="0" baseline="0" noProof="0" err="1">
                <a:ln>
                  <a:noFill/>
                </a:ln>
                <a:solidFill>
                  <a:srgbClr val="0000FF"/>
                </a:solidFill>
                <a:effectLst/>
                <a:uLnTx/>
                <a:uFillTx/>
                <a:latin typeface="Arial" pitchFamily="34" charset="0"/>
                <a:ea typeface="宋体" panose="02010600030101010101" pitchFamily="2" charset="-122"/>
                <a:cs typeface="+mn-cs"/>
              </a:rPr>
              <a:t>sup</a:t>
            </a:r>
            <a:r>
              <a:rPr kumimoji="0" lang="en-US" altLang="zh-CN" sz="1600" b="0" i="0" u="none" strike="noStrike" kern="1200" cap="none" spc="0" normalizeH="0" baseline="0" noProof="0" err="1">
                <a:ln>
                  <a:noFill/>
                </a:ln>
                <a:solidFill>
                  <a:srgbClr val="0000FF"/>
                </a:solidFill>
                <a:effectLst/>
                <a:uLnTx/>
                <a:uFillTx/>
                <a:latin typeface="Arial" pitchFamily="34" charset="0"/>
                <a:ea typeface="宋体" panose="02010600030101010101" pitchFamily="2" charset="-122"/>
                <a:cs typeface="+mn-cs"/>
              </a:rPr>
              <a:t>min</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90000"/>
              </a:lnSpc>
              <a:spcBef>
                <a:spcPct val="0"/>
              </a:spcBef>
              <a:spcAft>
                <a:spcPct val="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支持度大于或等于</a:t>
            </a:r>
            <a:r>
              <a:rPr kumimoji="0" lang="en-US" altLang="zh-CN" sz="2700" b="0" i="0" u="none" strike="noStrike" kern="1200" cap="none" spc="0" normalizeH="0" baseline="0" noProof="0" err="1">
                <a:ln>
                  <a:noFill/>
                </a:ln>
                <a:solidFill>
                  <a:schemeClr val="tx1"/>
                </a:solidFill>
                <a:effectLst/>
                <a:uLnTx/>
                <a:uFillTx/>
                <a:latin typeface="Arial" pitchFamily="34" charset="0"/>
                <a:ea typeface="宋体" panose="02010600030101010101" pitchFamily="2" charset="-122"/>
                <a:cs typeface="+mn-cs"/>
              </a:rPr>
              <a:t>sup</a:t>
            </a:r>
            <a:r>
              <a:rPr kumimoji="0" lang="en-US" altLang="zh-CN" sz="1600" b="0" i="0" u="none" strike="noStrike" kern="1200" cap="none" spc="0" normalizeH="0" baseline="0" noProof="0" err="1">
                <a:ln>
                  <a:noFill/>
                </a:ln>
                <a:solidFill>
                  <a:schemeClr val="tx1"/>
                </a:solidFill>
                <a:effectLst/>
                <a:uLnTx/>
                <a:uFillTx/>
                <a:latin typeface="Arial" pitchFamily="34" charset="0"/>
                <a:ea typeface="宋体" panose="02010600030101010101" pitchFamily="2" charset="-122"/>
                <a:cs typeface="+mn-cs"/>
              </a:rPr>
              <a:t>min</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的项集称为频繁项集，简称</a:t>
            </a:r>
            <a:r>
              <a:rPr kumimoji="0" lang="zh-CN" altLang="en-US"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频繁集</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，反之则称为非频繁集。</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90000"/>
              </a:lnSpc>
              <a:spcBef>
                <a:spcPct val="0"/>
              </a:spcBef>
              <a:spcAft>
                <a:spcPct val="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通常</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k-</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项集如果满足</a:t>
            </a:r>
            <a:r>
              <a:rPr kumimoji="0" lang="en-US" altLang="zh-CN" sz="2700" b="0" i="0" u="none" strike="noStrike" kern="1200" cap="none" spc="0" normalizeH="0" baseline="0" noProof="0" err="1">
                <a:ln>
                  <a:noFill/>
                </a:ln>
                <a:solidFill>
                  <a:schemeClr val="tx1"/>
                </a:solidFill>
                <a:effectLst/>
                <a:uLnTx/>
                <a:uFillTx/>
                <a:latin typeface="Arial" pitchFamily="34" charset="0"/>
                <a:ea typeface="宋体" panose="02010600030101010101" pitchFamily="2" charset="-122"/>
                <a:cs typeface="+mn-cs"/>
              </a:rPr>
              <a:t>sup</a:t>
            </a:r>
            <a:r>
              <a:rPr kumimoji="0" lang="en-US" altLang="zh-CN" sz="1600" b="0" i="0" u="none" strike="noStrike" kern="1200" cap="none" spc="0" normalizeH="0" baseline="0" noProof="0" err="1">
                <a:ln>
                  <a:noFill/>
                </a:ln>
                <a:solidFill>
                  <a:schemeClr val="tx1"/>
                </a:solidFill>
                <a:effectLst/>
                <a:uLnTx/>
                <a:uFillTx/>
                <a:latin typeface="Arial" pitchFamily="34" charset="0"/>
                <a:ea typeface="宋体" panose="02010600030101010101" pitchFamily="2" charset="-122"/>
                <a:cs typeface="+mn-cs"/>
              </a:rPr>
              <a:t>min</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，称为</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k-</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频繁集，记作</a:t>
            </a:r>
            <a:r>
              <a:rPr kumimoji="0" lang="en-US" altLang="zh-CN" sz="2700" b="0" i="0" u="none" strike="noStrike" kern="1200" cap="none" spc="0" normalizeH="0" baseline="0" noProof="0" err="1">
                <a:ln>
                  <a:noFill/>
                </a:ln>
                <a:solidFill>
                  <a:srgbClr val="0000FF"/>
                </a:solidFill>
                <a:effectLst/>
                <a:uLnTx/>
                <a:uFillTx/>
                <a:latin typeface="Arial" pitchFamily="34" charset="0"/>
                <a:ea typeface="宋体" panose="02010600030101010101" pitchFamily="2" charset="-122"/>
                <a:cs typeface="+mn-cs"/>
              </a:rPr>
              <a:t>L</a:t>
            </a:r>
            <a:r>
              <a:rPr kumimoji="0" lang="en-US" altLang="zh-CN" sz="1600" b="0" i="0" u="none" strike="noStrike" kern="1200" cap="none" spc="0" normalizeH="0" baseline="0" noProof="0" err="1">
                <a:ln>
                  <a:noFill/>
                </a:ln>
                <a:solidFill>
                  <a:srgbClr val="0000FF"/>
                </a:solidFill>
                <a:effectLst/>
                <a:uLnTx/>
                <a:uFillTx/>
                <a:latin typeface="Arial" pitchFamily="34" charset="0"/>
                <a:ea typeface="宋体" panose="02010600030101010101" pitchFamily="2" charset="-122"/>
                <a:cs typeface="+mn-cs"/>
              </a:rPr>
              <a:t>k</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algn="just" defTabSz="914400">
              <a:spcAft>
                <a:spcPct val="20000"/>
              </a:spcAft>
              <a:buClrTx/>
              <a:buSzTx/>
              <a:buFontTx/>
              <a:buNone/>
              <a:defRPr/>
            </a:pPr>
            <a:r>
              <a:rPr kumimoji="0" lang="zh-CN" altLang="en-US" sz="2700" kern="1200" cap="none" spc="0" normalizeH="0" baseline="0" noProof="0">
                <a:latin typeface="Arial" pitchFamily="34" charset="0"/>
                <a:ea typeface="宋体" panose="02010600030101010101" pitchFamily="2" charset="-122"/>
                <a:cs typeface="+mn-cs"/>
              </a:rPr>
              <a:t>定义</a:t>
            </a:r>
            <a:r>
              <a:rPr kumimoji="0" lang="en-US" altLang="zh-CN" sz="2700" kern="1200" cap="none" spc="0" normalizeH="0" baseline="0" noProof="0">
                <a:latin typeface="Arial" pitchFamily="34" charset="0"/>
                <a:ea typeface="宋体" panose="02010600030101010101" pitchFamily="2" charset="-122"/>
                <a:cs typeface="+mn-cs"/>
              </a:rPr>
              <a:t>5 </a:t>
            </a:r>
            <a:r>
              <a:rPr kumimoji="0" lang="zh-CN" altLang="en-US" sz="2700" kern="1200" cap="none" spc="0" normalizeH="0" baseline="0" noProof="0">
                <a:solidFill>
                  <a:srgbClr val="0000FF"/>
                </a:solidFill>
                <a:latin typeface="+mn-ea"/>
                <a:ea typeface="+mn-ea"/>
                <a:cs typeface="+mn-cs"/>
              </a:rPr>
              <a:t>关联规则</a:t>
            </a:r>
            <a:endParaRPr kumimoji="0" lang="zh-CN" altLang="en-US" sz="2700" kern="1200" cap="none" spc="0" normalizeH="0" baseline="0" noProof="0">
              <a:solidFill>
                <a:srgbClr val="0000FF"/>
              </a:solidFill>
              <a:latin typeface="+mn-ea"/>
              <a:ea typeface="+mn-ea"/>
              <a:cs typeface="+mn-cs"/>
            </a:endParaRPr>
          </a:p>
          <a:p>
            <a:pPr marL="457200" marR="0" lvl="1" indent="0" algn="just" defTabSz="914400" rtl="0" eaLnBrk="1" fontAlgn="base" latinLnBrk="0" hangingPunct="1">
              <a:lnSpc>
                <a:spcPct val="100000"/>
              </a:lnSpc>
              <a:spcBef>
                <a:spcPct val="0"/>
              </a:spcBef>
              <a:spcAft>
                <a:spcPct val="2000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关联规则</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(Association Rule)</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可以表示为一个蕴含式：</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R="0" algn="just" defTabSz="914400">
              <a:spcAft>
                <a:spcPct val="20000"/>
              </a:spcAft>
              <a:buClrTx/>
              <a:buSzTx/>
              <a:buFont typeface="Wingdings" panose="05000000000000000000" pitchFamily="2" charset="2"/>
              <a:buNone/>
              <a:defRPr/>
            </a:pPr>
            <a:r>
              <a:rPr kumimoji="0" lang="zh-CN" altLang="en-US" sz="2700" kern="1200" cap="none" spc="0" normalizeH="0" baseline="0" noProof="0">
                <a:latin typeface="Arial" pitchFamily="34" charset="0"/>
                <a:ea typeface="宋体" panose="02010600030101010101" pitchFamily="2" charset="-122"/>
                <a:cs typeface="+mn-cs"/>
              </a:rPr>
              <a:t>                         </a:t>
            </a:r>
            <a:r>
              <a:rPr kumimoji="0" lang="es-ES" altLang="zh-CN" sz="2700" kern="1200" cap="none" spc="0" normalizeH="0" baseline="0" noProof="0">
                <a:solidFill>
                  <a:srgbClr val="0000FF"/>
                </a:solidFill>
                <a:latin typeface="Arial" pitchFamily="34" charset="0"/>
                <a:ea typeface="宋体" panose="02010600030101010101" pitchFamily="2" charset="-122"/>
                <a:cs typeface="+mn-cs"/>
              </a:rPr>
              <a:t>R</a:t>
            </a:r>
            <a:r>
              <a:rPr kumimoji="0" lang="zh-CN" altLang="es-ES" sz="2700" kern="1200" cap="none" spc="0" normalizeH="0" baseline="0" noProof="0">
                <a:solidFill>
                  <a:srgbClr val="0000FF"/>
                </a:solidFill>
                <a:latin typeface="Arial" pitchFamily="34" charset="0"/>
                <a:ea typeface="宋体" panose="02010600030101010101" pitchFamily="2" charset="-122"/>
                <a:cs typeface="+mn-cs"/>
              </a:rPr>
              <a:t>：</a:t>
            </a:r>
            <a:r>
              <a:rPr kumimoji="0" lang="es-ES" altLang="zh-CN" sz="2700" kern="1200" cap="none" spc="0" normalizeH="0" baseline="0" noProof="0">
                <a:solidFill>
                  <a:srgbClr val="0000FF"/>
                </a:solidFill>
                <a:latin typeface="Arial" pitchFamily="34" charset="0"/>
                <a:ea typeface="宋体" panose="02010600030101010101" pitchFamily="2" charset="-122"/>
                <a:cs typeface="+mn-cs"/>
              </a:rPr>
              <a:t>X</a:t>
            </a:r>
            <a:r>
              <a:rPr kumimoji="0" lang="en-US" altLang="zh-CN" sz="2700" kern="1200" cap="none" spc="0" normalizeH="0" baseline="0" noProof="0">
                <a:solidFill>
                  <a:srgbClr val="0000FF"/>
                </a:solidFill>
                <a:latin typeface="Arial" pitchFamily="34" charset="0"/>
                <a:ea typeface="宋体" panose="02010600030101010101" pitchFamily="2" charset="-122"/>
                <a:cs typeface="+mn-cs"/>
                <a:sym typeface="Symbol" panose="05050102010706020507" pitchFamily="18" charset="2"/>
              </a:rPr>
              <a:t></a:t>
            </a:r>
            <a:r>
              <a:rPr kumimoji="0" lang="es-ES" altLang="zh-CN" sz="2700" kern="1200" cap="none" spc="0" normalizeH="0" baseline="0" noProof="0">
                <a:solidFill>
                  <a:srgbClr val="0000FF"/>
                </a:solidFill>
                <a:latin typeface="Arial" pitchFamily="34" charset="0"/>
                <a:ea typeface="宋体" panose="02010600030101010101" pitchFamily="2" charset="-122"/>
                <a:cs typeface="+mn-cs"/>
              </a:rPr>
              <a:t>Y </a:t>
            </a:r>
            <a:endParaRPr kumimoji="0" lang="es-ES" altLang="zh-CN" sz="2700" kern="1200" cap="none" spc="0" normalizeH="0" baseline="0" noProof="0">
              <a:solidFill>
                <a:srgbClr val="0000FF"/>
              </a:solidFill>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100000"/>
              </a:lnSpc>
              <a:spcBef>
                <a:spcPct val="0"/>
              </a:spcBef>
              <a:spcAft>
                <a:spcPct val="2000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其中</a:t>
            </a:r>
            <a:r>
              <a:rPr kumimoji="0" lang="zh-CN" altLang="es-E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X</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I</a:t>
            </a:r>
            <a:r>
              <a:rPr kumimoji="0" lang="zh-CN" altLang="es-E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Y</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I</a:t>
            </a:r>
            <a:r>
              <a:rPr kumimoji="0" lang="zh-CN" altLang="es-E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并且</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X</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s-E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Y=</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endPar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100000"/>
              </a:lnSpc>
              <a:spcBef>
                <a:spcPct val="0"/>
              </a:spcBef>
              <a:spcAft>
                <a:spcPct val="2000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例如：</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R</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：牛奶→面包</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1"/>
          <p:cNvSpPr>
            <a:spLocks noGrp="1"/>
          </p:cNvSpPr>
          <p:nvPr>
            <p:ph type="title" idx="4294967295"/>
          </p:nvPr>
        </p:nvSpPr>
        <p:spPr>
          <a:xfrm>
            <a:off x="457200" y="274638"/>
            <a:ext cx="8229600" cy="1143000"/>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rPr>
              <a:t>关联规则的相关概念</a:t>
            </a:r>
            <a:endParaRPr kumimoji="0" lang="zh-CN" altLang="en-US" sz="4100" b="1" i="0" u="none" strike="noStrike" kern="0" cap="none" spc="0" normalizeH="0" baseline="0" noProof="0" smtClean="0">
              <a:ln>
                <a:noFill/>
              </a:ln>
              <a:solidFill>
                <a:schemeClr val="tx2"/>
              </a:solidFill>
              <a:effectLst>
                <a:outerShdw blurRad="38100" dist="38100" dir="2700000" algn="tl">
                  <a:srgbClr val="C0C0C0"/>
                </a:outerShdw>
              </a:effectLst>
              <a:uLnTx/>
              <a:uFillTx/>
              <a:latin typeface="+mj-lt"/>
              <a:ea typeface="+mj-ea"/>
              <a:cs typeface="+mj-cs"/>
            </a:endParaRPr>
          </a:p>
        </p:txBody>
      </p:sp>
      <p:sp>
        <p:nvSpPr>
          <p:cNvPr id="6" name="内容占位符 2"/>
          <p:cNvSpPr txBox="1"/>
          <p:nvPr/>
        </p:nvSpPr>
        <p:spPr bwMode="auto">
          <a:xfrm>
            <a:off x="457200" y="1481138"/>
            <a:ext cx="8229600" cy="45259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algn="just" defTabSz="914400">
              <a:buClrTx/>
              <a:buSzTx/>
              <a:buFontTx/>
              <a:buNone/>
              <a:defRPr/>
            </a:pPr>
            <a:r>
              <a:rPr kumimoji="0" lang="zh-CN" altLang="en-US" sz="2700" kern="1200" cap="none" spc="0" normalizeH="0" baseline="0" noProof="0">
                <a:latin typeface="Arial" pitchFamily="34" charset="0"/>
                <a:ea typeface="宋体" panose="02010600030101010101" pitchFamily="2" charset="-122"/>
                <a:cs typeface="+mn-cs"/>
              </a:rPr>
              <a:t>定义</a:t>
            </a:r>
            <a:r>
              <a:rPr kumimoji="0" lang="en-US" altLang="zh-CN" sz="2700" kern="1200" cap="none" spc="0" normalizeH="0" baseline="0" noProof="0">
                <a:latin typeface="Arial" pitchFamily="34" charset="0"/>
                <a:ea typeface="宋体" panose="02010600030101010101" pitchFamily="2" charset="-122"/>
                <a:cs typeface="+mn-cs"/>
              </a:rPr>
              <a:t>6 </a:t>
            </a:r>
            <a:r>
              <a:rPr kumimoji="0" lang="zh-CN" altLang="en-US" sz="2700" kern="1200" cap="none" spc="0" normalizeH="0" baseline="0" noProof="0">
                <a:solidFill>
                  <a:srgbClr val="0000FF"/>
                </a:solidFill>
                <a:latin typeface="+mn-ea"/>
                <a:ea typeface="+mn-ea"/>
                <a:cs typeface="+mn-cs"/>
              </a:rPr>
              <a:t>关联规则的支持度</a:t>
            </a:r>
            <a:endParaRPr kumimoji="0" lang="zh-CN" altLang="en-US" sz="2700" kern="1200" cap="none" spc="0" normalizeH="0" baseline="0" noProof="0">
              <a:solidFill>
                <a:srgbClr val="0000FF"/>
              </a:solidFill>
              <a:latin typeface="+mn-ea"/>
              <a:ea typeface="+mn-ea"/>
              <a:cs typeface="+mn-cs"/>
            </a:endParaRPr>
          </a:p>
          <a:p>
            <a:pPr marL="457200" marR="0" lvl="1" indent="0" algn="just" defTabSz="914400" rtl="0" eaLnBrk="1" fontAlgn="base" latinLnBrk="0" hangingPunct="1">
              <a:lnSpc>
                <a:spcPct val="100000"/>
              </a:lnSpc>
              <a:spcBef>
                <a:spcPct val="0"/>
              </a:spcBef>
              <a:spcAft>
                <a:spcPct val="0"/>
              </a:spcAft>
              <a:buClrTx/>
              <a:buSzTx/>
              <a:buFontTx/>
              <a:buNone/>
              <a:defRPr/>
            </a:pP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对于关联规则</a:t>
            </a:r>
            <a:r>
              <a:rPr kumimoji="0" lang="en-US" altLang="zh-CN"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R</a:t>
            </a:r>
            <a:r>
              <a:rPr kumimoji="0" lang="zh-CN" altLang="en-US"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a:t>
            </a:r>
            <a:r>
              <a:rPr kumimoji="0" lang="en-US" altLang="zh-CN"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X</a:t>
            </a:r>
            <a:r>
              <a:rPr kumimoji="0" lang="en-US" altLang="zh-CN"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sym typeface="Symbol" panose="05050102010706020507" pitchFamily="18" charset="2"/>
              </a:rPr>
              <a:t></a:t>
            </a:r>
            <a:r>
              <a:rPr kumimoji="0" lang="en-US" altLang="zh-CN"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Y</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，其中</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X</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I</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Y</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I</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，并且</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X</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Y=</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sym typeface="Symbol" panose="05050102010706020507" pitchFamily="18" charset="2"/>
              </a:rPr>
              <a:t></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a:t>
            </a: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100000"/>
              </a:lnSpc>
              <a:spcBef>
                <a:spcPct val="0"/>
              </a:spcBef>
              <a:spcAft>
                <a:spcPct val="0"/>
              </a:spcAft>
              <a:buClrTx/>
              <a:buSzTx/>
              <a:buFontTx/>
              <a:buNone/>
              <a:defRPr/>
            </a:pPr>
            <a:r>
              <a:rPr kumimoji="0" lang="zh-CN" altLang="en-US"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规则</a:t>
            </a:r>
            <a:r>
              <a:rPr kumimoji="0" lang="en-US" altLang="zh-CN"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R</a:t>
            </a:r>
            <a:r>
              <a:rPr kumimoji="0" lang="zh-CN" altLang="en-US" sz="2700" b="0" i="0" u="none" strike="noStrike" kern="1200" cap="none" spc="0" normalizeH="0" baseline="0" noProof="0">
                <a:ln>
                  <a:noFill/>
                </a:ln>
                <a:solidFill>
                  <a:srgbClr val="0000FF"/>
                </a:solidFill>
                <a:effectLst/>
                <a:uLnTx/>
                <a:uFillTx/>
                <a:latin typeface="Arial" pitchFamily="34" charset="0"/>
                <a:ea typeface="宋体" panose="02010600030101010101" pitchFamily="2" charset="-122"/>
                <a:cs typeface="+mn-cs"/>
              </a:rPr>
              <a:t>的的支持度</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(Support)</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是交易集中同时包含</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X</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和</a:t>
            </a:r>
            <a:r>
              <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Y</a:t>
            </a:r>
            <a:r>
              <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的交易数与所有交易数之比。 </a:t>
            </a:r>
            <a:endParaRPr kumimoji="0" lang="en-US" altLang="zh-CN"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a:p>
            <a:pPr marL="457200" marR="0" lvl="1" indent="0" algn="just" defTabSz="914400" rtl="0" eaLnBrk="1" fontAlgn="base" latinLnBrk="0" hangingPunct="1">
              <a:lnSpc>
                <a:spcPct val="100000"/>
              </a:lnSpc>
              <a:spcBef>
                <a:spcPct val="0"/>
              </a:spcBef>
              <a:spcAft>
                <a:spcPct val="0"/>
              </a:spcAft>
              <a:buClrTx/>
              <a:buSzTx/>
              <a:buFontTx/>
              <a:buNone/>
              <a:defRPr/>
            </a:pPr>
            <a:endParaRPr kumimoji="0" lang="zh-CN" altLang="en-US" sz="27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graphicFrame>
        <p:nvGraphicFramePr>
          <p:cNvPr id="2050" name="Object 2"/>
          <p:cNvGraphicFramePr>
            <a:graphicFrameLocks noChangeAspect="1"/>
          </p:cNvGraphicFramePr>
          <p:nvPr/>
        </p:nvGraphicFramePr>
        <p:xfrm>
          <a:off x="1619250" y="3933825"/>
          <a:ext cx="5688013" cy="1182688"/>
        </p:xfrm>
        <a:graphic>
          <a:graphicData uri="http://schemas.openxmlformats.org/presentationml/2006/ole">
            <mc:AlternateContent>
              <mc:Choice xmlns:v="urn:schemas-microsoft-com:vml" Requires="v">
                <p:oleObj spid="_x0000_s1039" r:id="rId2" imgW="1879600" imgH="393700" progId="Equation.3">
                  <p:embed/>
                </p:oleObj>
              </mc:Choice>
              <mc:Fallback>
                <p:oleObj r:id="rId2" imgW="1879600" imgH="393700" progId="Equation.3">
                  <p:embed/>
                  <p:pic>
                    <p:nvPicPr>
                      <p:cNvPr id="0" name="OLE substitute image"/>
                      <p:cNvPicPr/>
                      <p:nvPr/>
                    </p:nvPicPr>
                    <p:blipFill>
                      <a:blip r:embed="rId3"/>
                      <a:stretch>
                        <a:fillRect/>
                      </a:stretch>
                    </p:blipFill>
                    <p:spPr>
                      <a:xfrm>
                        <a:off x="1619250" y="3933825"/>
                        <a:ext cx="5688013" cy="1182688"/>
                      </a:xfrm>
                      <a:prstGeom prst="rect">
                        <a:avLst/>
                      </a:prstGeom>
                      <a:noFill/>
                      <a:ln w="38100">
                        <a:noFill/>
                        <a:miter/>
                      </a:ln>
                    </p:spPr>
                  </p:pic>
                </p:oleObj>
              </mc:Fallback>
            </mc:AlternateContent>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https://d.book118.com/435243340113011102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9_聚合">
  <a:themeElements>
    <a:clrScheme name="19_聚合 1">
      <a:dk1>
        <a:srgbClr val="000000"/>
      </a:dk1>
      <a:lt1>
        <a:srgbClr val="FFFFFF"/>
      </a:lt1>
      <a:dk2>
        <a:srgbClr val="464646"/>
      </a:dk2>
      <a:lt2>
        <a:srgbClr val="DEF5FA"/>
      </a:lt2>
      <a:accent1>
        <a:srgbClr val="2DA2BF"/>
      </a:accent1>
      <a:accent2>
        <a:srgbClr val="DA1F28"/>
      </a:accent2>
      <a:accent3>
        <a:srgbClr val="FFFFFF"/>
      </a:accent3>
      <a:accent4>
        <a:srgbClr val="000000"/>
      </a:accent4>
      <a:accent5>
        <a:srgbClr val="ADCEDC"/>
      </a:accent5>
      <a:accent6>
        <a:srgbClr val="C51B23"/>
      </a:accent6>
      <a:hlink>
        <a:srgbClr val="FF8119"/>
      </a:hlink>
      <a:folHlink>
        <a:srgbClr val="44B9E8"/>
      </a:folHlink>
    </a:clrScheme>
    <a:fontScheme name="19_聚合">
      <a:majorFont>
        <a:latin typeface="Lucida Sans Unicode"/>
        <a:ea typeface="黑体"/>
        <a:cs typeface="Arial"/>
      </a:majorFont>
      <a:minorFont>
        <a:latin typeface="Lucida Sans Unicode"/>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19_聚合 1">
        <a:dk1>
          <a:srgbClr val="000000"/>
        </a:dk1>
        <a:lt1>
          <a:srgbClr val="FFFFFF"/>
        </a:lt1>
        <a:dk2>
          <a:srgbClr val="464646"/>
        </a:dk2>
        <a:lt2>
          <a:srgbClr val="DEF5FA"/>
        </a:lt2>
        <a:accent1>
          <a:srgbClr val="2DA2BF"/>
        </a:accent1>
        <a:accent2>
          <a:srgbClr val="DA1F28"/>
        </a:accent2>
        <a:accent3>
          <a:srgbClr val="FFFFFF"/>
        </a:accent3>
        <a:accent4>
          <a:srgbClr val="000000"/>
        </a:accent4>
        <a:accent5>
          <a:srgbClr val="ADCEDC"/>
        </a:accent5>
        <a:accent6>
          <a:srgbClr val="C51B23"/>
        </a:accent6>
        <a:hlink>
          <a:srgbClr val="FF8119"/>
        </a:hlink>
        <a:folHlink>
          <a:srgbClr val="44B9E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Lucida Sans Unicode</vt:lpstr>
      <vt:lpstr>黑体</vt:lpstr>
      <vt:lpstr>宋体</vt:lpstr>
      <vt:lpstr>Wingdings 3</vt:lpstr>
      <vt:lpstr>Verdana</vt:lpstr>
      <vt:lpstr>Wingdings 2</vt:lpstr>
      <vt:lpstr>Wingdings</vt:lpstr>
      <vt:lpstr>Symbol</vt:lpstr>
      <vt:lpstr>Office Theme</vt:lpstr>
      <vt:lpstr>关联规则</vt:lpstr>
      <vt:lpstr>案例</vt:lpstr>
      <vt:lpstr>案例</vt:lpstr>
      <vt:lpstr>案例</vt:lpstr>
      <vt:lpstr>案例</vt:lpstr>
      <vt:lpstr>关联规则基本模型</vt:lpstr>
      <vt:lpstr>关联规则基本模型_置信度</vt:lpstr>
      <vt:lpstr>关联规则基本模型_支持度</vt:lpstr>
      <vt:lpstr>关联规则的相关概念</vt:lpstr>
      <vt:lpstr>关联规则的相关概念</vt:lpstr>
      <vt:lpstr>关联规则的相关概念</vt:lpstr>
      <vt:lpstr>关联规则的相关概念</vt:lpstr>
      <vt:lpstr>关联规则的相关概念</vt:lpstr>
      <vt:lpstr>关联规则的相关概念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2024-09-11T05:33:26.494</cp:lastPrinted>
  <dcterms:created xsi:type="dcterms:W3CDTF">2024-09-10T21:33:26Z</dcterms:created>
  <dcterms:modified xsi:type="dcterms:W3CDTF">2024-09-10T21:33:28Z</dcterms:modified>
</cp:coreProperties>
</file>