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0CFB4-F8FE-4CED-9CEC-49AD9BB3F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7EB0D-6E75-4440-A521-3F5DEB0BC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6BA42-2743-448E-BB3C-B96F4352B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E5F0C-97C6-4DC4-8ECF-A53AAE116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4BE5CC-B94C-47D4-A313-0344F521D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ADF4A-E6F1-449F-90DD-B43230BD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E909A-A86B-4E4B-AC6B-5B2FCC74D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0CFF4-9C71-4712-A6FF-C2F84C3AA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BB233-B860-49BA-8D6C-EA645C3FC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4FE4C-A8C6-486F-80BF-F0FFCE1D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28292-4529-429C-8EDD-1F558BB27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201111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餐饮管理者培训方案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培训周期与安排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后续支持与跟进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掌握餐饮业的管理原则和技巧，包括人员管理、财务管理、库存管理等方面。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提高管理技能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学会如何处理突发事件和危机情况，提高应对能力。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了解如何制定和执行有效的餐饮计划，提高餐厅的运营效率。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40488" y="2144472"/>
            <a:ext cx="7911026" cy="936104"/>
          </a:xfrm>
          <a:prstGeom prst="triangle">
            <a:avLst>
              <a:gd name="adj" fmla="val 50000"/>
            </a:avLst>
          </a:prstGeom>
          <a:solidFill>
            <a:schemeClr val="accent1">
              <a:alpha val="3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52365" y="3693023"/>
            <a:ext cx="2503100" cy="2016224"/>
          </a:xfrm>
          <a:prstGeom prst="rect">
            <a:avLst/>
          </a:prstGeom>
          <a:solidFill>
            <a:schemeClr val="accent3">
              <a:alpha val="2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44451" y="3693023"/>
            <a:ext cx="2503100" cy="2016224"/>
          </a:xfrm>
          <a:prstGeom prst="rect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48414" y="3693023"/>
            <a:ext cx="2503100" cy="2016224"/>
          </a:xfrm>
          <a:prstGeom prst="rect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培养良好的服务态度和沟通技巧，提高客户满意度。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增强服务意识</a:t>
            </a:r>
          </a:p>
        </p:txBody>
      </p:sp>
      <p:sp>
        <p:nvSpPr>
          <p:cNvPr id="36" name="AutoShape 36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学会如何处理客户投诉，提高客户忠诚度。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了解客户需求，提供个性化的服务，提升客户体验。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1101662" y="1773079"/>
            <a:ext cx="2211038" cy="987362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933384" y="1952434"/>
            <a:ext cx="610648" cy="555498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15382" y="3782568"/>
            <a:ext cx="87725" cy="163163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058353" y="3692747"/>
            <a:ext cx="87725" cy="253079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201323" y="3692747"/>
            <a:ext cx="87725" cy="253079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150" y="3606165"/>
            <a:ext cx="94297" cy="342900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92617" y="3453003"/>
            <a:ext cx="536257" cy="342900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878425" y="3335274"/>
            <a:ext cx="685800" cy="695801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了解如何建立有效的团队文化，促进团队发展。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加强团队之间的沟通和协作，提高团队凝聚力。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学会如何激发团队成员的潜力，提高团队整体绩效。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0302" y="1114164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管理理念与技巧</a:t>
            </a:r>
          </a:p>
        </p:txBody>
      </p:sp>
      <p:sp>
        <p:nvSpPr>
          <p:cNvPr id="25" name="Freeform 25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</a:ln>
        </p:spPr>
      </p:cxnSp>
      <p:sp>
        <p:nvSpPr>
          <p:cNvPr id="27" name="AutoShape 27"/>
          <p:cNvSpPr/>
          <p:nvPr/>
        </p:nvSpPr>
        <p:spPr>
          <a:xfrm>
            <a:off x="5053336" y="1695602"/>
            <a:ext cx="2084261" cy="208454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611314" y="4542360"/>
            <a:ext cx="888111" cy="8883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611314" y="4798868"/>
            <a:ext cx="888111" cy="3580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711930" y="4542360"/>
            <a:ext cx="888111" cy="88830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711930" y="4810394"/>
            <a:ext cx="888111" cy="3580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1774" y="3234321"/>
            <a:ext cx="888111" cy="8883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831774" y="3507498"/>
            <a:ext cx="888111" cy="3580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34" name="AutoShape 34"/>
          <p:cNvSpPr/>
          <p:nvPr/>
        </p:nvSpPr>
        <p:spPr>
          <a:xfrm>
            <a:off x="8462879" y="3234321"/>
            <a:ext cx="888111" cy="88830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8462879" y="3490924"/>
            <a:ext cx="888111" cy="3580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36" name="Freeform 36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264991" y="5830849"/>
            <a:ext cx="1580758" cy="988317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了解行业发展趋势，制定长期发展规划。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386030" y="5830849"/>
            <a:ext cx="1539912" cy="988317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提高团队协作能力，激发员工潜力。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2489535" y="4472825"/>
            <a:ext cx="1572589" cy="988317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掌握现代餐饮管理理念，提升管理能力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112471" y="4472825"/>
            <a:ext cx="1588927" cy="988317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降低成本、提高效率，实现精细化管理。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2312099" y="4067729"/>
            <a:ext cx="1927461" cy="503206"/>
          </a:xfrm>
          <a:prstGeom prst="rect">
            <a:avLst/>
          </a:prstGeom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4062124" y="5430662"/>
            <a:ext cx="1927461" cy="503206"/>
          </a:xfrm>
          <a:prstGeom prst="rect">
            <a:avLst/>
          </a:prstGeom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培养战略眼光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7943204" y="4014241"/>
            <a:ext cx="1927461" cy="503206"/>
          </a:xfrm>
          <a:prstGeom prst="rect">
            <a:avLst/>
          </a:prstGeom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优化运营管理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173866" y="5430662"/>
            <a:ext cx="1927461" cy="503206"/>
          </a:xfrm>
          <a:prstGeom prst="rect">
            <a:avLst/>
          </a:prstGeom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强化团队建设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制定服务流程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了解服务标准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餐饮服务标准与流程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熟悉服务标准，规范服务流程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制定高效的服务流程，提升顾客满意度。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掌握国家和行业服务标准，确保服务质量。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887644" y="1462367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887644" y="4072978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51590" y="1473606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551590" y="4084218"/>
            <a:ext cx="1042321" cy="10424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招聘策略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人员招聘与培训</a:t>
            </a:r>
          </a:p>
        </p:txBody>
      </p:sp>
      <p:sp>
        <p:nvSpPr>
          <p:cNvPr id="39" name="AutoShape 39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建立完善的培训体系，提升员工专业能力。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制定激励机制，激发员工工作热情和创新精神。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选拔优秀人才，提升员工素质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制定合理的招聘计划和标准，选拔合适人才。</a:t>
            </a:r>
            <a:endParaRPr lang="en-US" sz="1100"/>
          </a:p>
        </p:txBody>
      </p:sp>
      <p:sp>
        <p:nvSpPr>
          <p:cNvPr id="43" name="Freeform 43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44167" y="2573915"/>
            <a:ext cx="988504" cy="1817370"/>
          </a:xfrm>
          <a:custGeom>
            <a:rect l="l" t="t" r="r" b="b"/>
            <a:pathLst>
              <a:path w="741448" h="1363056">
                <a:moveTo>
                  <a:pt x="741448" y="327941"/>
                </a:moveTo>
                <a:cubicBezTo>
                  <a:pt x="740677" y="1157841"/>
                  <a:pt x="741248" y="495849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6125813" y="2573915"/>
            <a:ext cx="989362" cy="1817370"/>
          </a:xfrm>
          <a:custGeom>
            <a:rect l="l" t="t" r="r" b="b"/>
            <a:pathLst>
              <a:path w="742121" h="1363056">
                <a:moveTo>
                  <a:pt x="741448" y="327941"/>
                </a:moveTo>
                <a:cubicBezTo>
                  <a:pt x="743059" y="1088786"/>
                  <a:pt x="741249" y="617292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492710" y="3026143"/>
            <a:ext cx="3651457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7616666" y="4097724"/>
            <a:ext cx="3172339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1565530" y="3482600"/>
            <a:ext cx="2551945" cy="359340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565530" y="3841940"/>
            <a:ext cx="2551945" cy="1027275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了解目标市场和顾客需求，制定营销策略。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5530" y="1561607"/>
            <a:ext cx="2551945" cy="359340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5530" y="1920947"/>
            <a:ext cx="2551945" cy="1027275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创新营销策略，扩大品牌影响力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94084" y="2573915"/>
            <a:ext cx="2551945" cy="359340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194084" y="2933255"/>
            <a:ext cx="2551945" cy="1027275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强化品牌形象，提高品牌知名度和美誉度。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194084" y="4468591"/>
            <a:ext cx="2551945" cy="359340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194084" y="4827931"/>
            <a:ext cx="2551945" cy="1027275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运用互联网和社交媒体等工具进行营销推广。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 rot="10800000">
            <a:off x="6124004" y="4306666"/>
            <a:ext cx="988504" cy="1817370"/>
          </a:xfrm>
          <a:custGeom>
            <a:rect l="l" t="t" r="r" b="b"/>
            <a:pathLst>
              <a:path w="741448" h="1363056">
                <a:moveTo>
                  <a:pt x="741448" y="327941"/>
                </a:moveTo>
                <a:cubicBezTo>
                  <a:pt x="740677" y="1157841"/>
                  <a:pt x="741248" y="495849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10800000" flipH="1">
            <a:off x="5144167" y="4306666"/>
            <a:ext cx="989362" cy="1817370"/>
          </a:xfrm>
          <a:custGeom>
            <a:rect l="l" t="t" r="r" b="b"/>
            <a:pathLst>
              <a:path w="742121" h="1363056">
                <a:moveTo>
                  <a:pt x="741448" y="327941"/>
                </a:moveTo>
                <a:cubicBezTo>
                  <a:pt x="743059" y="1088786"/>
                  <a:pt x="741249" y="617292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5400000">
            <a:off x="6574016" y="2933560"/>
            <a:ext cx="988504" cy="1817370"/>
          </a:xfrm>
          <a:custGeom>
            <a:rect l="l" t="t" r="r" b="b"/>
            <a:pathLst>
              <a:path w="741448" h="1363056">
                <a:moveTo>
                  <a:pt x="741448" y="327941"/>
                </a:moveTo>
                <a:cubicBezTo>
                  <a:pt x="740677" y="1157841"/>
                  <a:pt x="741248" y="495849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5400000" flipH="1">
            <a:off x="6546675" y="3919123"/>
            <a:ext cx="989362" cy="1817370"/>
          </a:xfrm>
          <a:custGeom>
            <a:rect l="l" t="t" r="r" b="b"/>
            <a:pathLst>
              <a:path w="742121" h="1363056">
                <a:moveTo>
                  <a:pt x="741448" y="327941"/>
                </a:moveTo>
                <a:cubicBezTo>
                  <a:pt x="743059" y="1088786"/>
                  <a:pt x="741249" y="617292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-5400000">
            <a:off x="4693063" y="3915499"/>
            <a:ext cx="988504" cy="1817370"/>
          </a:xfrm>
          <a:custGeom>
            <a:rect l="l" t="t" r="r" b="b"/>
            <a:pathLst>
              <a:path w="741448" h="1363056">
                <a:moveTo>
                  <a:pt x="741448" y="327941"/>
                </a:moveTo>
                <a:cubicBezTo>
                  <a:pt x="740677" y="1157841"/>
                  <a:pt x="741248" y="495849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-5400000" flipH="1">
            <a:off x="4692634" y="2938042"/>
            <a:ext cx="989362" cy="1817370"/>
          </a:xfrm>
          <a:custGeom>
            <a:rect l="l" t="t" r="r" b="b"/>
            <a:pathLst>
              <a:path w="742121" h="1363056">
                <a:moveTo>
                  <a:pt x="741448" y="327941"/>
                </a:moveTo>
                <a:cubicBezTo>
                  <a:pt x="743059" y="1088786"/>
                  <a:pt x="741249" y="617292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40488" y="2144472"/>
            <a:ext cx="7911026" cy="936104"/>
          </a:xfrm>
          <a:prstGeom prst="triangle">
            <a:avLst>
              <a:gd name="adj" fmla="val 50000"/>
            </a:avLst>
          </a:prstGeom>
          <a:solidFill>
            <a:schemeClr val="accent1">
              <a:alpha val="3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52365" y="3693023"/>
            <a:ext cx="2503100" cy="2016224"/>
          </a:xfrm>
          <a:prstGeom prst="rect">
            <a:avLst/>
          </a:prstGeom>
          <a:solidFill>
            <a:schemeClr val="accent3">
              <a:alpha val="2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844451" y="3693023"/>
            <a:ext cx="2503100" cy="2016224"/>
          </a:xfrm>
          <a:prstGeom prst="rect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548414" y="3693023"/>
            <a:ext cx="2503100" cy="2016224"/>
          </a:xfrm>
          <a:prstGeom prst="rect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食品安全法规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食品安全管理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食品安全与卫生</a:t>
            </a:r>
          </a:p>
        </p:txBody>
      </p:sp>
      <p:sp>
        <p:nvSpPr>
          <p:cNvPr id="38" name="AutoShape 38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保障食品安全，维护顾客健康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建立食品安全管理制度，确保食品来源可靠。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了解并遵守国家和地方食品安全法规。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线上课程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线上课程通常配备在线讨论区或实时聊天工具，方便学习者与其他学员或讲师进行交流和讨论。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灵活学习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线上课程为学习者提供了灵活的学习时间和地点，可以根据自己的时间安排进行学习。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线上课程可以提供丰富的课程资源，包括视频教程、PPT、讲义等，方便学习者随时查阅和复习。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https://d.book118.com/435320111134011034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2024-08-29T22:58:24.982</cp:lastPrinted>
  <dcterms:created xsi:type="dcterms:W3CDTF">2024-08-29T14:58:25Z</dcterms:created>
  <dcterms:modified xsi:type="dcterms:W3CDTF">2024-08-29T14:58:26Z</dcterms:modified>
</cp:coreProperties>
</file>