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png" ContentType="image/png"/>
  <Default Extension="wmf" ContentType="image/x-wmf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w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wmf" /><Relationship Id="rId2" Type="http://schemas.openxmlformats.org/officeDocument/2006/relationships/image" Target="../media/image7.emf" /><Relationship Id="rId3" Type="http://schemas.openxmlformats.org/officeDocument/2006/relationships/image" Target="../media/image8.wmf" /><Relationship Id="rId4" Type="http://schemas.openxmlformats.org/officeDocument/2006/relationships/image" Target="../media/image9.wmf" /><Relationship Id="rId5" Type="http://schemas.openxmlformats.org/officeDocument/2006/relationships/image" Target="../media/image10.wmf" /></Relationships>
</file>

<file path=ppt/drawings/_rels/vmlDrawing3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1.wmf" /><Relationship Id="rId2" Type="http://schemas.openxmlformats.org/officeDocument/2006/relationships/image" Target="../media/image12.wmf" /><Relationship Id="rId3" Type="http://schemas.openxmlformats.org/officeDocument/2006/relationships/image" Target="../media/image13.wmf" /><Relationship Id="rId4" Type="http://schemas.openxmlformats.org/officeDocument/2006/relationships/image" Target="../media/image14.wmf" /><Relationship Id="rId5" Type="http://schemas.openxmlformats.org/officeDocument/2006/relationships/image" Target="../media/image15.wmf" /><Relationship Id="rId6" Type="http://schemas.openxmlformats.org/officeDocument/2006/relationships/image" Target="../media/image16.wmf" /><Relationship Id="rId7" Type="http://schemas.openxmlformats.org/officeDocument/2006/relationships/image" Target="../media/image17.wmf" /><Relationship Id="rId8" Type="http://schemas.openxmlformats.org/officeDocument/2006/relationships/image" Target="../media/image18.wmf" /></Relationships>
</file>

<file path=ppt/drawings/_rels/vmlDrawing4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9.wmf" /><Relationship Id="rId2" Type="http://schemas.openxmlformats.org/officeDocument/2006/relationships/image" Target="../media/image20.wmf" /><Relationship Id="rId3" Type="http://schemas.openxmlformats.org/officeDocument/2006/relationships/image" Target="../media/image21.wmf" /><Relationship Id="rId4" Type="http://schemas.openxmlformats.org/officeDocument/2006/relationships/image" Target="../media/image22.w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74" name="页眉占位符 3073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/>
            <a:endParaRPr lang="zh-CN" altLang="en-US" sz="1200" b="0"/>
          </a:p>
        </p:txBody>
      </p:sp>
      <p:sp>
        <p:nvSpPr>
          <p:cNvPr id="3075" name="日期占位符 3074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/>
          <a:lstStyle/>
          <a:p>
            <a:pPr lvl="0" algn="r"/>
            <a:endParaRPr lang="zh-CN" altLang="en-US" sz="1200" b="0"/>
          </a:p>
        </p:txBody>
      </p:sp>
      <p:sp>
        <p:nvSpPr>
          <p:cNvPr id="3076" name="幻灯片图像占位符 3075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</a:ln>
        </p:spPr>
      </p:sp>
      <p:sp>
        <p:nvSpPr>
          <p:cNvPr id="3077" name="文本占位符 3076"/>
          <p:cNvSpPr>
            <a:spLocks noGrp="1" noRot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078" name="页脚占位符 3077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/>
            <a:endParaRPr lang="zh-CN" altLang="en-US" sz="1200" b="0"/>
          </a:p>
        </p:txBody>
      </p:sp>
      <p:sp>
        <p:nvSpPr>
          <p:cNvPr id="3079" name="灯片编号占位符 3078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anchor="b"/>
          <a:lstStyle/>
          <a:p>
            <a:pPr lvl="0" algn="r"/>
            <a:fld id="{9A0DB2DC-4C9A-4742-B13C-FB6460FD3503}" type="slidenum">
              <a:rPr lang="zh-CN" altLang="en-US" sz="1200" b="0"/>
              <a:t>‹#›</a:t>
            </a:fld>
            <a:endParaRPr lang="zh-CN" altLang="en-US" sz="1200" b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lvl="0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1pPr>
    <a:lvl2pPr marL="457200" lvl="1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2pPr>
    <a:lvl3pPr marL="914400" lvl="2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3pPr>
    <a:lvl4pPr marL="1371600" lvl="3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4pPr>
    <a:lvl5pPr marL="1828800" lvl="4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5pPr>
    <a:lvl6pPr marL="2286000" lvl="5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6pPr>
    <a:lvl7pPr marL="2743200" lvl="6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7pPr>
    <a:lvl8pPr marL="3200400" lvl="7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8pPr>
    <a:lvl9pPr marL="3657600" lvl="8" indent="0" algn="l" defTabSz="914400" rtl="0" eaLnBrk="1" fontAlgn="base" latinLnBrk="0" hangingPunct="1">
      <a:lnSpc>
        <a:spcPct val="100000"/>
      </a:lnSpc>
      <a:spcBef>
        <a:spcPct val="30000"/>
      </a:spcBef>
      <a:spcAft>
        <a:spcPct val="0"/>
      </a:spcAft>
      <a:buNone/>
      <a:defRPr sz="1200" b="0" i="0" u="none" kern="1200" baseline="0">
        <a:solidFill>
          <a:schemeClr val="tx1"/>
        </a:solidFill>
        <a:latin typeface="Arial" pitchFamily="34" charset="0"/>
        <a:ea typeface="宋体" panose="02010600030101010101" pitchFamily="2" charset="-122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8" name="幻灯片图像占位符 14337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4339" name="文本占位符 14338"/>
          <p:cNvSpPr>
            <a:spLocks noGrp="1" noRot="1"/>
          </p:cNvSpPr>
          <p:nvPr>
            <p:ph type="body" idx="1"/>
          </p:nvPr>
        </p:nvSpPr>
        <p:spPr/>
        <p:txBody>
          <a:bodyPr anchor="ctr"/>
          <a:lstStyle/>
          <a:p>
            <a:pPr lvl="0"/>
            <a:r>
              <a:rPr lang="zh-CN" altLang="en-US"/>
              <a:t>知识要点</a:t>
            </a:r>
            <a:r>
              <a:rPr lang="en-US" altLang="zh-CN"/>
              <a:t>2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 showMasterSp="0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410" name="幻灯片图像占位符 17409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7411" name="文本占位符 17410"/>
          <p:cNvSpPr>
            <a:spLocks noGrp="1" noRot="1"/>
          </p:cNvSpPr>
          <p:nvPr>
            <p:ph type="body" idx="1"/>
          </p:nvPr>
        </p:nvSpPr>
        <p:spPr/>
        <p:txBody>
          <a:bodyPr anchor="ctr"/>
          <a:lstStyle/>
          <a:p>
            <a:pPr lvl="0"/>
            <a:r>
              <a:rPr lang="zh-CN" altLang="en-US"/>
              <a:t>例</a:t>
            </a:r>
            <a:r>
              <a:rPr lang="en-US" altLang="zh-CN"/>
              <a:t>1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64F8A3-FCB7-484C-9F86-04E704AAD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F80AF8-24CE-4E53-9808-E75404E66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C59EF1-AEE3-47B2-BA0C-D1E1D16E0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7A5023-34B5-4214-BB20-25444E94C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D31A5D-C59C-4665-A086-0DD8E20BE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50C0FA-47AC-4C5F-9F8C-A3C4B5815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65D2D7-5F86-4997-95C5-218BC81AA6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DD1E89-EF39-4CBA-91F7-C45286F9B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F2B174-A292-4D54-A624-C7E9EC089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9D7B56-1A76-421F-94BC-8015773ACD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90E6E2-A596-4E75-9AD2-8245789B0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</p:spTree>
    <p:extLst>
      <p:ext uri="{BB962C8B-B14F-4D97-AF65-F5344CB8AC3E}">
        <p14:creationId xmlns:p14="http://schemas.microsoft.com/office/powerpoint/2010/main" val="1980018186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7764594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2158712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</p:nvPr>
        </p:nvSpPr>
        <p:spPr>
          <a:xfrm>
            <a:off x="663575" y="188913"/>
            <a:ext cx="8229600" cy="5894387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290639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63575" y="1557338"/>
            <a:ext cx="4032504" cy="452596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860671" y="1557338"/>
            <a:ext cx="4032504" cy="4525962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53703816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AndTwoObj">
  <p:cSld name="标题，文本与两项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quarter" idx="2"/>
          </p:nvPr>
        </p:nvSpPr>
        <p:spPr>
          <a:xfrm>
            <a:off x="4629150" y="1825625"/>
            <a:ext cx="3886200" cy="2098675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内容占位符 4"/>
          <p:cNvSpPr>
            <a:spLocks noGrp="1"/>
          </p:cNvSpPr>
          <p:nvPr>
            <p:ph sz="quarter" idx="3"/>
          </p:nvPr>
        </p:nvSpPr>
        <p:spPr>
          <a:xfrm>
            <a:off x="4629150" y="4076700"/>
            <a:ext cx="3886200" cy="2100263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7" name="页脚占位符 6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endParaRPr lang="zh-CN" altLang="en-US">
              <a:latin typeface="Arial" pitchFamily="34" charset="0"/>
            </a:endParaRP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/>
            <a:fld id="{9A0DB2DC-4C9A-4742-B13C-FB6460FD3503}" type="slidenum">
              <a:rPr lang="zh-CN" altLang="en-US">
                <a:latin typeface="Arial" pitchFamily="34" charset="0"/>
              </a:rPr>
              <a:t>‹#›</a:t>
            </a:fld>
            <a:endParaRPr lang="zh-CN" altLang="en-US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720470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image" Target="../media/image1.png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blipFill dpi="0" rotWithShape="0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6" name="标题占位符 1">
            <a:extLst>
              <a:ext uri="{FF2B5EF4-FFF2-40B4-BE49-F238E27FC236}">
                <a16:creationId xmlns:a16="http://schemas.microsoft.com/office/drawing/2014/main" id="{BD4BA035-EC00-415D-B87E-83632FC9635A}"/>
              </a:ext>
            </a:extLst>
          </p:cNvPr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28650" y="365126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7" name="文本占位符 2">
            <a:extLst>
              <a:ext uri="{FF2B5EF4-FFF2-40B4-BE49-F238E27FC236}">
                <a16:creationId xmlns:a16="http://schemas.microsoft.com/office/drawing/2014/main" id="{F18E2FD5-9539-4A34-B326-7A28CCB3529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  <p:extLst>
      <p:ext uri="{BB962C8B-B14F-4D97-AF65-F5344CB8AC3E}">
        <p14:creationId xmlns:p14="http://schemas.microsoft.com/office/powerpoint/2010/main" val="42733528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71" r:id="rId2"/>
    <p:sldLayoutId id="2147483672" r:id="rId3"/>
    <p:sldLayoutId id="2147483673" r:id="rId4"/>
    <p:sldLayoutId id="2147483674" r:id="rId5"/>
    <p:sldLayoutId id="2147483675" r:id="rId6"/>
  </p:sldLayoutIdLst>
  <p:transition/>
  <p:timing/>
  <p:txStyles>
    <p:titleStyle>
      <a:lvl1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2pPr>
      <a:lvl3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3pPr>
      <a:lvl4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4pPr>
      <a:lvl5pPr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5pPr>
      <a:lvl6pPr marL="3429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6pPr>
      <a:lvl7pPr marL="6858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7pPr>
      <a:lvl8pPr marL="10287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8pPr>
      <a:lvl9pPr marL="1371600" algn="l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" panose="020f0502020204030204" pitchFamily="34" charset="0"/>
          <a:ea typeface="微软雅黑" panose="020b0503020204020204" pitchFamily="34" charset="-122"/>
        </a:defRPr>
      </a:lvl9pPr>
    </p:titleStyle>
    <p:bodyStyle>
      <a:lvl1pPr marL="171450" indent="-171450" algn="l" rtl="0" eaLnBrk="1" fontAlgn="base" hangingPunct="1">
        <a:lnSpc>
          <a:spcPct val="90000"/>
        </a:lnSpc>
        <a:spcBef>
          <a:spcPts val="750"/>
        </a:spcBef>
        <a:spcAft>
          <a:spcPct val="0"/>
        </a:spcAft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rtl="0" eaLnBrk="1" fontAlgn="base" hangingPunct="1">
        <a:lnSpc>
          <a:spcPct val="90000"/>
        </a:lnSpc>
        <a:spcBef>
          <a:spcPts val="375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oleObject" Target="../embeddings/oleObject1.bin" TargetMode="Internal" /><Relationship Id="rId4" Type="http://schemas.openxmlformats.org/officeDocument/2006/relationships/image" Target="../media/image4.wmf" /><Relationship Id="rId5" Type="http://schemas.openxmlformats.org/officeDocument/2006/relationships/oleObject" Target="../embeddings/oleObject2.bin" TargetMode="Internal" /><Relationship Id="rId6" Type="http://schemas.openxmlformats.org/officeDocument/2006/relationships/oleObject" Target="../embeddings/oleObject3.bin" TargetMode="Internal" /><Relationship Id="rId7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image" Target="../media/image9.wmf" /><Relationship Id="rId11" Type="http://schemas.openxmlformats.org/officeDocument/2006/relationships/oleObject" Target="../embeddings/oleObject8.bin" TargetMode="Internal" /><Relationship Id="rId12" Type="http://schemas.openxmlformats.org/officeDocument/2006/relationships/image" Target="../media/image10.wmf" /><Relationship Id="rId13" Type="http://schemas.openxmlformats.org/officeDocument/2006/relationships/vmlDrawing" Target="../drawings/vmlDrawing2.vml" /><Relationship Id="rId2" Type="http://schemas.openxmlformats.org/officeDocument/2006/relationships/image" Target="../media/image5.wmf" /><Relationship Id="rId3" Type="http://schemas.openxmlformats.org/officeDocument/2006/relationships/oleObject" Target="../embeddings/oleObject4.bin" TargetMode="Internal" /><Relationship Id="rId4" Type="http://schemas.openxmlformats.org/officeDocument/2006/relationships/image" Target="../media/image6.wmf" /><Relationship Id="rId5" Type="http://schemas.openxmlformats.org/officeDocument/2006/relationships/oleObject" Target="../embeddings/oleObject5.bin" TargetMode="Internal" /><Relationship Id="rId6" Type="http://schemas.openxmlformats.org/officeDocument/2006/relationships/image" Target="../media/image7.emf" /><Relationship Id="rId7" Type="http://schemas.openxmlformats.org/officeDocument/2006/relationships/oleObject" Target="../embeddings/oleObject6.bin" TargetMode="Internal" /><Relationship Id="rId8" Type="http://schemas.openxmlformats.org/officeDocument/2006/relationships/image" Target="../media/image8.wmf" /><Relationship Id="rId9" Type="http://schemas.openxmlformats.org/officeDocument/2006/relationships/oleObject" Target="../embeddings/oleObject7.bin" TargetMode="Interna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10" Type="http://schemas.openxmlformats.org/officeDocument/2006/relationships/oleObject" Target="../embeddings/oleObject13.bin" TargetMode="Internal" /><Relationship Id="rId11" Type="http://schemas.openxmlformats.org/officeDocument/2006/relationships/image" Target="../media/image15.wmf" /><Relationship Id="rId12" Type="http://schemas.openxmlformats.org/officeDocument/2006/relationships/oleObject" Target="../embeddings/oleObject14.bin" TargetMode="Internal" /><Relationship Id="rId13" Type="http://schemas.openxmlformats.org/officeDocument/2006/relationships/image" Target="../media/image16.wmf" /><Relationship Id="rId14" Type="http://schemas.openxmlformats.org/officeDocument/2006/relationships/oleObject" Target="../embeddings/oleObject15.bin" TargetMode="Internal" /><Relationship Id="rId15" Type="http://schemas.openxmlformats.org/officeDocument/2006/relationships/image" Target="../media/image17.wmf" /><Relationship Id="rId16" Type="http://schemas.openxmlformats.org/officeDocument/2006/relationships/oleObject" Target="../embeddings/oleObject16.bin" TargetMode="Internal" /><Relationship Id="rId17" Type="http://schemas.openxmlformats.org/officeDocument/2006/relationships/image" Target="../media/image18.wmf" /><Relationship Id="rId18" Type="http://schemas.openxmlformats.org/officeDocument/2006/relationships/vmlDrawing" Target="../drawings/vmlDrawing3.vml" /><Relationship Id="rId2" Type="http://schemas.openxmlformats.org/officeDocument/2006/relationships/oleObject" Target="../embeddings/oleObject9.bin" TargetMode="Internal" /><Relationship Id="rId3" Type="http://schemas.openxmlformats.org/officeDocument/2006/relationships/image" Target="../media/image11.wmf" /><Relationship Id="rId4" Type="http://schemas.openxmlformats.org/officeDocument/2006/relationships/oleObject" Target="../embeddings/oleObject10.bin" TargetMode="Internal" /><Relationship Id="rId5" Type="http://schemas.openxmlformats.org/officeDocument/2006/relationships/image" Target="../media/image12.wmf" /><Relationship Id="rId6" Type="http://schemas.openxmlformats.org/officeDocument/2006/relationships/oleObject" Target="../embeddings/oleObject11.bin" TargetMode="Internal" /><Relationship Id="rId7" Type="http://schemas.openxmlformats.org/officeDocument/2006/relationships/image" Target="../media/image13.wmf" /><Relationship Id="rId8" Type="http://schemas.openxmlformats.org/officeDocument/2006/relationships/oleObject" Target="../embeddings/oleObject12.bin" TargetMode="Internal" /><Relationship Id="rId9" Type="http://schemas.openxmlformats.org/officeDocument/2006/relationships/image" Target="../media/image14.wmf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vmlDrawing" Target="../drawings/vmlDrawing4.vml" /><Relationship Id="rId2" Type="http://schemas.openxmlformats.org/officeDocument/2006/relationships/oleObject" Target="../embeddings/oleObject17.bin" TargetMode="Internal" /><Relationship Id="rId3" Type="http://schemas.openxmlformats.org/officeDocument/2006/relationships/image" Target="../media/image19.wmf" /><Relationship Id="rId4" Type="http://schemas.openxmlformats.org/officeDocument/2006/relationships/oleObject" Target="../embeddings/oleObject18.bin" TargetMode="Internal" /><Relationship Id="rId5" Type="http://schemas.openxmlformats.org/officeDocument/2006/relationships/image" Target="../media/image20.wmf" /><Relationship Id="rId6" Type="http://schemas.openxmlformats.org/officeDocument/2006/relationships/oleObject" Target="../embeddings/oleObject19.bin" TargetMode="Internal" /><Relationship Id="rId7" Type="http://schemas.openxmlformats.org/officeDocument/2006/relationships/image" Target="../media/image21.wmf" /><Relationship Id="rId8" Type="http://schemas.openxmlformats.org/officeDocument/2006/relationships/oleObject" Target="../embeddings/oleObject20.bin" TargetMode="Internal" /><Relationship Id="rId9" Type="http://schemas.openxmlformats.org/officeDocument/2006/relationships/image" Target="../media/image22.wmf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533202210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842" name="标题 35841"/>
          <p:cNvSpPr>
            <a:spLocks noGrp="1"/>
          </p:cNvSpPr>
          <p:nvPr>
            <p:ph type="title"/>
          </p:nvPr>
        </p:nvSpPr>
        <p:spPr>
          <a:xfrm>
            <a:off x="1066800" y="1905000"/>
            <a:ext cx="6858000" cy="457200"/>
          </a:xfrm>
        </p:spPr>
        <p:txBody>
          <a:bodyPr anchor="ctr"/>
          <a:lstStyle/>
          <a:p>
            <a:r>
              <a:rPr lang="zh-CN" altLang="en-US" sz="4000"/>
              <a:t>圆锥曲线包含哪几种曲线？</a:t>
            </a:r>
          </a:p>
        </p:txBody>
      </p:sp>
      <p:sp>
        <p:nvSpPr>
          <p:cNvPr id="35843" name="文本占位符 35842"/>
          <p:cNvSpPr>
            <a:spLocks noGrp="1"/>
          </p:cNvSpPr>
          <p:nvPr>
            <p:ph idx="1"/>
          </p:nvPr>
        </p:nvSpPr>
        <p:spPr>
          <a:xfrm>
            <a:off x="1143000" y="2057400"/>
            <a:ext cx="5867400" cy="1752600"/>
          </a:xfrm>
        </p:spPr>
        <p:txBody>
          <a:bodyPr/>
          <a:lstStyle/>
          <a:p>
            <a:endParaRPr lang="zh-CN" altLang="en-US"/>
          </a:p>
          <a:p>
            <a:pPr>
              <a:buNone/>
            </a:pPr>
            <a:r>
              <a:rPr lang="zh-CN" altLang="en-US"/>
              <a:t>   圆、椭圆、双曲线、</a:t>
            </a:r>
            <a:r>
              <a:rPr lang="en-US" altLang="zh-CN"/>
              <a:t>_____</a:t>
            </a:r>
          </a:p>
        </p:txBody>
      </p:sp>
      <p:sp>
        <p:nvSpPr>
          <p:cNvPr id="35844" name="文本框 35843"/>
          <p:cNvSpPr txBox="1"/>
          <p:nvPr/>
        </p:nvSpPr>
        <p:spPr>
          <a:xfrm>
            <a:off x="5029200" y="2574925"/>
            <a:ext cx="1600200" cy="13112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20000"/>
              </a:spcBef>
            </a:pPr>
            <a:r>
              <a:rPr lang="zh-CN" altLang="en-US" sz="3200">
                <a:solidFill>
                  <a:srgbClr val="E40B06"/>
                </a:solidFill>
                <a:latin typeface="Arial" pitchFamily="34" charset="0"/>
              </a:rPr>
              <a:t>抛物线</a:t>
            </a:r>
          </a:p>
          <a:p>
            <a:pPr>
              <a:spcBef>
                <a:spcPct val="50000"/>
              </a:spcBef>
            </a:pPr>
            <a:endParaRPr lang="zh-CN" altLang="en-US" sz="3200">
              <a:latin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358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/>
      <p:bldP spid="3584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图片 6145" descr="a10473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914" name="标题 38913"/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endParaRPr lang="zh-CN" altLang="en-US"/>
          </a:p>
        </p:txBody>
      </p:sp>
      <p:pic>
        <p:nvPicPr>
          <p:cNvPr id="38916" name="文本占位符 38915" descr="2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-76200"/>
            <a:ext cx="9144000" cy="6934200"/>
          </a:xfrm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098" name="十字星 4097"/>
          <p:cNvSpPr/>
          <p:nvPr/>
        </p:nvSpPr>
        <p:spPr>
          <a:xfrm>
            <a:off x="8532813" y="6237288"/>
            <a:ext cx="611187" cy="620712"/>
          </a:xfrm>
          <a:prstGeom prst="star4">
            <a:avLst>
              <a:gd name="adj" fmla="val 0"/>
            </a:avLst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99" name="文本框 4098"/>
          <p:cNvSpPr txBox="1"/>
          <p:nvPr/>
        </p:nvSpPr>
        <p:spPr>
          <a:xfrm>
            <a:off x="1066800" y="1828800"/>
            <a:ext cx="7696200" cy="21050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6600">
                <a:solidFill>
                  <a:srgbClr val="33CC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34" charset="0"/>
                <a:ea typeface="华文行楷" pitchFamily="2" charset="-122"/>
              </a:rPr>
              <a:t>2.4.1</a:t>
            </a:r>
            <a:r>
              <a:rPr lang="zh-CN" altLang="en-US" sz="6600">
                <a:solidFill>
                  <a:srgbClr val="33CC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34" charset="0"/>
                <a:ea typeface="华文行楷" pitchFamily="2" charset="-122"/>
              </a:rPr>
              <a:t>抛物线及其</a:t>
            </a:r>
          </a:p>
          <a:p>
            <a:r>
              <a:rPr lang="zh-CN" altLang="en-US" sz="6600">
                <a:solidFill>
                  <a:srgbClr val="33CC33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Tahoma" panose="020b0604030504040204" pitchFamily="34" charset="0"/>
                <a:ea typeface="华文行楷" pitchFamily="2" charset="-122"/>
              </a:rPr>
              <a:t>         标准方程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36" name="文本框 13335"/>
          <p:cNvSpPr txBox="1"/>
          <p:nvPr/>
        </p:nvSpPr>
        <p:spPr>
          <a:xfrm>
            <a:off x="228600" y="304800"/>
            <a:ext cx="44958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 sz="3600">
                <a:latin typeface="Times New Roman" panose="02020603050405020304" pitchFamily="18" charset="0"/>
                <a:ea typeface="黑体" panose="02010609060101010101" pitchFamily="2" charset="-122"/>
              </a:rPr>
              <a:t>一、抛物线的定义</a:t>
            </a:r>
            <a:r>
              <a:rPr lang="en-US" altLang="zh-CN" sz="3600">
                <a:latin typeface="Times New Roman" panose="02020603050405020304" pitchFamily="18" charset="0"/>
                <a:ea typeface="黑体" panose="02010609060101010101" pitchFamily="2" charset="-122"/>
              </a:rPr>
              <a:t>:</a:t>
            </a:r>
          </a:p>
        </p:txBody>
      </p:sp>
      <p:grpSp>
        <p:nvGrpSpPr>
          <p:cNvPr id="13344" name="组合 13343"/>
          <p:cNvGrpSpPr/>
          <p:nvPr/>
        </p:nvGrpSpPr>
        <p:grpSpPr>
          <a:xfrm>
            <a:off x="1066800" y="1219200"/>
            <a:ext cx="7010400" cy="1739900"/>
            <a:chOff x="672" y="768"/>
            <a:chExt cx="4416" cy="1096"/>
          </a:xfrm>
        </p:grpSpPr>
        <p:sp>
          <p:nvSpPr>
            <p:cNvPr id="13329" name="文本框 13328"/>
            <p:cNvSpPr txBox="1"/>
            <p:nvPr/>
          </p:nvSpPr>
          <p:spPr>
            <a:xfrm>
              <a:off x="672" y="768"/>
              <a:ext cx="4416" cy="109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   在平面内</a:t>
              </a:r>
              <a:r>
                <a:rPr lang="en-US" altLang="zh-CN" sz="3600">
                  <a:latin typeface="隶书" pitchFamily="49" charset="-122"/>
                  <a:ea typeface="隶书" pitchFamily="49" charset="-122"/>
                </a:rPr>
                <a:t>,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与一个定点</a:t>
              </a:r>
              <a:r>
                <a:rPr lang="en-US" altLang="zh-CN" sz="3600" i="1">
                  <a:latin typeface="隶书" pitchFamily="49" charset="-122"/>
                  <a:ea typeface="隶书" pitchFamily="49" charset="-122"/>
                </a:rPr>
                <a:t>F 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和一条定直线</a:t>
              </a:r>
              <a:r>
                <a:rPr lang="zh-CN" altLang="en-US" sz="3600" i="1">
                  <a:latin typeface="隶书" pitchFamily="49" charset="-122"/>
                  <a:ea typeface="隶书" pitchFamily="49" charset="-122"/>
                </a:rPr>
                <a:t> </a:t>
              </a:r>
              <a:r>
                <a:rPr lang="en-US" altLang="zh-CN" sz="3600">
                  <a:latin typeface="隶书" pitchFamily="49" charset="-122"/>
                  <a:ea typeface="隶书" pitchFamily="49" charset="-122"/>
                </a:rPr>
                <a:t>(</a:t>
              </a:r>
              <a:r>
                <a:rPr lang="en-US" altLang="zh-CN" sz="3600" i="1">
                  <a:latin typeface="隶书" pitchFamily="49" charset="-122"/>
                  <a:ea typeface="隶书" pitchFamily="49" charset="-122"/>
                </a:rPr>
                <a:t> 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不经过点</a:t>
              </a:r>
              <a:r>
                <a:rPr lang="en-US" altLang="zh-CN" sz="3600" i="1">
                  <a:latin typeface="隶书" pitchFamily="49" charset="-122"/>
                  <a:ea typeface="隶书" pitchFamily="49" charset="-122"/>
                </a:rPr>
                <a:t>F </a:t>
              </a:r>
              <a:r>
                <a:rPr lang="en-US" altLang="zh-CN" sz="3600">
                  <a:latin typeface="隶书" pitchFamily="49" charset="-122"/>
                  <a:ea typeface="隶书" pitchFamily="49" charset="-122"/>
                </a:rPr>
                <a:t>)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的</a:t>
              </a:r>
              <a:r>
                <a:rPr lang="zh-CN" altLang="en-US" sz="3600">
                  <a:solidFill>
                    <a:srgbClr val="FF0000"/>
                  </a:solidFill>
                  <a:latin typeface="隶书" pitchFamily="49" charset="-122"/>
                  <a:ea typeface="隶书" pitchFamily="49" charset="-122"/>
                </a:rPr>
                <a:t>距离相等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的点的轨迹叫</a:t>
              </a:r>
              <a:r>
                <a:rPr lang="zh-CN" altLang="en-US" sz="3600">
                  <a:solidFill>
                    <a:srgbClr val="FF0000"/>
                  </a:solidFill>
                  <a:latin typeface="隶书" pitchFamily="49" charset="-122"/>
                  <a:ea typeface="隶书" pitchFamily="49" charset="-122"/>
                </a:rPr>
                <a:t>抛物线</a:t>
              </a:r>
              <a:r>
                <a:rPr lang="en-US" altLang="zh-CN" sz="3600">
                  <a:solidFill>
                    <a:srgbClr val="FF0000"/>
                  </a:solidFill>
                  <a:latin typeface="隶书" pitchFamily="49" charset="-122"/>
                  <a:ea typeface="隶书" pitchFamily="49" charset="-122"/>
                </a:rPr>
                <a:t>.</a:t>
              </a:r>
            </a:p>
          </p:txBody>
        </p:sp>
        <p:graphicFrame>
          <p:nvGraphicFramePr>
            <p:cNvPr id="13340" name="对象 13339"/>
            <p:cNvGraphicFramePr>
              <a:graphicFrameLocks noChangeAspect="1"/>
            </p:cNvGraphicFramePr>
            <p:nvPr/>
          </p:nvGraphicFramePr>
          <p:xfrm>
            <a:off x="1920" y="1200"/>
            <a:ext cx="168" cy="3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8" r:id="rId3" imgW="88265" imgH="177165" progId="Equation.3">
                    <p:embed/>
                  </p:oleObj>
                </mc:Choice>
                <mc:Fallback>
                  <p:oleObj r:id="rId3" imgW="88265" imgH="1771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1920" y="1200"/>
                          <a:ext cx="168" cy="33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3341" name="对象 13340"/>
            <p:cNvGraphicFramePr>
              <a:graphicFrameLocks noChangeAspect="1"/>
            </p:cNvGraphicFramePr>
            <p:nvPr/>
          </p:nvGraphicFramePr>
          <p:xfrm>
            <a:off x="2184" y="1200"/>
            <a:ext cx="168" cy="33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39" r:id="rId5" imgW="88265" imgH="177165" progId="Equation.3">
                    <p:embed/>
                  </p:oleObj>
                </mc:Choice>
                <mc:Fallback>
                  <p:oleObj r:id="rId5" imgW="88265" imgH="1771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2184" y="1200"/>
                          <a:ext cx="168" cy="33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3347" name="组合 13346"/>
          <p:cNvGrpSpPr/>
          <p:nvPr/>
        </p:nvGrpSpPr>
        <p:grpSpPr>
          <a:xfrm>
            <a:off x="990600" y="3200400"/>
            <a:ext cx="6553200" cy="1190625"/>
            <a:chOff x="624" y="2016"/>
            <a:chExt cx="4128" cy="750"/>
          </a:xfrm>
        </p:grpSpPr>
        <p:sp>
          <p:nvSpPr>
            <p:cNvPr id="13330" name="文本框 13329"/>
            <p:cNvSpPr txBox="1"/>
            <p:nvPr/>
          </p:nvSpPr>
          <p:spPr>
            <a:xfrm>
              <a:off x="624" y="2016"/>
              <a:ext cx="4128" cy="75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3600">
                  <a:latin typeface="华文行楷" pitchFamily="2" charset="-122"/>
                  <a:ea typeface="华文行楷" pitchFamily="2" charset="-122"/>
                </a:rPr>
                <a:t>   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点</a:t>
              </a:r>
              <a:r>
                <a:rPr lang="en-US" altLang="zh-CN" sz="3600" i="1">
                  <a:latin typeface="隶书" pitchFamily="49" charset="-122"/>
                  <a:ea typeface="隶书" pitchFamily="49" charset="-122"/>
                </a:rPr>
                <a:t>F 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叫抛物线的</a:t>
              </a:r>
              <a:r>
                <a:rPr lang="zh-CN" altLang="en-US" sz="3600">
                  <a:solidFill>
                    <a:srgbClr val="FF0000"/>
                  </a:solidFill>
                  <a:latin typeface="隶书" pitchFamily="49" charset="-122"/>
                  <a:ea typeface="隶书" pitchFamily="49" charset="-122"/>
                </a:rPr>
                <a:t>焦点</a:t>
              </a:r>
              <a:r>
                <a:rPr lang="en-US" altLang="zh-CN" sz="3600">
                  <a:latin typeface="隶书" pitchFamily="49" charset="-122"/>
                  <a:ea typeface="隶书" pitchFamily="49" charset="-122"/>
                </a:rPr>
                <a:t>,</a:t>
              </a:r>
              <a:r>
                <a:rPr lang="zh-CN" altLang="en-US" sz="3600">
                  <a:latin typeface="隶书" pitchFamily="49" charset="-122"/>
                  <a:ea typeface="隶书" pitchFamily="49" charset="-122"/>
                </a:rPr>
                <a:t>直线 叫抛物线的</a:t>
              </a:r>
              <a:r>
                <a:rPr lang="zh-CN" altLang="en-US" sz="3600">
                  <a:solidFill>
                    <a:srgbClr val="FF0000"/>
                  </a:solidFill>
                  <a:latin typeface="隶书" pitchFamily="49" charset="-122"/>
                  <a:ea typeface="隶书" pitchFamily="49" charset="-122"/>
                </a:rPr>
                <a:t>准线</a:t>
              </a:r>
            </a:p>
          </p:txBody>
        </p:sp>
        <p:graphicFrame>
          <p:nvGraphicFramePr>
            <p:cNvPr id="13342" name="对象 13341"/>
            <p:cNvGraphicFramePr>
              <a:graphicFrameLocks noChangeAspect="1"/>
            </p:cNvGraphicFramePr>
            <p:nvPr/>
          </p:nvGraphicFramePr>
          <p:xfrm>
            <a:off x="4224" y="2016"/>
            <a:ext cx="192" cy="38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0" r:id="rId6" imgW="88265" imgH="177165" progId="Equation.3">
                    <p:embed/>
                  </p:oleObj>
                </mc:Choice>
                <mc:Fallback>
                  <p:oleObj r:id="rId6" imgW="88265" imgH="17716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4224" y="2016"/>
                          <a:ext cx="192" cy="38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13346" name="文本框 13345"/>
          <p:cNvSpPr txBox="1"/>
          <p:nvPr/>
        </p:nvSpPr>
        <p:spPr>
          <a:xfrm>
            <a:off x="6575425" y="2438400"/>
            <a:ext cx="739775" cy="4572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zh-CN" altLang="en-US">
                <a:latin typeface="Arial" pitchFamily="34" charset="0"/>
              </a:rPr>
              <a:t> </a:t>
            </a:r>
            <a:r>
              <a:rPr lang="zh-CN" altLang="en-US" sz="2400">
                <a:solidFill>
                  <a:srgbClr val="0000FF"/>
                </a:solidFill>
                <a:latin typeface="Arial" pitchFamily="34" charset="0"/>
                <a:ea typeface="隶书" pitchFamily="49" charset="-122"/>
              </a:rPr>
              <a:t>例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3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3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3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3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4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5427" name="组合 15426"/>
          <p:cNvGrpSpPr/>
          <p:nvPr/>
        </p:nvGrpSpPr>
        <p:grpSpPr>
          <a:xfrm>
            <a:off x="457200" y="466725"/>
            <a:ext cx="3975100" cy="3022600"/>
            <a:chOff x="288" y="294"/>
            <a:chExt cx="2504" cy="1904"/>
          </a:xfrm>
        </p:grpSpPr>
        <p:sp>
          <p:nvSpPr>
            <p:cNvPr id="15362" name="文本框 15361"/>
            <p:cNvSpPr txBox="1"/>
            <p:nvPr/>
          </p:nvSpPr>
          <p:spPr>
            <a:xfrm>
              <a:off x="385" y="1844"/>
              <a:ext cx="40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i="1">
                  <a:latin typeface="Times New Roman" panose="02020603050405020304" pitchFamily="18" charset="0"/>
                  <a:ea typeface="黑体" panose="02010609060101010101" pitchFamily="2" charset="-122"/>
                </a:rPr>
                <a:t>l</a:t>
              </a:r>
            </a:p>
          </p:txBody>
        </p:sp>
        <p:grpSp>
          <p:nvGrpSpPr>
            <p:cNvPr id="15425" name="组合 15424"/>
            <p:cNvGrpSpPr/>
            <p:nvPr/>
          </p:nvGrpSpPr>
          <p:grpSpPr>
            <a:xfrm>
              <a:off x="288" y="294"/>
              <a:ext cx="2504" cy="1904"/>
              <a:chOff x="288" y="294"/>
              <a:chExt cx="2504" cy="1904"/>
            </a:xfrm>
          </p:grpSpPr>
          <p:grpSp>
            <p:nvGrpSpPr>
              <p:cNvPr id="15383" name="组合 15382"/>
              <p:cNvGrpSpPr/>
              <p:nvPr/>
            </p:nvGrpSpPr>
            <p:grpSpPr>
              <a:xfrm>
                <a:off x="288" y="294"/>
                <a:ext cx="2504" cy="1904"/>
                <a:chOff x="288" y="294"/>
                <a:chExt cx="2504" cy="1904"/>
              </a:xfrm>
            </p:grpSpPr>
            <p:grpSp>
              <p:nvGrpSpPr>
                <p:cNvPr id="15367" name="组合 15366"/>
                <p:cNvGrpSpPr/>
                <p:nvPr/>
              </p:nvGrpSpPr>
              <p:grpSpPr>
                <a:xfrm>
                  <a:off x="288" y="1248"/>
                  <a:ext cx="1824" cy="365"/>
                  <a:chExt cx="1824" cy="365"/>
                </a:xfrm>
              </p:grpSpPr>
              <p:sp>
                <p:nvSpPr>
                  <p:cNvPr id="15368" name="直接连接符 15367"/>
                  <p:cNvSpPr/>
                  <p:nvPr/>
                </p:nvSpPr>
                <p:spPr>
                  <a:xfrm flipV="1">
                    <a:off x="0" y="48"/>
                    <a:ext cx="1824" cy="19"/>
                  </a:xfrm>
                  <a:prstGeom prst="line">
                    <a:avLst/>
                  </a:prstGeom>
                  <a:ln w="28575" cap="flat" cmpd="sng">
                    <a:solidFill>
                      <a:schemeClr val="tx1"/>
                    </a:solidFill>
                    <a:prstDash val="solid"/>
                    <a:headEnd type="none" w="med" len="med"/>
                    <a:tailEnd type="arrow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/>
                </p:txBody>
              </p:sp>
              <p:sp>
                <p:nvSpPr>
                  <p:cNvPr id="15369" name="文本框 15368"/>
                  <p:cNvSpPr txBox="1"/>
                  <p:nvPr/>
                </p:nvSpPr>
                <p:spPr>
                  <a:xfrm>
                    <a:off x="1584" y="0"/>
                    <a:ext cx="182" cy="365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3200" i="1">
                        <a:latin typeface="Times New Roman" panose="02020603050405020304" pitchFamily="18" charset="0"/>
                      </a:rPr>
                      <a:t>x</a:t>
                    </a:r>
                  </a:p>
                </p:txBody>
              </p:sp>
              <p:sp>
                <p:nvSpPr>
                  <p:cNvPr id="15370" name="文本框 15369"/>
                  <p:cNvSpPr txBox="1"/>
                  <p:nvPr/>
                </p:nvSpPr>
                <p:spPr>
                  <a:xfrm>
                    <a:off x="174" y="0"/>
                    <a:ext cx="227" cy="327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pPr>
                      <a:spcBef>
                        <a:spcPct val="50000"/>
                      </a:spcBef>
                    </a:pPr>
                    <a:r>
                      <a:rPr lang="en-US" altLang="zh-CN" sz="2800" i="1">
                        <a:latin typeface="Times New Roman" panose="02020603050405020304" pitchFamily="18" charset="0"/>
                        <a:ea typeface="黑体" panose="02010609060101010101" pitchFamily="2" charset="-122"/>
                      </a:rPr>
                      <a:t>K</a:t>
                    </a:r>
                  </a:p>
                </p:txBody>
              </p:sp>
            </p:grpSp>
            <p:grpSp>
              <p:nvGrpSpPr>
                <p:cNvPr id="15382" name="组合 15381"/>
                <p:cNvGrpSpPr/>
                <p:nvPr/>
              </p:nvGrpSpPr>
              <p:grpSpPr>
                <a:xfrm>
                  <a:off x="615" y="294"/>
                  <a:ext cx="2177" cy="1904"/>
                  <a:chOff x="615" y="294"/>
                  <a:chExt cx="2177" cy="1904"/>
                </a:xfrm>
              </p:grpSpPr>
              <p:pic>
                <p:nvPicPr>
                  <p:cNvPr id="15366" name="图片 15365"/>
                  <p:cNvPicPr>
                    <a:picLocks noChangeAspect="1"/>
                  </p:cNvPicPr>
                  <p:nvPr/>
                </p:nvPicPr>
                <p:blipFill>
                  <a:blip r:embed="rId2"/>
                  <a:stretch>
                    <a:fillRect/>
                  </a:stretch>
                </p:blipFill>
                <p:spPr>
                  <a:xfrm>
                    <a:off x="615" y="390"/>
                    <a:ext cx="2177" cy="1808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</p:pic>
              <p:grpSp>
                <p:nvGrpSpPr>
                  <p:cNvPr id="15371" name="组合 15370"/>
                  <p:cNvGrpSpPr/>
                  <p:nvPr/>
                </p:nvGrpSpPr>
                <p:grpSpPr>
                  <a:xfrm>
                    <a:off x="774" y="294"/>
                    <a:ext cx="504" cy="1819"/>
                    <a:chExt cx="504" cy="1819"/>
                  </a:xfrm>
                </p:grpSpPr>
                <p:sp>
                  <p:nvSpPr>
                    <p:cNvPr id="15372" name="直接连接符 15371"/>
                    <p:cNvSpPr/>
                    <p:nvPr/>
                  </p:nvSpPr>
                  <p:spPr>
                    <a:xfrm flipH="1" flipV="1">
                      <a:off x="187" y="141"/>
                      <a:ext cx="0" cy="1678"/>
                    </a:xfrm>
                    <a:prstGeom prst="line">
                      <a:avLst/>
                    </a:prstGeom>
                    <a:ln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arrow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/>
                  </p:txBody>
                </p:sp>
                <p:sp>
                  <p:nvSpPr>
                    <p:cNvPr id="15373" name="文本框 15372"/>
                    <p:cNvSpPr txBox="1"/>
                    <p:nvPr/>
                  </p:nvSpPr>
                  <p:spPr>
                    <a:xfrm>
                      <a:off x="187" y="0"/>
                      <a:ext cx="317" cy="365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pPr>
                        <a:spcBef>
                          <a:spcPct val="50000"/>
                        </a:spcBef>
                      </a:pPr>
                      <a:r>
                        <a:rPr lang="en-US" altLang="zh-CN" sz="3200" i="1">
                          <a:latin typeface="Times New Roman" panose="02020603050405020304" pitchFamily="18" charset="0"/>
                          <a:ea typeface="华文行楷" pitchFamily="2" charset="-122"/>
                        </a:rPr>
                        <a:t>y</a:t>
                      </a:r>
                    </a:p>
                  </p:txBody>
                </p:sp>
                <p:sp>
                  <p:nvSpPr>
                    <p:cNvPr id="15374" name="文本框 15373"/>
                    <p:cNvSpPr txBox="1"/>
                    <p:nvPr/>
                  </p:nvSpPr>
                  <p:spPr>
                    <a:xfrm>
                      <a:off x="0" y="894"/>
                      <a:ext cx="227" cy="327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pPr>
                        <a:spcBef>
                          <a:spcPct val="50000"/>
                        </a:spcBef>
                      </a:pPr>
                      <a:r>
                        <a:rPr lang="en-US" altLang="zh-CN" sz="2800" b="0">
                          <a:latin typeface="Arial" pitchFamily="34" charset="0"/>
                        </a:rPr>
                        <a:t>o</a:t>
                      </a:r>
                    </a:p>
                  </p:txBody>
                </p:sp>
              </p:grpSp>
            </p:grpSp>
          </p:grpSp>
          <p:sp>
            <p:nvSpPr>
              <p:cNvPr id="15375" name="文本框 15374"/>
              <p:cNvSpPr txBox="1"/>
              <p:nvPr/>
            </p:nvSpPr>
            <p:spPr>
              <a:xfrm>
                <a:off x="1247" y="574"/>
                <a:ext cx="771" cy="327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M</a:t>
                </a:r>
                <a:r>
                  <a:rPr lang="en-US" altLang="zh-CN" sz="2800" b="0">
                    <a:latin typeface="Arial" pitchFamily="34" charset="0"/>
                  </a:rPr>
                  <a:t>(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x</a:t>
                </a:r>
                <a:r>
                  <a:rPr lang="en-US" altLang="zh-CN" sz="2800" b="0">
                    <a:latin typeface="Arial" pitchFamily="34" charset="0"/>
                  </a:rPr>
                  <a:t>,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y</a:t>
                </a:r>
                <a:r>
                  <a:rPr lang="en-US" altLang="zh-CN" sz="2800" b="0">
                    <a:latin typeface="Arial" pitchFamily="34" charset="0"/>
                  </a:rPr>
                  <a:t>)</a:t>
                </a:r>
              </a:p>
            </p:txBody>
          </p:sp>
        </p:grpSp>
        <p:sp>
          <p:nvSpPr>
            <p:cNvPr id="15376" name="文本框 15375"/>
            <p:cNvSpPr txBox="1"/>
            <p:nvPr/>
          </p:nvSpPr>
          <p:spPr>
            <a:xfrm>
              <a:off x="1200" y="1263"/>
              <a:ext cx="272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zh-CN" sz="2800" i="1">
                  <a:latin typeface="Times New Roman" panose="02020603050405020304" pitchFamily="18" charset="0"/>
                  <a:ea typeface="黑体" panose="02010609060101010101" pitchFamily="2" charset="-122"/>
                </a:rPr>
                <a:t>F</a:t>
              </a:r>
            </a:p>
          </p:txBody>
        </p:sp>
      </p:grpSp>
      <p:sp>
        <p:nvSpPr>
          <p:cNvPr id="15377" name="文本框 15376"/>
          <p:cNvSpPr txBox="1"/>
          <p:nvPr/>
        </p:nvSpPr>
        <p:spPr>
          <a:xfrm>
            <a:off x="0" y="0"/>
            <a:ext cx="4343400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二、标准方程的推导</a:t>
            </a:r>
          </a:p>
        </p:txBody>
      </p:sp>
      <p:grpSp>
        <p:nvGrpSpPr>
          <p:cNvPr id="15429" name="组合 15428"/>
          <p:cNvGrpSpPr/>
          <p:nvPr/>
        </p:nvGrpSpPr>
        <p:grpSpPr>
          <a:xfrm>
            <a:off x="2667000" y="3505200"/>
            <a:ext cx="4876800" cy="1585913"/>
            <a:chOff x="2256" y="2256"/>
            <a:chExt cx="3072" cy="999"/>
          </a:xfrm>
        </p:grpSpPr>
        <p:graphicFrame>
          <p:nvGraphicFramePr>
            <p:cNvPr id="15364" name="对象 15363"/>
            <p:cNvGraphicFramePr>
              <a:graphicFrameLocks noChangeAspect="1"/>
            </p:cNvGraphicFramePr>
            <p:nvPr/>
          </p:nvGraphicFramePr>
          <p:xfrm>
            <a:off x="3024" y="2256"/>
            <a:ext cx="2304" cy="61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1" r:id="rId3" imgW="1574165" imgH="444500" progId="Equation.DSMT4">
                    <p:embed/>
                  </p:oleObj>
                </mc:Choice>
                <mc:Fallback>
                  <p:oleObj r:id="rId3" imgW="1574165" imgH="444500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4"/>
                        <a:stretch>
                          <a:fillRect/>
                        </a:stretch>
                      </p:blipFill>
                      <p:spPr>
                        <a:xfrm>
                          <a:off x="3024" y="2256"/>
                          <a:ext cx="2304" cy="61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5365" name="文本框 15364"/>
            <p:cNvSpPr txBox="1"/>
            <p:nvPr/>
          </p:nvSpPr>
          <p:spPr>
            <a:xfrm>
              <a:off x="2256" y="2928"/>
              <a:ext cx="2721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>
                  <a:latin typeface="黑体" panose="02010609060101010101" pitchFamily="2" charset="-122"/>
                  <a:ea typeface="黑体" panose="02010609060101010101" pitchFamily="2" charset="-122"/>
                </a:rPr>
                <a:t>两边平方</a:t>
              </a:r>
              <a:r>
                <a:rPr lang="en-US" altLang="zh-CN" sz="2800">
                  <a:latin typeface="黑体" panose="02010609060101010101" pitchFamily="2" charset="-122"/>
                  <a:ea typeface="黑体" panose="02010609060101010101" pitchFamily="2" charset="-122"/>
                </a:rPr>
                <a:t>,</a:t>
              </a:r>
              <a:r>
                <a:rPr lang="zh-CN" altLang="en-US" sz="2800">
                  <a:latin typeface="黑体" panose="02010609060101010101" pitchFamily="2" charset="-122"/>
                  <a:ea typeface="黑体" panose="02010609060101010101" pitchFamily="2" charset="-122"/>
                </a:rPr>
                <a:t>整理得</a:t>
              </a:r>
            </a:p>
          </p:txBody>
        </p:sp>
      </p:grpSp>
      <p:grpSp>
        <p:nvGrpSpPr>
          <p:cNvPr id="15430" name="组合 15429"/>
          <p:cNvGrpSpPr/>
          <p:nvPr/>
        </p:nvGrpSpPr>
        <p:grpSpPr>
          <a:xfrm>
            <a:off x="2286000" y="2647950"/>
            <a:ext cx="6172200" cy="1619250"/>
            <a:chOff x="1440" y="1668"/>
            <a:chExt cx="3888" cy="1020"/>
          </a:xfrm>
        </p:grpSpPr>
        <p:graphicFrame>
          <p:nvGraphicFramePr>
            <p:cNvPr id="15378" name="对象 15377"/>
            <p:cNvGraphicFramePr>
              <a:graphicFrameLocks noChangeAspect="1"/>
            </p:cNvGraphicFramePr>
            <p:nvPr/>
          </p:nvGraphicFramePr>
          <p:xfrm>
            <a:off x="2112" y="1668"/>
            <a:ext cx="3216" cy="981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2" r:id="rId5" imgW="2130425" imgH="647700" progId="Word.Document.8">
                    <p:embed/>
                  </p:oleObj>
                </mc:Choice>
                <mc:Fallback>
                  <p:oleObj r:id="rId5" imgW="2130425" imgH="647700" progId="Word.Document.8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6"/>
                        <a:stretch>
                          <a:fillRect/>
                        </a:stretch>
                      </p:blipFill>
                      <p:spPr>
                        <a:xfrm>
                          <a:off x="2112" y="1668"/>
                          <a:ext cx="3216" cy="981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5379" name="文本框 15378"/>
            <p:cNvSpPr txBox="1"/>
            <p:nvPr/>
          </p:nvSpPr>
          <p:spPr>
            <a:xfrm>
              <a:off x="1440" y="2361"/>
              <a:ext cx="1248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>
                  <a:solidFill>
                    <a:srgbClr val="FF0000"/>
                  </a:solidFill>
                  <a:latin typeface="Times New Roman" panose="02020603050405020304" pitchFamily="18" charset="0"/>
                  <a:ea typeface="黑体" panose="02010609060101010101" pitchFamily="2" charset="-122"/>
                </a:rPr>
                <a:t>依题意得</a:t>
              </a:r>
            </a:p>
          </p:txBody>
        </p:sp>
      </p:grpSp>
      <p:grpSp>
        <p:nvGrpSpPr>
          <p:cNvPr id="15431" name="组合 15430"/>
          <p:cNvGrpSpPr/>
          <p:nvPr/>
        </p:nvGrpSpPr>
        <p:grpSpPr>
          <a:xfrm>
            <a:off x="2209800" y="4953000"/>
            <a:ext cx="4319588" cy="1143000"/>
            <a:chOff x="1392" y="3255"/>
            <a:chExt cx="2721" cy="720"/>
          </a:xfrm>
        </p:grpSpPr>
        <p:graphicFrame>
          <p:nvGraphicFramePr>
            <p:cNvPr id="15380" name="对象 15379"/>
            <p:cNvGraphicFramePr>
              <a:graphicFrameLocks noChangeAspect="1"/>
            </p:cNvGraphicFramePr>
            <p:nvPr/>
          </p:nvGraphicFramePr>
          <p:xfrm>
            <a:off x="1440" y="3255"/>
            <a:ext cx="2160" cy="444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3" r:id="rId7" imgW="1056640" imgH="229235" progId="Equation.DSMT4">
                    <p:embed/>
                  </p:oleObj>
                </mc:Choice>
                <mc:Fallback>
                  <p:oleObj r:id="rId7" imgW="1056640" imgH="229235" progId="Equation.DSMT4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8"/>
                        <a:stretch>
                          <a:fillRect/>
                        </a:stretch>
                      </p:blipFill>
                      <p:spPr>
                        <a:xfrm>
                          <a:off x="1440" y="3255"/>
                          <a:ext cx="2160" cy="444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15381" name="文本框 15380"/>
            <p:cNvSpPr txBox="1"/>
            <p:nvPr/>
          </p:nvSpPr>
          <p:spPr>
            <a:xfrm>
              <a:off x="1392" y="3648"/>
              <a:ext cx="2721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800">
                  <a:latin typeface="黑体" panose="02010609060101010101" pitchFamily="2" charset="-122"/>
                  <a:ea typeface="黑体" panose="02010609060101010101" pitchFamily="2" charset="-122"/>
                </a:rPr>
                <a:t>这就是所求的轨迹方程</a:t>
              </a:r>
              <a:r>
                <a:rPr lang="en-US" altLang="zh-CN" sz="2800">
                  <a:latin typeface="黑体" panose="02010609060101010101" pitchFamily="2" charset="-122"/>
                  <a:ea typeface="黑体" panose="02010609060101010101" pitchFamily="2" charset="-122"/>
                </a:rPr>
                <a:t>.</a:t>
              </a:r>
            </a:p>
          </p:txBody>
        </p:sp>
      </p:grpSp>
      <p:graphicFrame>
        <p:nvGraphicFramePr>
          <p:cNvPr id="15418" name="对象 15417"/>
          <p:cNvGraphicFramePr>
            <a:graphicFrameLocks noChangeAspect="1"/>
          </p:cNvGraphicFramePr>
          <p:nvPr/>
        </p:nvGraphicFramePr>
        <p:xfrm>
          <a:off x="5638800" y="2209800"/>
          <a:ext cx="1447800" cy="5937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4" r:id="rId9" imgW="584200" imgH="241300" progId="Equation.DSMT4">
                  <p:embed/>
                </p:oleObj>
              </mc:Choice>
              <mc:Fallback>
                <p:oleObj r:id="rId9" imgW="584200" imgH="241300" progId="Equation.DSMT4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10"/>
                      <a:stretch>
                        <a:fillRect/>
                      </a:stretch>
                    </p:blipFill>
                    <p:spPr>
                      <a:xfrm>
                        <a:off x="5638800" y="2209800"/>
                        <a:ext cx="1447800" cy="5937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5433" name="组合 15432"/>
          <p:cNvGrpSpPr/>
          <p:nvPr/>
        </p:nvGrpSpPr>
        <p:grpSpPr>
          <a:xfrm>
            <a:off x="3429000" y="457200"/>
            <a:ext cx="5334000" cy="2328863"/>
            <a:chOff x="2160" y="288"/>
            <a:chExt cx="3360" cy="1467"/>
          </a:xfrm>
        </p:grpSpPr>
        <p:grpSp>
          <p:nvGrpSpPr>
            <p:cNvPr id="15432" name="组合 15431"/>
            <p:cNvGrpSpPr/>
            <p:nvPr/>
          </p:nvGrpSpPr>
          <p:grpSpPr>
            <a:xfrm>
              <a:off x="2160" y="288"/>
              <a:ext cx="3360" cy="1467"/>
              <a:chOff x="2160" y="288"/>
              <a:chExt cx="3360" cy="1467"/>
            </a:xfrm>
          </p:grpSpPr>
          <p:sp>
            <p:nvSpPr>
              <p:cNvPr id="15363" name="文本框 15362"/>
              <p:cNvSpPr txBox="1"/>
              <p:nvPr/>
            </p:nvSpPr>
            <p:spPr>
              <a:xfrm>
                <a:off x="2160" y="288"/>
                <a:ext cx="3360" cy="110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lnSpc>
                    <a:spcPct val="130000"/>
                  </a:lnSpc>
                  <a:spcBef>
                    <a:spcPct val="50000"/>
                  </a:spcBef>
                </a:pP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以过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F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且垂直于 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l 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的直线为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x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轴</a:t>
                </a:r>
                <a:r>
                  <a:rPr lang="en-US" altLang="zh-CN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,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垂足为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K</a:t>
                </a:r>
                <a:r>
                  <a:rPr lang="en-US" altLang="zh-CN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.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以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F</a:t>
                </a:r>
                <a:r>
                  <a:rPr lang="en-US" altLang="zh-CN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,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K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的中点</a:t>
                </a:r>
                <a:r>
                  <a:rPr lang="en-US" altLang="zh-CN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O</a:t>
                </a:r>
                <a:r>
                  <a:rPr lang="zh-CN" altLang="en-US" sz="2800">
                    <a:latin typeface="黑体" panose="02010609060101010101" pitchFamily="2" charset="-122"/>
                    <a:ea typeface="黑体" panose="02010609060101010101" pitchFamily="2" charset="-122"/>
                  </a:rPr>
                  <a:t>为坐标原点建立直角坐标系</a:t>
                </a:r>
                <a:r>
                  <a:rPr lang="en-US" altLang="zh-CN" sz="2800" i="1">
                    <a:latin typeface="Times New Roman" panose="02020603050405020304" pitchFamily="18" charset="0"/>
                    <a:ea typeface="黑体" panose="02010609060101010101" pitchFamily="2" charset="-122"/>
                  </a:rPr>
                  <a:t>xoy</a:t>
                </a:r>
                <a:r>
                  <a:rPr lang="en-US" altLang="zh-CN" sz="2800" b="0">
                    <a:latin typeface="Arial" pitchFamily="34" charset="0"/>
                  </a:rPr>
                  <a:t>.</a:t>
                </a:r>
              </a:p>
            </p:txBody>
          </p:sp>
          <p:graphicFrame>
            <p:nvGraphicFramePr>
              <p:cNvPr id="15419" name="对象 15418"/>
              <p:cNvGraphicFramePr>
                <a:graphicFrameLocks noChangeAspect="1"/>
              </p:cNvGraphicFramePr>
              <p:nvPr/>
            </p:nvGraphicFramePr>
            <p:xfrm>
              <a:off x="2496" y="1440"/>
              <a:ext cx="1008" cy="315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45" r:id="rId11" imgW="558800" imgH="215900" progId="Equation.DSMT4">
                      <p:embed/>
                    </p:oleObj>
                  </mc:Choice>
                  <mc:Fallback>
                    <p:oleObj r:id="rId11" imgW="558800" imgH="215900" progId="Equation.DSMT4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2"/>
                          <a:stretch>
                            <a:fillRect/>
                          </a:stretch>
                        </p:blipFill>
                        <p:spPr>
                          <a:xfrm>
                            <a:off x="2496" y="1440"/>
                            <a:ext cx="1008" cy="315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  <p:sp>
          <p:nvSpPr>
            <p:cNvPr id="15420" name="矩形 15419"/>
            <p:cNvSpPr/>
            <p:nvPr/>
          </p:nvSpPr>
          <p:spPr>
            <a:xfrm>
              <a:off x="2160" y="1401"/>
              <a:ext cx="336" cy="327"/>
            </a:xfrm>
            <a:prstGeom prst="rect">
              <a:avLst/>
            </a:prstGeom>
            <a:noFill/>
            <a:ln w="9525">
              <a:noFill/>
            </a:ln>
          </p:spPr>
          <p:txBody>
            <a:bodyPr anchor="ctr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2800">
                  <a:latin typeface="Times New Roman" panose="02020603050405020304" pitchFamily="18" charset="0"/>
                  <a:ea typeface="黑体" panose="02010609060101010101" pitchFamily="2" charset="-122"/>
                </a:rPr>
                <a:t>设</a:t>
              </a:r>
              <a:endParaRPr lang="zh-CN" altLang="en-US" sz="2800" b="0">
                <a:latin typeface="Arial" pitchFamily="34" charset="0"/>
                <a:ea typeface="黑体" panose="02010609060101010101" pitchFamily="2" charset="-122"/>
              </a:endParaRPr>
            </a:p>
          </p:txBody>
        </p:sp>
      </p:grpSp>
      <p:sp>
        <p:nvSpPr>
          <p:cNvPr id="15421" name="矩形 15420"/>
          <p:cNvSpPr/>
          <p:nvPr/>
        </p:nvSpPr>
        <p:spPr>
          <a:xfrm>
            <a:off x="5486400" y="2514600"/>
            <a:ext cx="222250" cy="274638"/>
          </a:xfrm>
          <a:prstGeom prst="rect">
            <a:avLst/>
          </a:prstGeom>
          <a:noFill/>
          <a:ln w="9525">
            <a:noFill/>
          </a:ln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1200">
                <a:latin typeface="Times New Roman" panose="02020603050405020304" pitchFamily="18" charset="0"/>
                <a:ea typeface="黑体" panose="02010609060101010101" pitchFamily="2" charset="-122"/>
              </a:rPr>
              <a:t>,</a:t>
            </a:r>
            <a:endParaRPr lang="en-US" altLang="zh-CN" b="0">
              <a:latin typeface="Arial" pitchFamily="34" charset="0"/>
              <a:ea typeface="黑体" panose="0201060906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4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4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4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4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9" presetClass="entr" presetSubtype="0" dur="50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4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4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54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54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54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54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54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54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86" name="文本框 16385"/>
          <p:cNvSpPr txBox="1"/>
          <p:nvPr/>
        </p:nvSpPr>
        <p:spPr>
          <a:xfrm>
            <a:off x="0" y="0"/>
            <a:ext cx="4038600" cy="8239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4800">
                <a:effectLst>
                  <a:outerShdw blurRad="38100" dist="38100" dir="2700000">
                    <a:srgbClr val="FFFFFF"/>
                  </a:outerShdw>
                </a:effectLst>
                <a:latin typeface="Times New Roman" panose="02020603050405020304" pitchFamily="18" charset="0"/>
                <a:ea typeface="黑体" panose="02010609060101010101" pitchFamily="2" charset="-122"/>
              </a:rPr>
              <a:t>三、标准方程</a:t>
            </a:r>
          </a:p>
        </p:txBody>
      </p:sp>
      <p:sp>
        <p:nvSpPr>
          <p:cNvPr id="16387" name="矩形 16386"/>
          <p:cNvSpPr/>
          <p:nvPr/>
        </p:nvSpPr>
        <p:spPr>
          <a:xfrm>
            <a:off x="228600" y="914400"/>
            <a:ext cx="8710613" cy="579438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200">
                <a:latin typeface="Arial" pitchFamily="34" charset="0"/>
              </a:rPr>
              <a:t>    把方程 </a:t>
            </a:r>
            <a:r>
              <a:rPr lang="en-US" altLang="zh-CN" sz="3200" i="1">
                <a:solidFill>
                  <a:srgbClr val="FF3300"/>
                </a:solidFill>
                <a:latin typeface="Times New Roman" panose="02020603050405020304" pitchFamily="18" charset="0"/>
              </a:rPr>
              <a:t>y</a:t>
            </a:r>
            <a:r>
              <a:rPr lang="en-US" altLang="zh-CN" sz="3200" baseline="30000">
                <a:solidFill>
                  <a:srgbClr val="FF3300"/>
                </a:solidFill>
                <a:latin typeface="Arial" pitchFamily="34" charset="0"/>
              </a:rPr>
              <a:t>2</a:t>
            </a:r>
            <a:r>
              <a:rPr lang="en-US" altLang="zh-CN" sz="3200">
                <a:solidFill>
                  <a:srgbClr val="FF3300"/>
                </a:solidFill>
                <a:latin typeface="Arial" pitchFamily="34" charset="0"/>
              </a:rPr>
              <a:t> = </a:t>
            </a:r>
            <a:r>
              <a:rPr lang="en-US" altLang="zh-CN" sz="3200">
                <a:solidFill>
                  <a:srgbClr val="FF3300"/>
                </a:solidFill>
                <a:latin typeface="宋体" panose="02010600030101010101" pitchFamily="2" charset="-122"/>
              </a:rPr>
              <a:t>2</a:t>
            </a:r>
            <a:r>
              <a:rPr lang="en-US" altLang="zh-CN" sz="3200" i="1">
                <a:solidFill>
                  <a:srgbClr val="FF3300"/>
                </a:solidFill>
                <a:latin typeface="Times New Roman" panose="02020603050405020304" pitchFamily="18" charset="0"/>
              </a:rPr>
              <a:t>px </a:t>
            </a:r>
            <a:r>
              <a:rPr lang="en-US" altLang="zh-CN" sz="3200">
                <a:solidFill>
                  <a:srgbClr val="FF3300"/>
                </a:solidFill>
                <a:latin typeface="Arial" pitchFamily="34" charset="0"/>
              </a:rPr>
              <a:t>(</a:t>
            </a:r>
            <a:r>
              <a:rPr lang="en-US" altLang="zh-CN" sz="3200" i="1">
                <a:solidFill>
                  <a:srgbClr val="FF3300"/>
                </a:solidFill>
                <a:latin typeface="Times New Roman" panose="02020603050405020304" pitchFamily="18" charset="0"/>
              </a:rPr>
              <a:t>p</a:t>
            </a:r>
            <a:r>
              <a:rPr lang="zh-CN" altLang="en-US" sz="3200">
                <a:solidFill>
                  <a:srgbClr val="FF3300"/>
                </a:solidFill>
                <a:latin typeface="Arial" pitchFamily="34" charset="0"/>
              </a:rPr>
              <a:t>＞</a:t>
            </a:r>
            <a:r>
              <a:rPr lang="en-US" altLang="zh-CN" sz="3200">
                <a:solidFill>
                  <a:srgbClr val="FF3300"/>
                </a:solidFill>
                <a:latin typeface="Arial" pitchFamily="34" charset="0"/>
              </a:rPr>
              <a:t>0)</a:t>
            </a:r>
            <a:r>
              <a:rPr lang="zh-CN" altLang="en-US" sz="3200">
                <a:latin typeface="Arial" pitchFamily="34" charset="0"/>
              </a:rPr>
              <a:t>叫做抛物线的</a:t>
            </a:r>
            <a:r>
              <a:rPr lang="zh-CN" altLang="en-US" sz="3200">
                <a:solidFill>
                  <a:srgbClr val="FF0000"/>
                </a:solidFill>
                <a:latin typeface="Arial" pitchFamily="34" charset="0"/>
              </a:rPr>
              <a:t>标准方程</a:t>
            </a:r>
            <a:r>
              <a:rPr lang="en-US" altLang="zh-CN" sz="3200">
                <a:latin typeface="Arial" pitchFamily="34" charset="0"/>
              </a:rPr>
              <a:t>.</a:t>
            </a:r>
          </a:p>
        </p:txBody>
      </p:sp>
      <p:sp>
        <p:nvSpPr>
          <p:cNvPr id="16388" name="文本框 16387"/>
          <p:cNvSpPr txBox="1"/>
          <p:nvPr/>
        </p:nvSpPr>
        <p:spPr>
          <a:xfrm>
            <a:off x="381000" y="1828800"/>
            <a:ext cx="3200400" cy="519113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2800">
                <a:latin typeface="Times New Roman" panose="02020603050405020304" pitchFamily="18" charset="0"/>
              </a:rPr>
              <a:t> </a:t>
            </a:r>
            <a:endParaRPr lang="en-US" altLang="zh-CN" sz="3200">
              <a:solidFill>
                <a:schemeClr val="accent2"/>
              </a:solidFill>
              <a:latin typeface="宋体" panose="02010600030101010101" pitchFamily="2" charset="-122"/>
            </a:endParaRPr>
          </a:p>
        </p:txBody>
      </p:sp>
      <p:sp>
        <p:nvSpPr>
          <p:cNvPr id="16395" name="文本框 16394"/>
          <p:cNvSpPr txBox="1"/>
          <p:nvPr/>
        </p:nvSpPr>
        <p:spPr>
          <a:xfrm>
            <a:off x="533400" y="1676400"/>
            <a:ext cx="8382000" cy="6413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zh-CN" altLang="en-US" sz="3600">
                <a:solidFill>
                  <a:srgbClr val="FF0000"/>
                </a:solidFill>
                <a:latin typeface="宋体" panose="02010600030101010101" pitchFamily="2" charset="-122"/>
              </a:rPr>
              <a:t>观察</a:t>
            </a:r>
            <a:r>
              <a:rPr lang="en-US" altLang="zh-CN" sz="36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:</a:t>
            </a:r>
            <a:r>
              <a:rPr lang="zh-CN" altLang="en-US" sz="3600">
                <a:solidFill>
                  <a:srgbClr val="FF0000"/>
                </a:solidFill>
                <a:latin typeface="黑体" panose="02010609060101010101" pitchFamily="2" charset="-122"/>
                <a:ea typeface="黑体" panose="02010609060101010101" pitchFamily="2" charset="-122"/>
              </a:rPr>
              <a:t>如下图建系，方程会有什么变化？</a:t>
            </a:r>
            <a:endParaRPr lang="zh-CN" altLang="en-US" sz="3200">
              <a:latin typeface="黑体" panose="02010609060101010101" pitchFamily="2" charset="-122"/>
              <a:ea typeface="黑体" panose="02010609060101010101" pitchFamily="2" charset="-122"/>
            </a:endParaRPr>
          </a:p>
        </p:txBody>
      </p:sp>
      <p:grpSp>
        <p:nvGrpSpPr>
          <p:cNvPr id="16459" name="组合 16458"/>
          <p:cNvGrpSpPr/>
          <p:nvPr/>
        </p:nvGrpSpPr>
        <p:grpSpPr>
          <a:xfrm>
            <a:off x="371475" y="2057400"/>
            <a:ext cx="8248650" cy="3048000"/>
            <a:chOff x="234" y="1200"/>
            <a:chExt cx="5196" cy="1920"/>
          </a:xfrm>
        </p:grpSpPr>
        <p:grpSp>
          <p:nvGrpSpPr>
            <p:cNvPr id="16454" name="组合 16453"/>
            <p:cNvGrpSpPr/>
            <p:nvPr/>
          </p:nvGrpSpPr>
          <p:grpSpPr>
            <a:xfrm>
              <a:off x="234" y="1440"/>
              <a:ext cx="1355" cy="1680"/>
              <a:chOff x="192" y="1440"/>
              <a:chExt cx="1355" cy="1680"/>
            </a:xfrm>
          </p:grpSpPr>
          <p:sp>
            <p:nvSpPr>
              <p:cNvPr id="16407" name="文本框 16406"/>
              <p:cNvSpPr txBox="1"/>
              <p:nvPr/>
            </p:nvSpPr>
            <p:spPr>
              <a:xfrm>
                <a:off x="480" y="2832"/>
                <a:ext cx="768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400">
                    <a:latin typeface="黑体" panose="02010609060101010101" pitchFamily="2" charset="-122"/>
                    <a:ea typeface="黑体" panose="02010609060101010101" pitchFamily="2" charset="-122"/>
                  </a:rPr>
                  <a:t>(1)</a:t>
                </a:r>
              </a:p>
            </p:txBody>
          </p:sp>
          <p:grpSp>
            <p:nvGrpSpPr>
              <p:cNvPr id="16445" name="组合 16444"/>
              <p:cNvGrpSpPr/>
              <p:nvPr/>
            </p:nvGrpSpPr>
            <p:grpSpPr>
              <a:xfrm>
                <a:off x="192" y="1440"/>
                <a:ext cx="1355" cy="1248"/>
                <a:chOff x="192" y="1680"/>
                <a:chExt cx="1355" cy="1248"/>
              </a:xfrm>
            </p:grpSpPr>
            <p:sp>
              <p:nvSpPr>
                <p:cNvPr id="16410" name="任意多边形 16409"/>
                <p:cNvSpPr/>
                <p:nvPr/>
              </p:nvSpPr>
              <p:spPr>
                <a:xfrm rot="-10800000" flipH="1">
                  <a:off x="248" y="2051"/>
                  <a:ext cx="612" cy="689"/>
                </a:xfrm>
                <a:custGeom>
                  <a:gdLst>
                    <a:gd name="txL" fmla="*/ 0 w 21600"/>
                    <a:gd name="txT" fmla="*/ 0 h 40465"/>
                    <a:gd name="txR" fmla="*/ 21600 w 21600"/>
                    <a:gd name="txB" fmla="*/ 40465 h 40465"/>
                  </a:gdLst>
                  <a:cxnLst>
                    <a:cxn ang="270">
                      <a:pos x="7455" y="0"/>
                    </a:cxn>
                    <a:cxn ang="90">
                      <a:pos x="7668" y="40465"/>
                    </a:cxn>
                    <a:cxn ang="180">
                      <a:pos x="0" y="20272"/>
                    </a:cxn>
                  </a:cxnLst>
                  <a:rect l="txL" t="txT" r="txR" b="txB"/>
                  <a:pathLst>
                    <a:path w="21600" h="40465" fill="none">
                      <a:moveTo>
                        <a:pt x="7455" y="0"/>
                      </a:moveTo>
                      <a:arcTo wR="21600" hR="21600" stAng="-4188544" swAng="8340931"/>
                    </a:path>
                    <a:path w="21600" h="40465" stroke="0">
                      <a:moveTo>
                        <a:pt x="7455" y="0"/>
                      </a:moveTo>
                      <a:arcTo wR="21600" hR="21600" stAng="-4188544" swAng="8340931"/>
                      <a:lnTo>
                        <a:pt x="0" y="20272"/>
                      </a:lnTo>
                      <a:close/>
                    </a:path>
                  </a:pathLst>
                </a:custGeom>
                <a:noFill/>
                <a:ln w="57150" cap="flat" cmpd="sng">
                  <a:solidFill>
                    <a:schemeClr val="tx1"/>
                  </a:solidFill>
                  <a:prstDash val="solid"/>
                  <a:headEnd type="none" w="med" len="med"/>
                  <a:tailEnd type="none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endParaRPr lang="zh-CN" altLang="en-US"/>
                </a:p>
              </p:txBody>
            </p:sp>
            <p:grpSp>
              <p:nvGrpSpPr>
                <p:cNvPr id="16444" name="组合 16443"/>
                <p:cNvGrpSpPr/>
                <p:nvPr/>
              </p:nvGrpSpPr>
              <p:grpSpPr>
                <a:xfrm>
                  <a:off x="192" y="1680"/>
                  <a:ext cx="1355" cy="1248"/>
                  <a:chOff x="192" y="1680"/>
                  <a:chExt cx="1355" cy="1248"/>
                </a:xfrm>
              </p:grpSpPr>
              <p:grpSp>
                <p:nvGrpSpPr>
                  <p:cNvPr id="16443" name="组合 16442"/>
                  <p:cNvGrpSpPr/>
                  <p:nvPr/>
                </p:nvGrpSpPr>
                <p:grpSpPr>
                  <a:xfrm>
                    <a:off x="192" y="1680"/>
                    <a:ext cx="1355" cy="1248"/>
                    <a:chOff x="192" y="1680"/>
                    <a:chExt cx="1355" cy="1248"/>
                  </a:xfrm>
                </p:grpSpPr>
                <p:sp>
                  <p:nvSpPr>
                    <p:cNvPr id="16409" name="矩形 16408"/>
                    <p:cNvSpPr/>
                    <p:nvPr/>
                  </p:nvSpPr>
                  <p:spPr>
                    <a:xfrm>
                      <a:off x="192" y="1680"/>
                      <a:ext cx="887" cy="980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 wrap="none" anchor="t"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r>
                        <a:rPr lang="en-US" altLang="zh-CN" sz="9600">
                          <a:solidFill>
                            <a:srgbClr val="FF3300"/>
                          </a:solidFill>
                          <a:latin typeface="Times New Roman" panose="02020603050405020304" pitchFamily="18" charset="0"/>
                        </a:rPr>
                        <a:t>﹒</a:t>
                      </a:r>
                    </a:p>
                  </p:txBody>
                </p:sp>
                <p:grpSp>
                  <p:nvGrpSpPr>
                    <p:cNvPr id="16411" name="组合 16410"/>
                    <p:cNvGrpSpPr/>
                    <p:nvPr/>
                  </p:nvGrpSpPr>
                  <p:grpSpPr>
                    <a:xfrm>
                      <a:off x="368" y="1738"/>
                      <a:ext cx="1179" cy="1190"/>
                      <a:chExt cx="1016" cy="912"/>
                    </a:xfrm>
                  </p:grpSpPr>
                  <p:sp>
                    <p:nvSpPr>
                      <p:cNvPr id="16412" name="直接连接符 16411"/>
                      <p:cNvSpPr/>
                      <p:nvPr/>
                    </p:nvSpPr>
                    <p:spPr>
                      <a:xfrm flipH="1">
                        <a:off x="0" y="503"/>
                        <a:ext cx="899" cy="0"/>
                      </a:xfrm>
                      <a:prstGeom prst="line">
                        <a:avLst/>
                      </a:prstGeom>
                      <a:ln w="57150" cap="flat" cmpd="sng">
                        <a:solidFill>
                          <a:schemeClr val="tx1"/>
                        </a:solidFill>
                        <a:prstDash val="solid"/>
                        <a:headEnd type="stealth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16413" name="直接连接符 16412"/>
                      <p:cNvSpPr/>
                      <p:nvPr/>
                    </p:nvSpPr>
                    <p:spPr>
                      <a:xfrm flipH="1" flipV="1">
                        <a:off x="430" y="126"/>
                        <a:ext cx="0" cy="786"/>
                      </a:xfrm>
                      <a:prstGeom prst="line">
                        <a:avLst/>
                      </a:prstGeom>
                      <a:ln w="57150" cap="flat" cmpd="sng">
                        <a:solidFill>
                          <a:schemeClr val="tx1"/>
                        </a:solidFill>
                        <a:prstDash val="solid"/>
                        <a:headEnd type="none" w="med" len="med"/>
                        <a:tailEnd type="stealth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/>
                    </p:txBody>
                  </p:sp>
                  <p:sp>
                    <p:nvSpPr>
                      <p:cNvPr id="16414" name="文本框 16413"/>
                      <p:cNvSpPr txBox="1"/>
                      <p:nvPr/>
                    </p:nvSpPr>
                    <p:spPr>
                      <a:xfrm>
                        <a:off x="432" y="0"/>
                        <a:ext cx="185" cy="251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  <p:txBody>
                      <a:bodyPr wrap="none" anchor="t">
                        <a:spAutoFit/>
                      </a:bodyPr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>
                        <a:r>
                          <a:rPr lang="en-US" altLang="zh-CN" sz="2800" i="1">
                            <a:latin typeface="Times New Roman" panose="02020603050405020304" pitchFamily="18" charset="0"/>
                          </a:rPr>
                          <a:t>y</a:t>
                        </a:r>
                      </a:p>
                    </p:txBody>
                  </p:sp>
                  <p:sp>
                    <p:nvSpPr>
                      <p:cNvPr id="16415" name="文本框 16414"/>
                      <p:cNvSpPr txBox="1"/>
                      <p:nvPr/>
                    </p:nvSpPr>
                    <p:spPr>
                      <a:xfrm>
                        <a:off x="820" y="447"/>
                        <a:ext cx="196" cy="25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  <p:txBody>
                      <a:bodyPr wrap="none" anchor="t">
                        <a:spAutoFit/>
                      </a:bodyPr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>
                        <a:r>
                          <a:rPr lang="en-US" altLang="zh-CN" sz="2800" i="1">
                            <a:latin typeface="Times New Roman" panose="02020603050405020304" pitchFamily="18" charset="0"/>
                          </a:rPr>
                          <a:t>x</a:t>
                        </a:r>
                      </a:p>
                    </p:txBody>
                  </p:sp>
                  <p:sp>
                    <p:nvSpPr>
                      <p:cNvPr id="16416" name="文本框 16415"/>
                      <p:cNvSpPr txBox="1"/>
                      <p:nvPr/>
                    </p:nvSpPr>
                    <p:spPr>
                      <a:xfrm>
                        <a:off x="376" y="384"/>
                        <a:ext cx="210" cy="28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</a:ln>
                    </p:spPr>
                    <p:txBody>
                      <a:bodyPr wrap="none" anchor="t">
                        <a:spAutoFit/>
                      </a:bodyPr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>
                        <a:r>
                          <a:rPr lang="en-US" altLang="zh-CN" sz="3200">
                            <a:latin typeface="Times New Roman" panose="02020603050405020304" pitchFamily="18" charset="0"/>
                          </a:rPr>
                          <a:t>o</a:t>
                        </a:r>
                      </a:p>
                    </p:txBody>
                  </p:sp>
                </p:grpSp>
              </p:grpSp>
              <p:sp>
                <p:nvSpPr>
                  <p:cNvPr id="16417" name="直接连接符 16416"/>
                  <p:cNvSpPr/>
                  <p:nvPr/>
                </p:nvSpPr>
                <p:spPr>
                  <a:xfrm flipH="1">
                    <a:off x="1027" y="1989"/>
                    <a:ext cx="0" cy="876"/>
                  </a:xfrm>
                  <a:prstGeom prst="line">
                    <a:avLst/>
                  </a:prstGeom>
                  <a:ln w="57150" cap="flat" cmpd="sng">
                    <a:solidFill>
                      <a:srgbClr val="FF0000"/>
                    </a:solidFill>
                    <a:prstDash val="solid"/>
                    <a:headEnd type="none" w="med" len="med"/>
                    <a:tailEnd type="none" w="med" len="med"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/>
                </p:txBody>
              </p:sp>
            </p:grpSp>
          </p:grpSp>
        </p:grpSp>
        <p:grpSp>
          <p:nvGrpSpPr>
            <p:cNvPr id="16455" name="组合 16454"/>
            <p:cNvGrpSpPr/>
            <p:nvPr/>
          </p:nvGrpSpPr>
          <p:grpSpPr>
            <a:xfrm>
              <a:off x="2058" y="1200"/>
              <a:ext cx="1357" cy="1920"/>
              <a:chOff x="2016" y="1200"/>
              <a:chExt cx="1357" cy="1920"/>
            </a:xfrm>
          </p:grpSpPr>
          <p:sp>
            <p:nvSpPr>
              <p:cNvPr id="16418" name="文本框 16417"/>
              <p:cNvSpPr txBox="1"/>
              <p:nvPr/>
            </p:nvSpPr>
            <p:spPr>
              <a:xfrm>
                <a:off x="2256" y="2832"/>
                <a:ext cx="768" cy="288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pPr>
                  <a:spcBef>
                    <a:spcPct val="50000"/>
                  </a:spcBef>
                </a:pPr>
                <a:r>
                  <a:rPr lang="en-US" altLang="zh-CN" sz="2400">
                    <a:latin typeface="黑体" panose="02010609060101010101" pitchFamily="2" charset="-122"/>
                    <a:ea typeface="黑体" panose="02010609060101010101" pitchFamily="2" charset="-122"/>
                  </a:rPr>
                  <a:t>(2)</a:t>
                </a:r>
              </a:p>
            </p:txBody>
          </p:sp>
          <p:grpSp>
            <p:nvGrpSpPr>
              <p:cNvPr id="16449" name="组合 16448"/>
              <p:cNvGrpSpPr/>
              <p:nvPr/>
            </p:nvGrpSpPr>
            <p:grpSpPr>
              <a:xfrm>
                <a:off x="2016" y="1200"/>
                <a:ext cx="1357" cy="1418"/>
                <a:chOff x="2016" y="1443"/>
                <a:chExt cx="1357" cy="1418"/>
              </a:xfrm>
            </p:grpSpPr>
            <p:sp>
              <p:nvSpPr>
                <p:cNvPr id="16423" name="直接连接符 16422"/>
                <p:cNvSpPr/>
                <p:nvPr/>
              </p:nvSpPr>
              <p:spPr>
                <a:xfrm flipH="1" flipV="1">
                  <a:off x="2613" y="1929"/>
                  <a:ext cx="0" cy="932"/>
                </a:xfrm>
                <a:prstGeom prst="line">
                  <a:avLst/>
                </a:prstGeom>
                <a:ln w="57150" cap="flat" cmpd="sng">
                  <a:solidFill>
                    <a:schemeClr val="tx1"/>
                  </a:solidFill>
                  <a:prstDash val="solid"/>
                  <a:headEnd type="none" w="med" len="med"/>
                  <a:tailEnd type="stealth" w="med" len="med"/>
                </a:ln>
              </p:spPr>
              <p:txBody>
                <a:bodyPr/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/>
              </p:txBody>
            </p:sp>
            <p:grpSp>
              <p:nvGrpSpPr>
                <p:cNvPr id="16448" name="组合 16447"/>
                <p:cNvGrpSpPr/>
                <p:nvPr/>
              </p:nvGrpSpPr>
              <p:grpSpPr>
                <a:xfrm>
                  <a:off x="2016" y="1443"/>
                  <a:ext cx="1357" cy="1197"/>
                  <a:chOff x="2016" y="1440"/>
                  <a:chExt cx="1357" cy="1197"/>
                </a:xfrm>
              </p:grpSpPr>
              <p:grpSp>
                <p:nvGrpSpPr>
                  <p:cNvPr id="16447" name="组合 16446"/>
                  <p:cNvGrpSpPr/>
                  <p:nvPr/>
                </p:nvGrpSpPr>
                <p:grpSpPr>
                  <a:xfrm>
                    <a:off x="2160" y="1440"/>
                    <a:ext cx="1213" cy="1197"/>
                    <a:chOff x="2160" y="1440"/>
                    <a:chExt cx="1213" cy="1197"/>
                  </a:xfrm>
                </p:grpSpPr>
                <p:sp>
                  <p:nvSpPr>
                    <p:cNvPr id="16420" name="矩形 16419"/>
                    <p:cNvSpPr/>
                    <p:nvPr/>
                  </p:nvSpPr>
                  <p:spPr>
                    <a:xfrm>
                      <a:off x="2160" y="1440"/>
                      <a:ext cx="886" cy="980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 wrap="none" anchor="t"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r>
                        <a:rPr lang="en-US" altLang="zh-CN" sz="9600">
                          <a:solidFill>
                            <a:srgbClr val="FF3300"/>
                          </a:solidFill>
                          <a:latin typeface="Times New Roman" panose="02020603050405020304" pitchFamily="18" charset="0"/>
                        </a:rPr>
                        <a:t>﹒</a:t>
                      </a:r>
                    </a:p>
                  </p:txBody>
                </p:sp>
                <p:sp>
                  <p:nvSpPr>
                    <p:cNvPr id="16425" name="文本框 16424"/>
                    <p:cNvSpPr txBox="1"/>
                    <p:nvPr/>
                  </p:nvSpPr>
                  <p:spPr>
                    <a:xfrm>
                      <a:off x="3145" y="2310"/>
                      <a:ext cx="228" cy="327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 wrap="none" anchor="t"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r>
                        <a:rPr lang="en-US" altLang="zh-CN" sz="2800" i="1">
                          <a:latin typeface="Times New Roman" panose="02020603050405020304" pitchFamily="18" charset="0"/>
                        </a:rPr>
                        <a:t>x</a:t>
                      </a:r>
                    </a:p>
                  </p:txBody>
                </p:sp>
              </p:grpSp>
              <p:grpSp>
                <p:nvGrpSpPr>
                  <p:cNvPr id="16446" name="组合 16445"/>
                  <p:cNvGrpSpPr/>
                  <p:nvPr/>
                </p:nvGrpSpPr>
                <p:grpSpPr>
                  <a:xfrm>
                    <a:off x="2016" y="1772"/>
                    <a:ext cx="1237" cy="820"/>
                    <a:chOff x="2016" y="1780"/>
                    <a:chExt cx="1237" cy="820"/>
                  </a:xfrm>
                </p:grpSpPr>
                <p:sp>
                  <p:nvSpPr>
                    <p:cNvPr id="16421" name="任意多边形 16420"/>
                    <p:cNvSpPr/>
                    <p:nvPr/>
                  </p:nvSpPr>
                  <p:spPr>
                    <a:xfrm rot="-5400000" flipH="1">
                      <a:off x="2355" y="1703"/>
                      <a:ext cx="566" cy="720"/>
                    </a:xfrm>
                    <a:custGeom>
                      <a:gdLst>
                        <a:gd name="txL" fmla="*/ 0 w 21600"/>
                        <a:gd name="txT" fmla="*/ 0 h 40465"/>
                        <a:gd name="txR" fmla="*/ 21600 w 21600"/>
                        <a:gd name="txB" fmla="*/ 40465 h 40465"/>
                      </a:gdLst>
                      <a:cxnLst>
                        <a:cxn ang="270">
                          <a:pos x="7455" y="0"/>
                        </a:cxn>
                        <a:cxn ang="90">
                          <a:pos x="7668" y="40465"/>
                        </a:cxn>
                        <a:cxn ang="180">
                          <a:pos x="0" y="20272"/>
                        </a:cxn>
                      </a:cxnLst>
                      <a:rect l="txL" t="txT" r="txR" b="txB"/>
                      <a:pathLst>
                        <a:path w="21600" h="40465" fill="none">
                          <a:moveTo>
                            <a:pt x="7455" y="0"/>
                          </a:moveTo>
                          <a:arcTo wR="21600" hR="21600" stAng="-4188544" swAng="8340931"/>
                        </a:path>
                        <a:path w="21600" h="40465" stroke="0">
                          <a:moveTo>
                            <a:pt x="7455" y="0"/>
                          </a:moveTo>
                          <a:arcTo wR="21600" hR="21600" stAng="-4188544" swAng="8340931"/>
                          <a:lnTo>
                            <a:pt x="0" y="20272"/>
                          </a:lnTo>
                          <a:close/>
                        </a:path>
                      </a:pathLst>
                    </a:custGeom>
                    <a:noFill/>
                    <a:ln w="5715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endParaRPr lang="zh-CN" altLang="en-US"/>
                    </a:p>
                  </p:txBody>
                </p:sp>
                <p:sp>
                  <p:nvSpPr>
                    <p:cNvPr id="16422" name="直接连接符 16421"/>
                    <p:cNvSpPr/>
                    <p:nvPr/>
                  </p:nvSpPr>
                  <p:spPr>
                    <a:xfrm flipH="1">
                      <a:off x="2027" y="2376"/>
                      <a:ext cx="1226" cy="0"/>
                    </a:xfrm>
                    <a:prstGeom prst="line">
                      <a:avLst/>
                    </a:prstGeom>
                    <a:ln w="57150" cap="flat" cmpd="sng">
                      <a:solidFill>
                        <a:schemeClr val="tx1"/>
                      </a:solidFill>
                      <a:prstDash val="solid"/>
                      <a:headEnd type="stealth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/>
                  </p:txBody>
                </p:sp>
                <p:sp>
                  <p:nvSpPr>
                    <p:cNvPr id="16424" name="文本框 16423"/>
                    <p:cNvSpPr txBox="1"/>
                    <p:nvPr/>
                  </p:nvSpPr>
                  <p:spPr>
                    <a:xfrm>
                      <a:off x="2616" y="1780"/>
                      <a:ext cx="216" cy="327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 wrap="none" anchor="t"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r>
                        <a:rPr lang="en-US" altLang="zh-CN" sz="2800" i="1">
                          <a:latin typeface="Times New Roman" panose="02020603050405020304" pitchFamily="18" charset="0"/>
                        </a:rPr>
                        <a:t>y</a:t>
                      </a:r>
                    </a:p>
                  </p:txBody>
                </p:sp>
                <p:sp>
                  <p:nvSpPr>
                    <p:cNvPr id="16426" name="文本框 16425"/>
                    <p:cNvSpPr txBox="1"/>
                    <p:nvPr/>
                  </p:nvSpPr>
                  <p:spPr>
                    <a:xfrm>
                      <a:off x="2346" y="2235"/>
                      <a:ext cx="333" cy="365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r>
                        <a:rPr lang="en-US" altLang="zh-CN" sz="3200">
                          <a:latin typeface="Times New Roman" panose="02020603050405020304" pitchFamily="18" charset="0"/>
                        </a:rPr>
                        <a:t>o</a:t>
                      </a:r>
                    </a:p>
                  </p:txBody>
                </p:sp>
                <p:sp>
                  <p:nvSpPr>
                    <p:cNvPr id="16427" name="直接连接符 16426"/>
                    <p:cNvSpPr/>
                    <p:nvPr/>
                  </p:nvSpPr>
                  <p:spPr>
                    <a:xfrm rot="16200000" flipH="1">
                      <a:off x="2605" y="1963"/>
                      <a:ext cx="0" cy="1178"/>
                    </a:xfrm>
                    <a:prstGeom prst="line">
                      <a:avLst/>
                    </a:prstGeom>
                    <a:ln w="57150" cap="flat" cmpd="sng">
                      <a:solidFill>
                        <a:srgbClr val="FF0000"/>
                      </a:solidFill>
                      <a:prstDash val="solid"/>
                      <a:headEnd type="none" w="med" len="med"/>
                      <a:tailEnd type="none" w="med" len="med"/>
                    </a:ln>
                  </p:spPr>
                  <p:txBody>
                    <a:bodyPr/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/>
                  </p:txBody>
                </p:sp>
              </p:grpSp>
            </p:grpSp>
          </p:grpSp>
        </p:grpSp>
        <p:grpSp>
          <p:nvGrpSpPr>
            <p:cNvPr id="16457" name="组合 16456"/>
            <p:cNvGrpSpPr/>
            <p:nvPr/>
          </p:nvGrpSpPr>
          <p:grpSpPr>
            <a:xfrm>
              <a:off x="3888" y="1440"/>
              <a:ext cx="1542" cy="1632"/>
              <a:chOff x="3792" y="1440"/>
              <a:chExt cx="1542" cy="1632"/>
            </a:xfrm>
          </p:grpSpPr>
          <p:sp>
            <p:nvSpPr>
              <p:cNvPr id="16435" name="文本框 16434"/>
              <p:cNvSpPr txBox="1"/>
              <p:nvPr/>
            </p:nvSpPr>
            <p:spPr>
              <a:xfrm>
                <a:off x="5029" y="2208"/>
                <a:ext cx="228" cy="326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800" i="1">
                    <a:latin typeface="Times New Roman" panose="02020603050405020304" pitchFamily="18" charset="0"/>
                  </a:rPr>
                  <a:t>x</a:t>
                </a:r>
              </a:p>
            </p:txBody>
          </p:sp>
          <p:grpSp>
            <p:nvGrpSpPr>
              <p:cNvPr id="16456" name="组合 16455"/>
              <p:cNvGrpSpPr/>
              <p:nvPr/>
            </p:nvGrpSpPr>
            <p:grpSpPr>
              <a:xfrm>
                <a:off x="3792" y="1440"/>
                <a:ext cx="1542" cy="1632"/>
                <a:chOff x="3792" y="1440"/>
                <a:chExt cx="1542" cy="1632"/>
              </a:xfrm>
            </p:grpSpPr>
            <p:sp>
              <p:nvSpPr>
                <p:cNvPr id="16428" name="文本框 16427"/>
                <p:cNvSpPr txBox="1"/>
                <p:nvPr/>
              </p:nvSpPr>
              <p:spPr>
                <a:xfrm>
                  <a:off x="4080" y="2784"/>
                  <a:ext cx="768" cy="288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pPr>
                    <a:spcBef>
                      <a:spcPct val="50000"/>
                    </a:spcBef>
                  </a:pPr>
                  <a:r>
                    <a:rPr lang="en-US" altLang="zh-CN" sz="2400">
                      <a:latin typeface="黑体" panose="02010609060101010101" pitchFamily="2" charset="-122"/>
                      <a:ea typeface="黑体" panose="02010609060101010101" pitchFamily="2" charset="-122"/>
                    </a:rPr>
                    <a:t>(3)</a:t>
                  </a:r>
                </a:p>
              </p:txBody>
            </p:sp>
            <p:grpSp>
              <p:nvGrpSpPr>
                <p:cNvPr id="16453" name="组合 16452"/>
                <p:cNvGrpSpPr/>
                <p:nvPr/>
              </p:nvGrpSpPr>
              <p:grpSpPr>
                <a:xfrm>
                  <a:off x="3792" y="1440"/>
                  <a:ext cx="1542" cy="1296"/>
                  <a:chOff x="3792" y="1680"/>
                  <a:chExt cx="1542" cy="1296"/>
                </a:xfrm>
              </p:grpSpPr>
              <p:sp>
                <p:nvSpPr>
                  <p:cNvPr id="16434" name="文本框 16433"/>
                  <p:cNvSpPr txBox="1"/>
                  <p:nvPr/>
                </p:nvSpPr>
                <p:spPr>
                  <a:xfrm>
                    <a:off x="4438" y="1680"/>
                    <a:ext cx="215" cy="327"/>
                  </a:xfrm>
                  <a:prstGeom prst="rect">
                    <a:avLst/>
                  </a:prstGeom>
                  <a:noFill/>
                  <a:ln w="9525">
                    <a:noFill/>
                  </a:ln>
                </p:spPr>
                <p:txBody>
                  <a:bodyPr wrap="none" anchor="t">
                    <a:spAutoFit/>
                  </a:bodyPr>
                  <a:lstStyle>
                    <a:defPPr>
                      <a:defRPr lang="zh-CN"/>
                    </a:defPPr>
                    <a:lvl1pPr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1pPr>
                    <a:lvl2pPr marL="4572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2pPr>
                    <a:lvl3pPr marL="9144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3pPr>
                    <a:lvl4pPr marL="13716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4pPr>
                    <a:lvl5pPr marL="1828800" algn="l" rtl="0" fontAlgn="base">
                      <a:spcBef>
                        <a:spcPct val="0"/>
                      </a:spcBef>
                      <a:spcAft>
                        <a:spcPct val="0"/>
                      </a:spcAft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5pPr>
                    <a:lvl6pPr marL="22860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6pPr>
                    <a:lvl7pPr marL="27432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7pPr>
                    <a:lvl8pPr marL="32004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8pPr>
                    <a:lvl9pPr marL="3657600" algn="l" defTabSz="914400" rtl="0" eaLnBrk="1" latinLnBrk="0" hangingPunct="1">
                      <a:defRPr kern="1200">
                        <a:solidFill>
                          <a:schemeClr val="tx1"/>
                        </a:solidFill>
                        <a:latin typeface="Calibri" panose="020f0502020204030204" pitchFamily="34" charset="0"/>
                        <a:ea typeface="微软雅黑" panose="020b0503020204020204" pitchFamily="34" charset="-122"/>
                        <a:cs typeface="+mn-cs"/>
                      </a:defRPr>
                    </a:lvl9pPr>
                  </a:lstStyle>
                  <a:p>
                    <a:r>
                      <a:rPr lang="en-US" altLang="zh-CN" sz="2800" i="1">
                        <a:latin typeface="Times New Roman" panose="02020603050405020304" pitchFamily="18" charset="0"/>
                      </a:rPr>
                      <a:t>y</a:t>
                    </a:r>
                  </a:p>
                </p:txBody>
              </p:sp>
              <p:grpSp>
                <p:nvGrpSpPr>
                  <p:cNvPr id="16452" name="组合 16451"/>
                  <p:cNvGrpSpPr/>
                  <p:nvPr/>
                </p:nvGrpSpPr>
                <p:grpSpPr>
                  <a:xfrm>
                    <a:off x="3792" y="1852"/>
                    <a:ext cx="1542" cy="1124"/>
                    <a:chOff x="3792" y="1804"/>
                    <a:chExt cx="1542" cy="1124"/>
                  </a:xfrm>
                </p:grpSpPr>
                <p:sp>
                  <p:nvSpPr>
                    <p:cNvPr id="16430" name="矩形 16429"/>
                    <p:cNvSpPr/>
                    <p:nvPr/>
                  </p:nvSpPr>
                  <p:spPr>
                    <a:xfrm>
                      <a:off x="3984" y="1804"/>
                      <a:ext cx="1350" cy="980"/>
                    </a:xfrm>
                    <a:prstGeom prst="rect">
                      <a:avLst/>
                    </a:prstGeom>
                    <a:noFill/>
                    <a:ln w="9525">
                      <a:noFill/>
                    </a:ln>
                  </p:spPr>
                  <p:txBody>
                    <a:bodyPr>
                      <a:spAutoFit/>
                    </a:bodyPr>
                    <a:lstStyle>
                      <a:defPPr>
                        <a:defRPr lang="zh-CN"/>
                      </a:defPPr>
                      <a:lvl1pPr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1pPr>
                      <a:lvl2pPr marL="4572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2pPr>
                      <a:lvl3pPr marL="9144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3pPr>
                      <a:lvl4pPr marL="13716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4pPr>
                      <a:lvl5pPr marL="1828800" algn="l" rtl="0" fontAlgn="base">
                        <a:spcBef>
                          <a:spcPct val="0"/>
                        </a:spcBef>
                        <a:spcAft>
                          <a:spcPct val="0"/>
                        </a:spcAft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5pPr>
                      <a:lvl6pPr marL="22860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6pPr>
                      <a:lvl7pPr marL="27432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7pPr>
                      <a:lvl8pPr marL="32004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8pPr>
                      <a:lvl9pPr marL="3657600" algn="l" defTabSz="914400" rtl="0" eaLnBrk="1" latinLnBrk="0" hangingPunct="1">
                        <a:defRPr kern="1200">
                          <a:solidFill>
                            <a:schemeClr val="tx1"/>
                          </a:solidFill>
                          <a:latin typeface="Calibri" panose="020f0502020204030204" pitchFamily="34" charset="0"/>
                          <a:ea typeface="微软雅黑" panose="020b0503020204020204" pitchFamily="34" charset="-122"/>
                          <a:cs typeface="+mn-cs"/>
                        </a:defRPr>
                      </a:lvl9pPr>
                    </a:lstStyle>
                    <a:p>
                      <a:r>
                        <a:rPr lang="en-US" altLang="zh-CN" sz="9600">
                          <a:solidFill>
                            <a:srgbClr val="FF3300"/>
                          </a:solidFill>
                          <a:latin typeface="Times New Roman" panose="02020603050405020304" pitchFamily="18" charset="0"/>
                        </a:rPr>
                        <a:t>﹒</a:t>
                      </a:r>
                    </a:p>
                  </p:txBody>
                </p:sp>
                <p:grpSp>
                  <p:nvGrpSpPr>
                    <p:cNvPr id="16451" name="组合 16450"/>
                    <p:cNvGrpSpPr/>
                    <p:nvPr/>
                  </p:nvGrpSpPr>
                  <p:grpSpPr>
                    <a:xfrm>
                      <a:off x="3792" y="1829"/>
                      <a:ext cx="1376" cy="1099"/>
                      <a:chOff x="3773" y="1829"/>
                      <a:chExt cx="1376" cy="1099"/>
                    </a:xfrm>
                  </p:grpSpPr>
                  <p:sp>
                    <p:nvSpPr>
                      <p:cNvPr id="16432" name="直接连接符 16431"/>
                      <p:cNvSpPr/>
                      <p:nvPr/>
                    </p:nvSpPr>
                    <p:spPr>
                      <a:xfrm flipH="1">
                        <a:off x="3781" y="2274"/>
                        <a:ext cx="1368" cy="0"/>
                      </a:xfrm>
                      <a:prstGeom prst="line">
                        <a:avLst/>
                      </a:prstGeom>
                      <a:ln w="57150" cap="flat" cmpd="sng">
                        <a:solidFill>
                          <a:schemeClr val="tx1"/>
                        </a:solidFill>
                        <a:prstDash val="solid"/>
                        <a:headEnd type="stealth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/>
                    </p:txBody>
                  </p:sp>
                  <p:grpSp>
                    <p:nvGrpSpPr>
                      <p:cNvPr id="16450" name="组合 16449"/>
                      <p:cNvGrpSpPr/>
                      <p:nvPr/>
                    </p:nvGrpSpPr>
                    <p:grpSpPr>
                      <a:xfrm>
                        <a:off x="4045" y="1829"/>
                        <a:ext cx="803" cy="1099"/>
                        <a:chOff x="4061" y="1829"/>
                        <a:chExt cx="803" cy="1099"/>
                      </a:xfrm>
                    </p:grpSpPr>
                    <p:sp>
                      <p:nvSpPr>
                        <p:cNvPr id="16431" name="任意多边形 16430"/>
                        <p:cNvSpPr/>
                        <p:nvPr/>
                      </p:nvSpPr>
                      <p:spPr>
                        <a:xfrm rot="-16200000" flipH="1">
                          <a:off x="4150" y="2214"/>
                          <a:ext cx="624" cy="803"/>
                        </a:xfrm>
                        <a:custGeom>
                          <a:gdLst>
                            <a:gd name="txL" fmla="*/ 0 w 21600"/>
                            <a:gd name="txT" fmla="*/ 0 h 40465"/>
                            <a:gd name="txR" fmla="*/ 21600 w 21600"/>
                            <a:gd name="txB" fmla="*/ 40465 h 40465"/>
                          </a:gdLst>
                          <a:cxnLst>
                            <a:cxn ang="270">
                              <a:pos x="7455" y="0"/>
                            </a:cxn>
                            <a:cxn ang="90">
                              <a:pos x="7668" y="40465"/>
                            </a:cxn>
                            <a:cxn ang="180">
                              <a:pos x="0" y="20272"/>
                            </a:cxn>
                          </a:cxnLst>
                          <a:rect l="txL" t="txT" r="txR" b="txB"/>
                          <a:pathLst>
                            <a:path w="21600" h="40465" fill="none">
                              <a:moveTo>
                                <a:pt x="7455" y="0"/>
                              </a:moveTo>
                              <a:arcTo wR="21600" hR="21600" stAng="-4188544" swAng="8340931"/>
                            </a:path>
                            <a:path w="21600" h="40465" stroke="0">
                              <a:moveTo>
                                <a:pt x="7455" y="0"/>
                              </a:moveTo>
                              <a:arcTo wR="21600" hR="21600" stAng="-4188544" swAng="8340931"/>
                              <a:lnTo>
                                <a:pt x="0" y="20272"/>
                              </a:lnTo>
                              <a:close/>
                            </a:path>
                          </a:pathLst>
                        </a:custGeom>
                        <a:noFill/>
                        <a:ln w="57150" cap="flat" cmpd="sng">
                          <a:solidFill>
                            <a:schemeClr val="tx1"/>
                          </a:solidFill>
                          <a:prstDash val="solid"/>
                          <a:headEnd type="none" w="med" len="med"/>
                          <a:tailEnd type="none" w="med" len="med"/>
                        </a:ln>
                      </p:spPr>
                      <p:txBody>
                        <a:bodyPr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1pPr>
                          <a:lvl2pPr marL="4572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2pPr>
                          <a:lvl3pPr marL="9144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3pPr>
                          <a:lvl4pPr marL="13716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4pPr>
                          <a:lvl5pPr marL="18288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9pPr>
                        </a:lstStyle>
                        <a:p>
                          <a:endParaRPr lang="zh-CN" altLang="en-US"/>
                        </a:p>
                      </p:txBody>
                    </p:sp>
                    <p:sp>
                      <p:nvSpPr>
                        <p:cNvPr id="16433" name="直接连接符 16432"/>
                        <p:cNvSpPr/>
                        <p:nvPr/>
                      </p:nvSpPr>
                      <p:spPr>
                        <a:xfrm flipH="1" flipV="1">
                          <a:off x="4435" y="1829"/>
                          <a:ext cx="0" cy="929"/>
                        </a:xfrm>
                        <a:prstGeom prst="line">
                          <a:avLst/>
                        </a:prstGeom>
                        <a:ln w="57150" cap="flat" cmpd="sng">
                          <a:solidFill>
                            <a:schemeClr val="tx1"/>
                          </a:solidFill>
                          <a:prstDash val="solid"/>
                          <a:headEnd type="none" w="med" len="med"/>
                          <a:tailEnd type="stealth" w="med" len="med"/>
                        </a:ln>
                      </p:spPr>
                      <p:txBody>
                        <a:bodyPr/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1pPr>
                          <a:lvl2pPr marL="4572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2pPr>
                          <a:lvl3pPr marL="9144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3pPr>
                          <a:lvl4pPr marL="13716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4pPr>
                          <a:lvl5pPr marL="18288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9pPr>
                        </a:lstStyle>
                        <a:p/>
                      </p:txBody>
                    </p:sp>
                    <p:sp>
                      <p:nvSpPr>
                        <p:cNvPr id="16436" name="文本框 16435"/>
                        <p:cNvSpPr txBox="1"/>
                        <p:nvPr/>
                      </p:nvSpPr>
                      <p:spPr>
                        <a:xfrm>
                          <a:off x="4379" y="1939"/>
                          <a:ext cx="244" cy="365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</a:ln>
                      </p:spPr>
                      <p:txBody>
                        <a:bodyPr wrap="none" anchor="t">
                          <a:spAutoFit/>
                        </a:bodyPr>
                        <a:lstStyle>
                          <a:defPPr>
                            <a:defRPr lang="zh-CN"/>
                          </a:defPPr>
                          <a:lvl1pPr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1pPr>
                          <a:lvl2pPr marL="4572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2pPr>
                          <a:lvl3pPr marL="9144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3pPr>
                          <a:lvl4pPr marL="13716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4pPr>
                          <a:lvl5pPr marL="1828800" algn="l" rtl="0" fontAlgn="base">
                            <a:spcBef>
                              <a:spcPct val="0"/>
                            </a:spcBef>
                            <a:spcAft>
                              <a:spcPct val="0"/>
                            </a:spcAft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5pPr>
                          <a:lvl6pPr marL="22860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6pPr>
                          <a:lvl7pPr marL="27432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7pPr>
                          <a:lvl8pPr marL="32004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8pPr>
                          <a:lvl9pPr marL="3657600" algn="l" defTabSz="914400" rtl="0" eaLnBrk="1" latinLnBrk="0" hangingPunct="1">
                            <a:defRPr kern="1200">
                              <a:solidFill>
                                <a:schemeClr val="tx1"/>
                              </a:solidFill>
                              <a:latin typeface="Calibri" panose="020f0502020204030204" pitchFamily="34" charset="0"/>
                              <a:ea typeface="微软雅黑" panose="020b0503020204020204" pitchFamily="34" charset="-122"/>
                              <a:cs typeface="+mn-cs"/>
                            </a:defRPr>
                          </a:lvl9pPr>
                        </a:lstStyle>
                        <a:p>
                          <a:r>
                            <a:rPr lang="en-US" altLang="zh-CN" sz="3200">
                              <a:latin typeface="Times New Roman" panose="02020603050405020304" pitchFamily="18" charset="0"/>
                            </a:rPr>
                            <a:t>o</a:t>
                          </a:r>
                        </a:p>
                      </p:txBody>
                    </p:sp>
                  </p:grpSp>
                  <p:sp>
                    <p:nvSpPr>
                      <p:cNvPr id="16437" name="直接连接符 16436"/>
                      <p:cNvSpPr/>
                      <p:nvPr/>
                    </p:nvSpPr>
                    <p:spPr>
                      <a:xfrm rot="16200000" flipH="1">
                        <a:off x="4430" y="1419"/>
                        <a:ext cx="0" cy="1315"/>
                      </a:xfrm>
                      <a:prstGeom prst="line">
                        <a:avLst/>
                      </a:prstGeom>
                      <a:ln w="57150" cap="flat" cmpd="sng">
                        <a:solidFill>
                          <a:srgbClr val="FF0000"/>
                        </a:solidFill>
                        <a:prstDash val="solid"/>
                        <a:headEnd type="none" w="med" len="med"/>
                        <a:tailEnd type="none" w="med" len="med"/>
                      </a:ln>
                    </p:spPr>
                    <p:txBody>
                      <a:bodyPr/>
                      <a:lstStyle>
                        <a:defPPr>
                          <a:defRPr lang="zh-CN"/>
                        </a:defPPr>
                        <a:lvl1pPr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1pPr>
                        <a:lvl2pPr marL="4572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2pPr>
                        <a:lvl3pPr marL="9144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3pPr>
                        <a:lvl4pPr marL="13716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4pPr>
                        <a:lvl5pPr marL="1828800" algn="l" rtl="0" fontAlgn="base">
                          <a:spcBef>
                            <a:spcPct val="0"/>
                          </a:spcBef>
                          <a:spcAft>
                            <a:spcPct val="0"/>
                          </a:spcAft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5pPr>
                        <a:lvl6pPr marL="22860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6pPr>
                        <a:lvl7pPr marL="27432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7pPr>
                        <a:lvl8pPr marL="32004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8pPr>
                        <a:lvl9pPr marL="3657600" algn="l" defTabSz="914400" rtl="0" eaLnBrk="1" latinLnBrk="0" hangingPunct="1">
                          <a:defRPr kern="1200">
                            <a:solidFill>
                              <a:schemeClr val="tx1"/>
                            </a:solidFill>
                            <a:latin typeface="Calibri" panose="020f0502020204030204" pitchFamily="34" charset="0"/>
                            <a:ea typeface="微软雅黑" panose="020b0503020204020204" pitchFamily="34" charset="-122"/>
                            <a:cs typeface="+mn-cs"/>
                          </a:defRPr>
                        </a:lvl9pPr>
                      </a:lstStyle>
                      <a:p/>
                    </p:txBody>
                  </p:sp>
                </p:grpSp>
              </p:grpSp>
            </p:grpSp>
          </p:grp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3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63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6" presetClass="entr" presetSubtype="4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6" dur="500"/>
                                        <p:tgtEl>
                                          <p:spTgt spid="163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64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64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/>
      <p:bldP spid="16388" grpId="0"/>
      <p:bldP spid="1639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34" name="矩形 18433"/>
          <p:cNvSpPr/>
          <p:nvPr/>
        </p:nvSpPr>
        <p:spPr>
          <a:xfrm>
            <a:off x="2501900" y="4964113"/>
            <a:ext cx="2055813" cy="1398587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80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4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buNone/>
            </a:pPr>
            <a:endParaRPr lang="zh-CN" altLang="en-US" b="0"/>
          </a:p>
        </p:txBody>
      </p:sp>
      <p:sp>
        <p:nvSpPr>
          <p:cNvPr id="18435" name="矩形 18434"/>
          <p:cNvSpPr/>
          <p:nvPr/>
        </p:nvSpPr>
        <p:spPr>
          <a:xfrm>
            <a:off x="2484438" y="2205038"/>
            <a:ext cx="2054225" cy="14001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80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4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buNone/>
            </a:pPr>
            <a:endParaRPr lang="zh-CN" altLang="en-US" b="0"/>
          </a:p>
        </p:txBody>
      </p:sp>
      <p:sp>
        <p:nvSpPr>
          <p:cNvPr id="18436" name="矩形 18435"/>
          <p:cNvSpPr/>
          <p:nvPr/>
        </p:nvSpPr>
        <p:spPr>
          <a:xfrm>
            <a:off x="525463" y="2170113"/>
            <a:ext cx="1976437" cy="1400175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80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4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buNone/>
            </a:pPr>
            <a:endParaRPr lang="zh-CN" altLang="en-US" b="0"/>
          </a:p>
        </p:txBody>
      </p:sp>
      <p:sp>
        <p:nvSpPr>
          <p:cNvPr id="18437" name="矩形 18436"/>
          <p:cNvSpPr/>
          <p:nvPr/>
        </p:nvSpPr>
        <p:spPr>
          <a:xfrm>
            <a:off x="2484438" y="765175"/>
            <a:ext cx="2054225" cy="1398588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80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4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0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1800" b="0" i="0" u="none" kern="1200" baseline="0">
                <a:solidFill>
                  <a:schemeClr val="tx1"/>
                </a:solidFill>
                <a:latin typeface="Arial Rounded MT Bold" pitchFamily="34" charset="0"/>
                <a:ea typeface="黑体" panose="0201060906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lvl="0" indent="0">
              <a:buNone/>
            </a:pPr>
            <a:endParaRPr lang="zh-CN" altLang="en-US" b="0"/>
          </a:p>
        </p:txBody>
      </p:sp>
      <p:sp>
        <p:nvSpPr>
          <p:cNvPr id="18438" name="文本框 18437"/>
          <p:cNvSpPr txBox="1"/>
          <p:nvPr/>
        </p:nvSpPr>
        <p:spPr>
          <a:xfrm>
            <a:off x="2268538" y="2276475"/>
            <a:ext cx="1444625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2800" b="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>y</a:t>
            </a:r>
            <a:r>
              <a:rPr lang="en-US" altLang="zh-CN" sz="2800" b="0" baseline="3000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>2</a:t>
            </a:r>
            <a:r>
              <a:rPr lang="en-US" altLang="zh-CN" sz="2800" b="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>=-2px</a:t>
            </a:r>
          </a:p>
          <a:p>
            <a:pPr algn="ctr"/>
            <a:r>
              <a:rPr lang="en-US" altLang="zh-CN" sz="2800" b="0">
                <a:solidFill>
                  <a:srgbClr val="FF0000"/>
                </a:solidFill>
                <a:effectLst>
                  <a:outerShdw blurRad="38100" dist="38100" dir="2700000">
                    <a:srgbClr val="000000"/>
                  </a:outerShdw>
                </a:effectLst>
                <a:latin typeface="Arial" pitchFamily="34" charset="0"/>
              </a:rPr>
              <a:t>(p&gt;0)</a:t>
            </a:r>
          </a:p>
        </p:txBody>
      </p:sp>
      <p:sp>
        <p:nvSpPr>
          <p:cNvPr id="18439" name="文本框 18438"/>
          <p:cNvSpPr txBox="1"/>
          <p:nvPr/>
        </p:nvSpPr>
        <p:spPr>
          <a:xfrm>
            <a:off x="2341563" y="3716338"/>
            <a:ext cx="1371600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2800" b="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x</a:t>
            </a:r>
            <a:r>
              <a:rPr lang="en-US" altLang="zh-CN" sz="2800" b="0" baseline="3000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2</a:t>
            </a:r>
            <a:r>
              <a:rPr lang="en-US" altLang="zh-CN" sz="2800" b="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=2py</a:t>
            </a:r>
          </a:p>
          <a:p>
            <a:pPr algn="ctr"/>
            <a:r>
              <a:rPr lang="en-US" altLang="zh-CN" sz="2800" b="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(p&gt;0)</a:t>
            </a:r>
          </a:p>
        </p:txBody>
      </p:sp>
      <p:grpSp>
        <p:nvGrpSpPr>
          <p:cNvPr id="18440" name="组合 18439"/>
          <p:cNvGrpSpPr/>
          <p:nvPr/>
        </p:nvGrpSpPr>
        <p:grpSpPr>
          <a:xfrm>
            <a:off x="252413" y="188913"/>
            <a:ext cx="6421437" cy="5938837"/>
            <a:chExt cx="4046" cy="3741"/>
          </a:xfrm>
        </p:grpSpPr>
        <p:sp>
          <p:nvSpPr>
            <p:cNvPr id="18441" name="矩形 18440"/>
            <p:cNvSpPr/>
            <p:nvPr/>
          </p:nvSpPr>
          <p:spPr>
            <a:xfrm>
              <a:off x="3184" y="0"/>
              <a:ext cx="862" cy="272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80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4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algn="ctr">
                <a:buNone/>
              </a:pPr>
              <a:r>
                <a:rPr lang="zh-CN" altLang="en-US" sz="2000" b="1">
                  <a:solidFill>
                    <a:srgbClr val="000000"/>
                  </a:solidFill>
                </a:rPr>
                <a:t>准线方程</a:t>
              </a:r>
            </a:p>
          </p:txBody>
        </p:sp>
        <p:sp>
          <p:nvSpPr>
            <p:cNvPr id="18442" name="矩形 18441"/>
            <p:cNvSpPr/>
            <p:nvPr/>
          </p:nvSpPr>
          <p:spPr>
            <a:xfrm>
              <a:off x="2277" y="0"/>
              <a:ext cx="907" cy="272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80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4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algn="ctr">
                <a:buNone/>
              </a:pPr>
              <a:r>
                <a:rPr lang="zh-CN" altLang="en-US" sz="2000" b="1">
                  <a:solidFill>
                    <a:srgbClr val="000000"/>
                  </a:solidFill>
                </a:rPr>
                <a:t>焦点坐标</a:t>
              </a:r>
            </a:p>
          </p:txBody>
        </p:sp>
        <p:sp>
          <p:nvSpPr>
            <p:cNvPr id="18443" name="矩形 18442"/>
            <p:cNvSpPr/>
            <p:nvPr/>
          </p:nvSpPr>
          <p:spPr>
            <a:xfrm>
              <a:off x="1245" y="4"/>
              <a:ext cx="1077" cy="272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80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4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algn="ctr">
                <a:buNone/>
              </a:pPr>
              <a:r>
                <a:rPr lang="zh-CN" altLang="en-US" sz="2000" b="1">
                  <a:solidFill>
                    <a:srgbClr val="000000"/>
                  </a:solidFill>
                </a:rPr>
                <a:t>标准方程</a:t>
              </a:r>
            </a:p>
          </p:txBody>
        </p:sp>
        <p:sp>
          <p:nvSpPr>
            <p:cNvPr id="18444" name="矩形 18443"/>
            <p:cNvSpPr/>
            <p:nvPr/>
          </p:nvSpPr>
          <p:spPr>
            <a:xfrm>
              <a:off x="0" y="4"/>
              <a:ext cx="1245" cy="272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80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4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marL="0" lvl="0" indent="0" algn="ctr">
                <a:buNone/>
              </a:pPr>
              <a:r>
                <a:rPr lang="zh-CN" altLang="en-US" sz="2000" b="1">
                  <a:solidFill>
                    <a:srgbClr val="000000"/>
                  </a:solidFill>
                </a:rPr>
                <a:t>图    形</a:t>
              </a:r>
            </a:p>
          </p:txBody>
        </p:sp>
        <p:grpSp>
          <p:nvGrpSpPr>
            <p:cNvPr id="18445" name="组合 18444"/>
            <p:cNvGrpSpPr/>
            <p:nvPr/>
          </p:nvGrpSpPr>
          <p:grpSpPr>
            <a:xfrm>
              <a:off x="86" y="248"/>
              <a:ext cx="1114" cy="849"/>
              <a:chExt cx="1114" cy="849"/>
            </a:xfrm>
          </p:grpSpPr>
          <p:sp>
            <p:nvSpPr>
              <p:cNvPr id="18446" name="直接连接符 18445"/>
              <p:cNvSpPr/>
              <p:nvPr/>
            </p:nvSpPr>
            <p:spPr>
              <a:xfrm>
                <a:off x="0" y="518"/>
                <a:ext cx="1043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47" name="直接连接符 18446"/>
              <p:cNvSpPr/>
              <p:nvPr/>
            </p:nvSpPr>
            <p:spPr>
              <a:xfrm rot="16200000">
                <a:off x="103" y="469"/>
                <a:ext cx="748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48" name="未知"/>
              <p:cNvSpPr/>
              <p:nvPr/>
            </p:nvSpPr>
            <p:spPr>
              <a:xfrm>
                <a:off x="484" y="241"/>
                <a:ext cx="363" cy="545"/>
              </a:xfrm>
              <a:custGeom>
                <a:rect l="0" t="0" r="0" b="0"/>
                <a:pathLst>
                  <a:path w="499" h="545">
                    <a:moveTo>
                      <a:pt x="499" y="0"/>
                    </a:moveTo>
                    <a:cubicBezTo>
                      <a:pt x="249" y="90"/>
                      <a:pt x="0" y="181"/>
                      <a:pt x="0" y="272"/>
                    </a:cubicBezTo>
                    <a:cubicBezTo>
                      <a:pt x="0" y="363"/>
                      <a:pt x="249" y="454"/>
                      <a:pt x="499" y="545"/>
                    </a:cubicBezTo>
                  </a:path>
                </a:pathLst>
              </a:custGeom>
              <a:noFill/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49" name="直接连接符 18448"/>
              <p:cNvSpPr/>
              <p:nvPr/>
            </p:nvSpPr>
            <p:spPr>
              <a:xfrm flipH="1">
                <a:off x="323" y="186"/>
                <a:ext cx="0" cy="663"/>
              </a:xfrm>
              <a:prstGeom prst="line">
                <a:avLst/>
              </a:prstGeom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50" name="文本框 18449"/>
              <p:cNvSpPr txBox="1"/>
              <p:nvPr/>
            </p:nvSpPr>
            <p:spPr>
              <a:xfrm>
                <a:off x="908" y="450"/>
                <a:ext cx="206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x</a:t>
                </a:r>
              </a:p>
            </p:txBody>
          </p:sp>
          <p:sp>
            <p:nvSpPr>
              <p:cNvPr id="18451" name="椭圆 18450"/>
              <p:cNvSpPr/>
              <p:nvPr/>
            </p:nvSpPr>
            <p:spPr>
              <a:xfrm>
                <a:off x="626" y="503"/>
                <a:ext cx="46" cy="46"/>
              </a:xfrm>
              <a:prstGeom prst="ellipse">
                <a:avLst/>
              </a:prstGeom>
              <a:solidFill>
                <a:srgbClr val="000000"/>
              </a:soli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52" name="文本框 18451"/>
              <p:cNvSpPr txBox="1"/>
              <p:nvPr/>
            </p:nvSpPr>
            <p:spPr>
              <a:xfrm>
                <a:off x="590" y="465"/>
                <a:ext cx="208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F</a:t>
                </a:r>
              </a:p>
            </p:txBody>
          </p:sp>
          <p:sp>
            <p:nvSpPr>
              <p:cNvPr id="18453" name="文本框 18452"/>
              <p:cNvSpPr txBox="1"/>
              <p:nvPr/>
            </p:nvSpPr>
            <p:spPr>
              <a:xfrm>
                <a:off x="308" y="504"/>
                <a:ext cx="193" cy="17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200" b="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O</a:t>
                </a:r>
              </a:p>
            </p:txBody>
          </p:sp>
          <p:sp>
            <p:nvSpPr>
              <p:cNvPr id="18454" name="文本框 18453"/>
              <p:cNvSpPr txBox="1"/>
              <p:nvPr/>
            </p:nvSpPr>
            <p:spPr>
              <a:xfrm>
                <a:off x="308" y="0"/>
                <a:ext cx="203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y</a:t>
                </a:r>
              </a:p>
            </p:txBody>
          </p:sp>
          <p:sp>
            <p:nvSpPr>
              <p:cNvPr id="18455" name="文本框 18454"/>
              <p:cNvSpPr txBox="1"/>
              <p:nvPr/>
            </p:nvSpPr>
            <p:spPr>
              <a:xfrm>
                <a:off x="182" y="103"/>
                <a:ext cx="143" cy="19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400" b="0">
                    <a:solidFill>
                      <a:srgbClr val="000000"/>
                    </a:solidFill>
                    <a:latin typeface="Monotype Corsiva" panose="03010101010201010101" pitchFamily="66" charset="0"/>
                    <a:ea typeface="华文中宋" pitchFamily="2" charset="-122"/>
                  </a:rPr>
                  <a:t>l</a:t>
                </a:r>
              </a:p>
            </p:txBody>
          </p:sp>
        </p:grpSp>
        <p:grpSp>
          <p:nvGrpSpPr>
            <p:cNvPr id="18456" name="组合 18455"/>
            <p:cNvGrpSpPr/>
            <p:nvPr/>
          </p:nvGrpSpPr>
          <p:grpSpPr>
            <a:xfrm>
              <a:off x="86" y="1129"/>
              <a:ext cx="1114" cy="849"/>
              <a:chExt cx="1114" cy="849"/>
            </a:xfrm>
          </p:grpSpPr>
          <p:sp>
            <p:nvSpPr>
              <p:cNvPr id="18457" name="直接连接符 18456"/>
              <p:cNvSpPr/>
              <p:nvPr/>
            </p:nvSpPr>
            <p:spPr>
              <a:xfrm>
                <a:off x="0" y="518"/>
                <a:ext cx="1043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58" name="直接连接符 18457"/>
              <p:cNvSpPr/>
              <p:nvPr/>
            </p:nvSpPr>
            <p:spPr>
              <a:xfrm rot="16200000">
                <a:off x="103" y="469"/>
                <a:ext cx="748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59" name="未知"/>
              <p:cNvSpPr/>
              <p:nvPr/>
            </p:nvSpPr>
            <p:spPr>
              <a:xfrm flipH="1">
                <a:off x="109" y="241"/>
                <a:ext cx="363" cy="545"/>
              </a:xfrm>
              <a:custGeom>
                <a:rect l="0" t="0" r="0" b="0"/>
                <a:pathLst>
                  <a:path w="499" h="545">
                    <a:moveTo>
                      <a:pt x="499" y="0"/>
                    </a:moveTo>
                    <a:cubicBezTo>
                      <a:pt x="249" y="90"/>
                      <a:pt x="0" y="181"/>
                      <a:pt x="0" y="272"/>
                    </a:cubicBezTo>
                    <a:cubicBezTo>
                      <a:pt x="0" y="363"/>
                      <a:pt x="249" y="454"/>
                      <a:pt x="499" y="545"/>
                    </a:cubicBezTo>
                  </a:path>
                </a:pathLst>
              </a:custGeom>
              <a:noFill/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60" name="直接连接符 18459"/>
              <p:cNvSpPr/>
              <p:nvPr/>
            </p:nvSpPr>
            <p:spPr>
              <a:xfrm flipH="1">
                <a:off x="642" y="186"/>
                <a:ext cx="0" cy="663"/>
              </a:xfrm>
              <a:prstGeom prst="line">
                <a:avLst/>
              </a:prstGeom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61" name="文本框 18460"/>
              <p:cNvSpPr txBox="1"/>
              <p:nvPr/>
            </p:nvSpPr>
            <p:spPr>
              <a:xfrm>
                <a:off x="908" y="450"/>
                <a:ext cx="206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x</a:t>
                </a:r>
              </a:p>
            </p:txBody>
          </p:sp>
          <p:sp>
            <p:nvSpPr>
              <p:cNvPr id="18462" name="椭圆 18461"/>
              <p:cNvSpPr/>
              <p:nvPr/>
            </p:nvSpPr>
            <p:spPr>
              <a:xfrm>
                <a:off x="251" y="503"/>
                <a:ext cx="46" cy="46"/>
              </a:xfrm>
              <a:prstGeom prst="ellipse">
                <a:avLst/>
              </a:prstGeom>
              <a:solidFill>
                <a:srgbClr val="000000"/>
              </a:soli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63" name="文本框 18462"/>
              <p:cNvSpPr txBox="1"/>
              <p:nvPr/>
            </p:nvSpPr>
            <p:spPr>
              <a:xfrm>
                <a:off x="215" y="465"/>
                <a:ext cx="208" cy="231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F</a:t>
                </a:r>
              </a:p>
            </p:txBody>
          </p:sp>
          <p:sp>
            <p:nvSpPr>
              <p:cNvPr id="18464" name="文本框 18463"/>
              <p:cNvSpPr txBox="1"/>
              <p:nvPr/>
            </p:nvSpPr>
            <p:spPr>
              <a:xfrm>
                <a:off x="433" y="504"/>
                <a:ext cx="193" cy="17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200" b="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O</a:t>
                </a:r>
              </a:p>
            </p:txBody>
          </p:sp>
          <p:sp>
            <p:nvSpPr>
              <p:cNvPr id="18465" name="文本框 18464"/>
              <p:cNvSpPr txBox="1"/>
              <p:nvPr/>
            </p:nvSpPr>
            <p:spPr>
              <a:xfrm>
                <a:off x="308" y="0"/>
                <a:ext cx="203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y</a:t>
                </a:r>
              </a:p>
            </p:txBody>
          </p:sp>
          <p:sp>
            <p:nvSpPr>
              <p:cNvPr id="18466" name="文本框 18465"/>
              <p:cNvSpPr txBox="1"/>
              <p:nvPr/>
            </p:nvSpPr>
            <p:spPr>
              <a:xfrm>
                <a:off x="501" y="103"/>
                <a:ext cx="143" cy="19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400" b="0">
                    <a:solidFill>
                      <a:srgbClr val="000000"/>
                    </a:solidFill>
                    <a:latin typeface="Monotype Corsiva" panose="03010101010201010101" pitchFamily="66" charset="0"/>
                    <a:ea typeface="华文中宋" pitchFamily="2" charset="-122"/>
                  </a:rPr>
                  <a:t>l</a:t>
                </a:r>
              </a:p>
            </p:txBody>
          </p:sp>
        </p:grpSp>
        <p:grpSp>
          <p:nvGrpSpPr>
            <p:cNvPr id="18467" name="组合 18466"/>
            <p:cNvGrpSpPr/>
            <p:nvPr/>
          </p:nvGrpSpPr>
          <p:grpSpPr>
            <a:xfrm>
              <a:off x="86" y="2036"/>
              <a:ext cx="1114" cy="843"/>
              <a:chExt cx="1114" cy="843"/>
            </a:xfrm>
          </p:grpSpPr>
          <p:sp>
            <p:nvSpPr>
              <p:cNvPr id="18468" name="直接连接符 18467"/>
              <p:cNvSpPr/>
              <p:nvPr/>
            </p:nvSpPr>
            <p:spPr>
              <a:xfrm>
                <a:off x="0" y="518"/>
                <a:ext cx="1043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69" name="直接连接符 18468"/>
              <p:cNvSpPr/>
              <p:nvPr/>
            </p:nvSpPr>
            <p:spPr>
              <a:xfrm rot="16200000">
                <a:off x="103" y="469"/>
                <a:ext cx="748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70" name="未知"/>
              <p:cNvSpPr/>
              <p:nvPr/>
            </p:nvSpPr>
            <p:spPr>
              <a:xfrm rot="5400000" flipH="1" flipV="1">
                <a:off x="353" y="51"/>
                <a:ext cx="236" cy="688"/>
              </a:xfrm>
              <a:custGeom>
                <a:rect l="0" t="0" r="0" b="0"/>
                <a:pathLst>
                  <a:path w="499" h="545">
                    <a:moveTo>
                      <a:pt x="499" y="0"/>
                    </a:moveTo>
                    <a:cubicBezTo>
                      <a:pt x="249" y="90"/>
                      <a:pt x="0" y="181"/>
                      <a:pt x="0" y="272"/>
                    </a:cubicBezTo>
                    <a:cubicBezTo>
                      <a:pt x="0" y="363"/>
                      <a:pt x="249" y="454"/>
                      <a:pt x="499" y="545"/>
                    </a:cubicBezTo>
                  </a:path>
                </a:pathLst>
              </a:custGeom>
              <a:noFill/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71" name="文本框 18470"/>
              <p:cNvSpPr txBox="1"/>
              <p:nvPr/>
            </p:nvSpPr>
            <p:spPr>
              <a:xfrm>
                <a:off x="908" y="450"/>
                <a:ext cx="206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x</a:t>
                </a:r>
              </a:p>
            </p:txBody>
          </p:sp>
          <p:sp>
            <p:nvSpPr>
              <p:cNvPr id="18472" name="椭圆 18471"/>
              <p:cNvSpPr/>
              <p:nvPr/>
            </p:nvSpPr>
            <p:spPr>
              <a:xfrm>
                <a:off x="463" y="327"/>
                <a:ext cx="46" cy="46"/>
              </a:xfrm>
              <a:prstGeom prst="ellipse">
                <a:avLst/>
              </a:prstGeom>
              <a:solidFill>
                <a:srgbClr val="000000"/>
              </a:soli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73" name="文本框 18472"/>
              <p:cNvSpPr txBox="1"/>
              <p:nvPr/>
            </p:nvSpPr>
            <p:spPr>
              <a:xfrm>
                <a:off x="436" y="340"/>
                <a:ext cx="244" cy="21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6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F</a:t>
                </a:r>
              </a:p>
            </p:txBody>
          </p:sp>
          <p:sp>
            <p:nvSpPr>
              <p:cNvPr id="18474" name="文本框 18473"/>
              <p:cNvSpPr txBox="1"/>
              <p:nvPr/>
            </p:nvSpPr>
            <p:spPr>
              <a:xfrm>
                <a:off x="433" y="504"/>
                <a:ext cx="193" cy="17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200" b="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O</a:t>
                </a:r>
              </a:p>
            </p:txBody>
          </p:sp>
          <p:sp>
            <p:nvSpPr>
              <p:cNvPr id="18475" name="文本框 18474"/>
              <p:cNvSpPr txBox="1"/>
              <p:nvPr/>
            </p:nvSpPr>
            <p:spPr>
              <a:xfrm>
                <a:off x="308" y="0"/>
                <a:ext cx="203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y</a:t>
                </a:r>
              </a:p>
            </p:txBody>
          </p:sp>
          <p:sp>
            <p:nvSpPr>
              <p:cNvPr id="18476" name="文本框 18475"/>
              <p:cNvSpPr txBox="1"/>
              <p:nvPr/>
            </p:nvSpPr>
            <p:spPr>
              <a:xfrm>
                <a:off x="853" y="612"/>
                <a:ext cx="143" cy="19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400" b="0">
                    <a:solidFill>
                      <a:srgbClr val="000000"/>
                    </a:solidFill>
                    <a:latin typeface="Monotype Corsiva" panose="03010101010201010101" pitchFamily="66" charset="0"/>
                    <a:ea typeface="华文中宋" pitchFamily="2" charset="-122"/>
                  </a:rPr>
                  <a:t>l</a:t>
                </a:r>
              </a:p>
            </p:txBody>
          </p:sp>
          <p:sp>
            <p:nvSpPr>
              <p:cNvPr id="18477" name="直接连接符 18476"/>
              <p:cNvSpPr/>
              <p:nvPr/>
            </p:nvSpPr>
            <p:spPr>
              <a:xfrm>
                <a:off x="36" y="649"/>
                <a:ext cx="908" cy="0"/>
              </a:xfrm>
              <a:prstGeom prst="line">
                <a:avLst/>
              </a:prstGeom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</p:grpSp>
        <p:grpSp>
          <p:nvGrpSpPr>
            <p:cNvPr id="18478" name="组合 18477"/>
            <p:cNvGrpSpPr/>
            <p:nvPr/>
          </p:nvGrpSpPr>
          <p:grpSpPr>
            <a:xfrm>
              <a:off x="86" y="2898"/>
              <a:ext cx="1114" cy="843"/>
              <a:chExt cx="1114" cy="843"/>
            </a:xfrm>
          </p:grpSpPr>
          <p:sp>
            <p:nvSpPr>
              <p:cNvPr id="18479" name="直接连接符 18478"/>
              <p:cNvSpPr/>
              <p:nvPr/>
            </p:nvSpPr>
            <p:spPr>
              <a:xfrm>
                <a:off x="0" y="518"/>
                <a:ext cx="1043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80" name="直接连接符 18479"/>
              <p:cNvSpPr/>
              <p:nvPr/>
            </p:nvSpPr>
            <p:spPr>
              <a:xfrm rot="16200000">
                <a:off x="103" y="469"/>
                <a:ext cx="748" cy="0"/>
              </a:xfrm>
              <a:prstGeom prst="line">
                <a:avLst/>
              </a:prstGeom>
              <a:ln w="19050" cap="flat" cmpd="sng">
                <a:solidFill>
                  <a:srgbClr val="000000"/>
                </a:solidFill>
                <a:prstDash val="solid"/>
                <a:headEnd type="none" w="med" len="med"/>
                <a:tailEnd type="triangl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81" name="文本框 18480"/>
              <p:cNvSpPr txBox="1"/>
              <p:nvPr/>
            </p:nvSpPr>
            <p:spPr>
              <a:xfrm>
                <a:off x="908" y="450"/>
                <a:ext cx="206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x</a:t>
                </a:r>
              </a:p>
            </p:txBody>
          </p:sp>
          <p:sp>
            <p:nvSpPr>
              <p:cNvPr id="18482" name="椭圆 18481"/>
              <p:cNvSpPr/>
              <p:nvPr/>
            </p:nvSpPr>
            <p:spPr>
              <a:xfrm>
                <a:off x="454" y="636"/>
                <a:ext cx="46" cy="46"/>
              </a:xfrm>
              <a:prstGeom prst="ellipse">
                <a:avLst/>
              </a:prstGeom>
              <a:solidFill>
                <a:srgbClr val="000000"/>
              </a:solidFill>
              <a:ln w="95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483" name="文本框 18482"/>
              <p:cNvSpPr txBox="1"/>
              <p:nvPr/>
            </p:nvSpPr>
            <p:spPr>
              <a:xfrm>
                <a:off x="454" y="640"/>
                <a:ext cx="244" cy="17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200" b="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F</a:t>
                </a:r>
              </a:p>
            </p:txBody>
          </p:sp>
          <p:sp>
            <p:nvSpPr>
              <p:cNvPr id="18484" name="文本框 18483"/>
              <p:cNvSpPr txBox="1"/>
              <p:nvPr/>
            </p:nvSpPr>
            <p:spPr>
              <a:xfrm>
                <a:off x="433" y="385"/>
                <a:ext cx="193" cy="173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200" b="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O</a:t>
                </a:r>
              </a:p>
            </p:txBody>
          </p:sp>
          <p:sp>
            <p:nvSpPr>
              <p:cNvPr id="18485" name="文本框 18484"/>
              <p:cNvSpPr txBox="1"/>
              <p:nvPr/>
            </p:nvSpPr>
            <p:spPr>
              <a:xfrm>
                <a:off x="308" y="0"/>
                <a:ext cx="203" cy="250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2000">
                    <a:solidFill>
                      <a:srgbClr val="000000"/>
                    </a:solidFill>
                    <a:latin typeface="华文中宋" pitchFamily="2" charset="-122"/>
                    <a:ea typeface="华文中宋" pitchFamily="2" charset="-122"/>
                  </a:rPr>
                  <a:t>y</a:t>
                </a:r>
              </a:p>
            </p:txBody>
          </p:sp>
          <p:sp>
            <p:nvSpPr>
              <p:cNvPr id="18486" name="文本框 18485"/>
              <p:cNvSpPr txBox="1"/>
              <p:nvPr/>
            </p:nvSpPr>
            <p:spPr>
              <a:xfrm>
                <a:off x="853" y="231"/>
                <a:ext cx="143" cy="192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 wrap="none" anchor="t"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en-US" altLang="zh-CN" sz="1400" b="0">
                    <a:solidFill>
                      <a:srgbClr val="000000"/>
                    </a:solidFill>
                    <a:latin typeface="Monotype Corsiva" panose="03010101010201010101" pitchFamily="66" charset="0"/>
                    <a:ea typeface="华文中宋" pitchFamily="2" charset="-122"/>
                  </a:rPr>
                  <a:t>l</a:t>
                </a:r>
              </a:p>
            </p:txBody>
          </p:sp>
          <p:sp>
            <p:nvSpPr>
              <p:cNvPr id="18487" name="直接连接符 18486"/>
              <p:cNvSpPr/>
              <p:nvPr/>
            </p:nvSpPr>
            <p:spPr>
              <a:xfrm>
                <a:off x="36" y="395"/>
                <a:ext cx="908" cy="0"/>
              </a:xfrm>
              <a:prstGeom prst="line">
                <a:avLst/>
              </a:prstGeom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/>
            </p:txBody>
          </p:sp>
          <p:sp>
            <p:nvSpPr>
              <p:cNvPr id="18488" name="未知"/>
              <p:cNvSpPr/>
              <p:nvPr/>
            </p:nvSpPr>
            <p:spPr>
              <a:xfrm rot="-5400000" flipH="1">
                <a:off x="353" y="295"/>
                <a:ext cx="236" cy="688"/>
              </a:xfrm>
              <a:custGeom>
                <a:rect l="0" t="0" r="0" b="0"/>
                <a:pathLst>
                  <a:path w="499" h="545">
                    <a:moveTo>
                      <a:pt x="499" y="0"/>
                    </a:moveTo>
                    <a:cubicBezTo>
                      <a:pt x="249" y="90"/>
                      <a:pt x="0" y="181"/>
                      <a:pt x="0" y="272"/>
                    </a:cubicBezTo>
                    <a:cubicBezTo>
                      <a:pt x="0" y="363"/>
                      <a:pt x="249" y="454"/>
                      <a:pt x="499" y="545"/>
                    </a:cubicBezTo>
                  </a:path>
                </a:pathLst>
              </a:custGeom>
              <a:noFill/>
              <a:ln w="22225" cap="flat" cmpd="sng">
                <a:solidFill>
                  <a:srgbClr val="000000"/>
                </a:solidFill>
                <a:prstDash val="solid"/>
                <a:headEnd type="none" w="med" len="med"/>
                <a:tailEnd type="none" w="med" len="med"/>
              </a:ln>
            </p:spPr>
            <p:txBody>
              <a:bodyPr/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8489" name="文本框 18488"/>
          <p:cNvSpPr txBox="1"/>
          <p:nvPr/>
        </p:nvSpPr>
        <p:spPr>
          <a:xfrm>
            <a:off x="2341563" y="836613"/>
            <a:ext cx="1438275" cy="9461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en-US" altLang="zh-CN" sz="2800" b="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y</a:t>
            </a:r>
            <a:r>
              <a:rPr lang="en-US" altLang="zh-CN" sz="2800" b="0" baseline="3000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2</a:t>
            </a:r>
            <a:r>
              <a:rPr lang="en-US" altLang="zh-CN" sz="2800" b="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=2px</a:t>
            </a:r>
          </a:p>
          <a:p>
            <a:pPr algn="ctr"/>
            <a:r>
              <a:rPr lang="en-US" altLang="zh-CN" sz="2800" b="0">
                <a:effectLst>
                  <a:outerShdw blurRad="38100" dist="38100" dir="2700000">
                    <a:srgbClr val="FFFFFF"/>
                  </a:outerShdw>
                </a:effectLst>
                <a:latin typeface="Arial" pitchFamily="34" charset="0"/>
              </a:rPr>
              <a:t>(p&gt;0)</a:t>
            </a:r>
          </a:p>
        </p:txBody>
      </p:sp>
      <p:graphicFrame>
        <p:nvGraphicFramePr>
          <p:cNvPr id="18490" name="对象 18489"/>
          <p:cNvGraphicFramePr>
            <a:graphicFrameLocks noChangeAspect="1"/>
          </p:cNvGraphicFramePr>
          <p:nvPr/>
        </p:nvGraphicFramePr>
        <p:xfrm>
          <a:off x="4068763" y="836613"/>
          <a:ext cx="1085850" cy="949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6" r:id="rId2" imgW="382905" imgH="395605" progId="Equation.3">
                  <p:embed/>
                </p:oleObj>
              </mc:Choice>
              <mc:Fallback>
                <p:oleObj r:id="rId2" imgW="382905" imgH="39560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4068763" y="836613"/>
                        <a:ext cx="1085850" cy="9493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8491" name="对象 18490"/>
          <p:cNvGraphicFramePr>
            <a:graphicFrameLocks noChangeAspect="1"/>
          </p:cNvGraphicFramePr>
          <p:nvPr/>
        </p:nvGraphicFramePr>
        <p:xfrm>
          <a:off x="5462588" y="836613"/>
          <a:ext cx="1193800" cy="949325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7" r:id="rId4" imgW="496570" imgH="394335" progId="Equation.3">
                  <p:embed/>
                </p:oleObj>
              </mc:Choice>
              <mc:Fallback>
                <p:oleObj r:id="rId4" imgW="496570" imgH="394335" progId="Equation.3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5462588" y="836613"/>
                        <a:ext cx="1193800" cy="949325"/>
                      </a:xfrm>
                      <a:prstGeom prst="rect">
                        <a:avLst/>
                      </a:prstGeom>
                      <a:noFill/>
                      <a:ln w="38100">
                        <a:noFill/>
                        <a:miter/>
                      </a:ln>
                    </p:spPr>
                  </p:pic>
                </p:oleObj>
              </mc:Fallback>
            </mc:AlternateContent>
          </a:graphicData>
        </a:graphic>
      </p:graphicFrame>
      <p:grpSp>
        <p:nvGrpSpPr>
          <p:cNvPr id="18492" name="组合 18491"/>
          <p:cNvGrpSpPr>
            <a:grpSpLocks noChangeAspect="1"/>
          </p:cNvGrpSpPr>
          <p:nvPr/>
        </p:nvGrpSpPr>
        <p:grpSpPr>
          <a:xfrm>
            <a:off x="3924300" y="2276475"/>
            <a:ext cx="2601913" cy="949325"/>
            <a:chExt cx="1638" cy="598"/>
          </a:xfrm>
        </p:grpSpPr>
        <p:graphicFrame>
          <p:nvGraphicFramePr>
            <p:cNvPr id="18493" name="对象 18492"/>
            <p:cNvGraphicFramePr>
              <a:graphicFrameLocks noChangeAspect="1"/>
            </p:cNvGraphicFramePr>
            <p:nvPr/>
          </p:nvGraphicFramePr>
          <p:xfrm>
            <a:off x="0" y="0"/>
            <a:ext cx="890" cy="59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8" r:id="rId6" imgW="496570" imgH="394335" progId="Equation.3">
                    <p:embed/>
                  </p:oleObj>
                </mc:Choice>
                <mc:Fallback>
                  <p:oleObj r:id="rId6" imgW="496570" imgH="39433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890" cy="59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494" name="对象 18493"/>
            <p:cNvGraphicFramePr>
              <a:graphicFrameLocks noChangeAspect="1"/>
            </p:cNvGraphicFramePr>
            <p:nvPr/>
          </p:nvGraphicFramePr>
          <p:xfrm>
            <a:off x="1088" y="0"/>
            <a:ext cx="550" cy="59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49" r:id="rId8" imgW="395605" imgH="395605" progId="Equation.3">
                    <p:embed/>
                  </p:oleObj>
                </mc:Choice>
                <mc:Fallback>
                  <p:oleObj r:id="rId8" imgW="395605" imgH="39560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1088" y="0"/>
                          <a:ext cx="550" cy="59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8495" name="组合 18494"/>
          <p:cNvGrpSpPr>
            <a:grpSpLocks noChangeAspect="1"/>
          </p:cNvGrpSpPr>
          <p:nvPr/>
        </p:nvGrpSpPr>
        <p:grpSpPr>
          <a:xfrm>
            <a:off x="3995738" y="3716338"/>
            <a:ext cx="2538412" cy="949325"/>
            <a:chExt cx="1599" cy="598"/>
          </a:xfrm>
        </p:grpSpPr>
        <p:graphicFrame>
          <p:nvGraphicFramePr>
            <p:cNvPr id="18496" name="对象 18495"/>
            <p:cNvGraphicFramePr>
              <a:graphicFrameLocks noChangeAspect="1"/>
            </p:cNvGraphicFramePr>
            <p:nvPr/>
          </p:nvGraphicFramePr>
          <p:xfrm>
            <a:off x="0" y="0"/>
            <a:ext cx="684" cy="59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0" r:id="rId10" imgW="382905" imgH="395605" progId="Equation.3">
                    <p:embed/>
                  </p:oleObj>
                </mc:Choice>
                <mc:Fallback>
                  <p:oleObj r:id="rId10" imgW="382905" imgH="39560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1"/>
                        <a:stretch>
                          <a:fillRect/>
                        </a:stretch>
                      </p:blipFill>
                      <p:spPr>
                        <a:xfrm>
                          <a:off x="0" y="0"/>
                          <a:ext cx="684" cy="59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18497" name="对象 18496"/>
            <p:cNvGraphicFramePr>
              <a:graphicFrameLocks noChangeAspect="1"/>
            </p:cNvGraphicFramePr>
            <p:nvPr/>
          </p:nvGraphicFramePr>
          <p:xfrm>
            <a:off x="907" y="0"/>
            <a:ext cx="692" cy="598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1" r:id="rId12" imgW="496570" imgH="394335" progId="Equation.3">
                    <p:embed/>
                  </p:oleObj>
                </mc:Choice>
                <mc:Fallback>
                  <p:oleObj r:id="rId12" imgW="496570" imgH="394335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13"/>
                        <a:stretch>
                          <a:fillRect/>
                        </a:stretch>
                      </p:blipFill>
                      <p:spPr>
                        <a:xfrm>
                          <a:off x="907" y="0"/>
                          <a:ext cx="692" cy="598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18498" name="组合 18497"/>
          <p:cNvGrpSpPr/>
          <p:nvPr/>
        </p:nvGrpSpPr>
        <p:grpSpPr>
          <a:xfrm>
            <a:off x="2268538" y="5084763"/>
            <a:ext cx="4302125" cy="949325"/>
            <a:chExt cx="2710" cy="598"/>
          </a:xfrm>
        </p:grpSpPr>
        <p:sp>
          <p:nvSpPr>
            <p:cNvPr id="18499" name="文本框 18498"/>
            <p:cNvSpPr txBox="1"/>
            <p:nvPr/>
          </p:nvSpPr>
          <p:spPr>
            <a:xfrm>
              <a:off x="0" y="0"/>
              <a:ext cx="956" cy="596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en-US" altLang="zh-CN" sz="2800" b="0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</a:rPr>
                <a:t>x</a:t>
              </a:r>
              <a:r>
                <a:rPr lang="en-US" altLang="zh-CN" sz="2800" b="0" baseline="30000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</a:rPr>
                <a:t>2</a:t>
              </a:r>
              <a:r>
                <a:rPr lang="en-US" altLang="zh-CN" sz="2800" b="0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</a:rPr>
                <a:t>=-2py</a:t>
              </a:r>
            </a:p>
            <a:p>
              <a:pPr algn="ctr"/>
              <a:r>
                <a:rPr lang="en-US" altLang="zh-CN" sz="2800" b="0">
                  <a:solidFill>
                    <a:srgbClr val="FF0000"/>
                  </a:solidFill>
                  <a:effectLst>
                    <a:outerShdw blurRad="38100" dist="38100" dir="2700000">
                      <a:srgbClr val="000000"/>
                    </a:outerShdw>
                  </a:effectLst>
                  <a:latin typeface="Arial" pitchFamily="34" charset="0"/>
                </a:rPr>
                <a:t>(p&gt;0)</a:t>
              </a:r>
            </a:p>
          </p:txBody>
        </p:sp>
        <p:grpSp>
          <p:nvGrpSpPr>
            <p:cNvPr id="18500" name="组合 18499"/>
            <p:cNvGrpSpPr>
              <a:grpSpLocks noChangeAspect="1"/>
            </p:cNvGrpSpPr>
            <p:nvPr/>
          </p:nvGrpSpPr>
          <p:grpSpPr>
            <a:xfrm>
              <a:off x="997" y="0"/>
              <a:ext cx="1713" cy="598"/>
              <a:chExt cx="1713" cy="598"/>
            </a:xfrm>
          </p:grpSpPr>
          <p:graphicFrame>
            <p:nvGraphicFramePr>
              <p:cNvPr id="18501" name="对象 18500"/>
              <p:cNvGraphicFramePr>
                <a:graphicFrameLocks noChangeAspect="1"/>
              </p:cNvGraphicFramePr>
              <p:nvPr/>
            </p:nvGraphicFramePr>
            <p:xfrm>
              <a:off x="0" y="0"/>
              <a:ext cx="890" cy="598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2" r:id="rId14" imgW="496570" imgH="394335" progId="Equation.3">
                      <p:embed/>
                    </p:oleObj>
                  </mc:Choice>
                  <mc:Fallback>
                    <p:oleObj r:id="rId14" imgW="496570" imgH="394335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5"/>
                          <a:stretch>
                            <a:fillRect/>
                          </a:stretch>
                        </p:blipFill>
                        <p:spPr>
                          <a:xfrm>
                            <a:off x="0" y="0"/>
                            <a:ext cx="890" cy="598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  <p:graphicFrame>
            <p:nvGraphicFramePr>
              <p:cNvPr id="18502" name="对象 18501"/>
              <p:cNvGraphicFramePr>
                <a:graphicFrameLocks noChangeAspect="1"/>
              </p:cNvGraphicFramePr>
              <p:nvPr/>
            </p:nvGraphicFramePr>
            <p:xfrm>
              <a:off x="1134" y="0"/>
              <a:ext cx="579" cy="598"/>
            </p:xfrm>
            <a:graphic>
              <a:graphicData uri="http://schemas.openxmlformats.org/presentationml/2006/ole">
                <mc:AlternateContent>
                  <mc:Choice xmlns:v="urn:schemas-microsoft-com:vml" Requires="v">
                    <p:oleObj spid="_x0000_s1053" r:id="rId16" imgW="382905" imgH="395605" progId="Equation.3">
                      <p:embed/>
                    </p:oleObj>
                  </mc:Choice>
                  <mc:Fallback>
                    <p:oleObj r:id="rId16" imgW="382905" imgH="395605" progId="Equation.3">
                      <p:embed/>
                      <p:pic>
                        <p:nvPicPr>
                          <p:cNvPr id="0" name="OLE substitute image"/>
                          <p:cNvPicPr/>
                          <p:nvPr/>
                        </p:nvPicPr>
                        <p:blipFill>
                          <a:blip r:embed="rId17"/>
                          <a:stretch>
                            <a:fillRect/>
                          </a:stretch>
                        </p:blipFill>
                        <p:spPr>
                          <a:xfrm>
                            <a:off x="1134" y="0"/>
                            <a:ext cx="579" cy="598"/>
                          </a:xfrm>
                          <a:prstGeom prst="rect">
                            <a:avLst/>
                          </a:prstGeom>
                          <a:noFill/>
                          <a:ln w="38100">
                            <a:noFill/>
                            <a:miter/>
                          </a:ln>
                        </p:spPr>
                      </p:pic>
                    </p:oleObj>
                  </mc:Fallback>
                </mc:AlternateContent>
              </a:graphicData>
            </a:graphic>
          </p:graphicFrame>
        </p:grpSp>
      </p:grpSp>
      <p:graphicFrame>
        <p:nvGraphicFramePr>
          <p:cNvPr id="18543" name="内容占位符 18542"/>
          <p:cNvGraphicFramePr>
            <a:graphicFrameLocks noGrp="1"/>
          </p:cNvGraphicFramePr>
          <p:nvPr>
            <p:ph/>
          </p:nvPr>
        </p:nvGraphicFramePr>
        <p:xfrm>
          <a:off x="225425" y="152400"/>
          <a:ext cx="6480175" cy="6064250"/>
        </p:xfrm>
        <a:graphic>
          <a:graphicData uri="http://schemas.openxmlformats.org/drawingml/2006/table">
            <a:tbl>
              <a:tblPr/>
              <a:tblGrid>
                <a:gridCol w="19510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64941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32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</a:tblGrid>
              <a:tr h="517525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763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379537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414463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376362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 Rounded MT Bold" pitchFamily="34" charset="0"/>
                          <a:ea typeface="黑体" panose="02010609060101010101" pitchFamily="2" charset="-122"/>
                        </a:defRPr>
                      </a:lvl5pPr>
                    </a:lstStyle>
                    <a:p>
                      <a:pPr marL="0" lvl="0" indent="0" algn="ctr">
                        <a:buNone/>
                      </a:pPr>
                      <a:endParaRPr lang="zh-CN" altLang="en-US"/>
                    </a:p>
                  </a:txBody>
                  <a:tcPr>
                    <a:lnL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L>
                    <a:lnR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T>
                    <a:lnB w="28575" cap="flat" cmpd="sng">
                      <a:solidFill>
                        <a:schemeClr val="tx1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sp>
        <p:nvSpPr>
          <p:cNvPr id="18535" name="文本框 18534"/>
          <p:cNvSpPr txBox="1"/>
          <p:nvPr/>
        </p:nvSpPr>
        <p:spPr>
          <a:xfrm>
            <a:off x="6705600" y="381000"/>
            <a:ext cx="2266950" cy="118745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400">
                <a:latin typeface="Arial" pitchFamily="34" charset="0"/>
              </a:rPr>
              <a:t>1</a:t>
            </a:r>
            <a:r>
              <a:rPr lang="zh-CN" altLang="en-US" sz="2400">
                <a:latin typeface="Arial" pitchFamily="34" charset="0"/>
              </a:rPr>
              <a:t>）</a:t>
            </a:r>
            <a:r>
              <a:rPr lang="en-US" altLang="zh-CN" sz="2400">
                <a:solidFill>
                  <a:srgbClr val="FF0000"/>
                </a:solidFill>
                <a:latin typeface="Arial" pitchFamily="34" charset="0"/>
              </a:rPr>
              <a:t>P</a:t>
            </a:r>
            <a:r>
              <a:rPr lang="zh-CN" altLang="en-US" sz="2400">
                <a:solidFill>
                  <a:srgbClr val="FF0000"/>
                </a:solidFill>
                <a:latin typeface="Arial" pitchFamily="34" charset="0"/>
              </a:rPr>
              <a:t>的意义</a:t>
            </a:r>
            <a:r>
              <a:rPr lang="en-US" altLang="zh-CN" sz="2400">
                <a:solidFill>
                  <a:srgbClr val="FF0000"/>
                </a:solidFill>
                <a:latin typeface="Arial" pitchFamily="34" charset="0"/>
              </a:rPr>
              <a:t>:</a:t>
            </a:r>
            <a:r>
              <a:rPr lang="zh-CN" altLang="en-US" sz="2400">
                <a:latin typeface="Arial" pitchFamily="34" charset="0"/>
              </a:rPr>
              <a:t>抛物线的焦点到准线的距离</a:t>
            </a:r>
          </a:p>
        </p:txBody>
      </p:sp>
      <p:sp>
        <p:nvSpPr>
          <p:cNvPr id="18536" name="文本框 18535"/>
          <p:cNvSpPr txBox="1"/>
          <p:nvPr/>
        </p:nvSpPr>
        <p:spPr>
          <a:xfrm>
            <a:off x="6705600" y="1600200"/>
            <a:ext cx="2438400" cy="19177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r>
              <a:rPr lang="en-US" altLang="zh-CN" sz="2400">
                <a:latin typeface="Arial" pitchFamily="34" charset="0"/>
              </a:rPr>
              <a:t>2</a:t>
            </a:r>
            <a:r>
              <a:rPr lang="zh-CN" altLang="en-US" sz="2400">
                <a:latin typeface="Arial" pitchFamily="34" charset="0"/>
              </a:rPr>
              <a:t>）</a:t>
            </a:r>
            <a:r>
              <a:rPr lang="zh-CN" altLang="en-US" sz="2400">
                <a:solidFill>
                  <a:srgbClr val="FF0000"/>
                </a:solidFill>
                <a:latin typeface="Arial" pitchFamily="34" charset="0"/>
              </a:rPr>
              <a:t>方程的特点</a:t>
            </a:r>
            <a:r>
              <a:rPr lang="en-US" altLang="zh-CN" sz="2400">
                <a:solidFill>
                  <a:srgbClr val="FF0000"/>
                </a:solidFill>
                <a:latin typeface="Arial" pitchFamily="34" charset="0"/>
              </a:rPr>
              <a:t>:</a:t>
            </a:r>
          </a:p>
          <a:p>
            <a:r>
              <a:rPr lang="en-US" altLang="zh-CN" sz="2400">
                <a:latin typeface="Arial" pitchFamily="34" charset="0"/>
              </a:rPr>
              <a:t>(1)</a:t>
            </a:r>
            <a:r>
              <a:rPr lang="zh-CN" altLang="en-US" sz="2400">
                <a:solidFill>
                  <a:srgbClr val="FF0000"/>
                </a:solidFill>
                <a:latin typeface="Arial" pitchFamily="34" charset="0"/>
              </a:rPr>
              <a:t>左边</a:t>
            </a:r>
            <a:r>
              <a:rPr lang="zh-CN" altLang="en-US" sz="2400">
                <a:latin typeface="Arial" pitchFamily="34" charset="0"/>
              </a:rPr>
              <a:t>是二次式</a:t>
            </a:r>
            <a:r>
              <a:rPr lang="en-US" altLang="zh-CN" sz="2400">
                <a:latin typeface="Arial" pitchFamily="34" charset="0"/>
              </a:rPr>
              <a:t>,</a:t>
            </a:r>
          </a:p>
          <a:p>
            <a:r>
              <a:rPr lang="en-US" altLang="zh-CN" sz="2400">
                <a:latin typeface="Arial" pitchFamily="34" charset="0"/>
              </a:rPr>
              <a:t>(2)</a:t>
            </a:r>
            <a:r>
              <a:rPr lang="zh-CN" altLang="en-US" sz="2400">
                <a:solidFill>
                  <a:srgbClr val="FF0000"/>
                </a:solidFill>
                <a:latin typeface="Arial" pitchFamily="34" charset="0"/>
              </a:rPr>
              <a:t>右边</a:t>
            </a:r>
            <a:r>
              <a:rPr lang="zh-CN" altLang="en-US" sz="2400">
                <a:latin typeface="Arial" pitchFamily="34" charset="0"/>
              </a:rPr>
              <a:t>是一次式</a:t>
            </a:r>
            <a:r>
              <a:rPr lang="en-US" altLang="zh-CN" sz="2400">
                <a:latin typeface="Arial" pitchFamily="34" charset="0"/>
              </a:rPr>
              <a:t>;</a:t>
            </a:r>
            <a:r>
              <a:rPr lang="zh-CN" altLang="en-US" sz="2400">
                <a:latin typeface="Arial" pitchFamily="34" charset="0"/>
              </a:rPr>
              <a:t>决定了</a:t>
            </a:r>
            <a:r>
              <a:rPr lang="zh-CN" altLang="en-US" sz="2400">
                <a:solidFill>
                  <a:srgbClr val="0000FF"/>
                </a:solidFill>
                <a:latin typeface="Arial" pitchFamily="34" charset="0"/>
              </a:rPr>
              <a:t>焦点的位置</a:t>
            </a:r>
            <a:r>
              <a:rPr lang="en-US" altLang="zh-CN" sz="2400">
                <a:latin typeface="Arial" pitchFamily="34" charset="0"/>
              </a:rPr>
              <a:t>.</a:t>
            </a:r>
          </a:p>
        </p:txBody>
      </p:sp>
      <p:sp>
        <p:nvSpPr>
          <p:cNvPr id="18544" name="文本框 18543"/>
          <p:cNvSpPr txBox="1"/>
          <p:nvPr/>
        </p:nvSpPr>
        <p:spPr>
          <a:xfrm>
            <a:off x="6705600" y="3505200"/>
            <a:ext cx="2209800" cy="155257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zh-CN" sz="2400">
                <a:latin typeface="Arial" pitchFamily="34" charset="0"/>
              </a:rPr>
              <a:t>3</a:t>
            </a:r>
            <a:r>
              <a:rPr lang="zh-CN" altLang="en-US" sz="2400">
                <a:latin typeface="Arial" pitchFamily="34" charset="0"/>
              </a:rPr>
              <a:t>）标准方程中</a:t>
            </a:r>
            <a:r>
              <a:rPr lang="en-US" altLang="zh-CN" sz="2400" i="1">
                <a:solidFill>
                  <a:srgbClr val="FF0000"/>
                </a:solidFill>
                <a:latin typeface="Arial" pitchFamily="34" charset="0"/>
              </a:rPr>
              <a:t>p</a:t>
            </a:r>
            <a:r>
              <a:rPr lang="zh-CN" altLang="en-US" sz="2400">
                <a:latin typeface="Arial" pitchFamily="34" charset="0"/>
              </a:rPr>
              <a:t>前面的</a:t>
            </a:r>
            <a:r>
              <a:rPr lang="zh-CN" altLang="en-US" sz="2400">
                <a:solidFill>
                  <a:srgbClr val="FF0000"/>
                </a:solidFill>
                <a:latin typeface="Arial" pitchFamily="34" charset="0"/>
              </a:rPr>
              <a:t>正负号</a:t>
            </a:r>
            <a:r>
              <a:rPr lang="zh-CN" altLang="en-US" sz="2400">
                <a:latin typeface="Arial" pitchFamily="34" charset="0"/>
              </a:rPr>
              <a:t>决定抛物线的</a:t>
            </a:r>
            <a:r>
              <a:rPr lang="zh-CN" altLang="en-US" sz="2400">
                <a:solidFill>
                  <a:srgbClr val="FF0000"/>
                </a:solidFill>
                <a:latin typeface="Arial" pitchFamily="34" charset="0"/>
              </a:rPr>
              <a:t>开口方向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184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8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84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8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8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184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2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4" dur="1000"/>
                                        <p:tgtEl>
                                          <p:spTgt spid="185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1000"/>
                                        <p:tgtEl>
                                          <p:spTgt spid="185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4" dur="500"/>
                                        <p:tgtEl>
                                          <p:spTgt spid="185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438" grpId="0"/>
      <p:bldP spid="18439" grpId="0"/>
      <p:bldP spid="18535" grpId="0"/>
      <p:bldP spid="18536" grpId="0"/>
      <p:bldP spid="1854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034" name="标题 44033"/>
          <p:cNvSpPr>
            <a:spLocks noGrp="1"/>
          </p:cNvSpPr>
          <p:nvPr>
            <p:ph type="title"/>
          </p:nvPr>
        </p:nvSpPr>
        <p:spPr>
          <a:xfrm>
            <a:off x="381000" y="304800"/>
            <a:ext cx="1851025" cy="725488"/>
          </a:xfrm>
        </p:spPr>
        <p:txBody>
          <a:bodyPr anchor="ctr"/>
          <a:lstStyle/>
          <a:p>
            <a:r>
              <a:rPr lang="zh-CN" altLang="en-US" sz="4000"/>
              <a:t>例</a:t>
            </a:r>
            <a:r>
              <a:rPr lang="en-US" altLang="zh-CN" sz="4000"/>
              <a:t>1</a:t>
            </a:r>
          </a:p>
        </p:txBody>
      </p:sp>
      <p:grpSp>
        <p:nvGrpSpPr>
          <p:cNvPr id="44049" name="组合 44048"/>
          <p:cNvGrpSpPr/>
          <p:nvPr/>
        </p:nvGrpSpPr>
        <p:grpSpPr>
          <a:xfrm>
            <a:off x="533400" y="914400"/>
            <a:ext cx="7486650" cy="1066800"/>
            <a:chOff x="336" y="576"/>
            <a:chExt cx="4716" cy="672"/>
          </a:xfrm>
        </p:grpSpPr>
        <p:sp>
          <p:nvSpPr>
            <p:cNvPr id="44036" name="矩形 44035"/>
            <p:cNvSpPr/>
            <p:nvPr/>
          </p:nvSpPr>
          <p:spPr>
            <a:xfrm>
              <a:off x="336" y="663"/>
              <a:ext cx="4716" cy="585"/>
            </a:xfrm>
            <a:prstGeom prst="rect">
              <a:avLst/>
            </a:prstGeom>
            <a:noFill/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342900" lvl="0" indent="-3429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80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1pPr>
              <a:lvl2pPr marL="742950" lvl="1" indent="-28575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24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2pPr>
              <a:lvl3pPr marL="1143000" lvl="2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•"/>
                <a:defRPr sz="20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3pPr>
              <a:lvl4pPr marL="1600200" lvl="3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–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4pPr>
              <a:lvl5pPr marL="2057400" lvl="4" indent="-228600" algn="l" defTabSz="914400" rtl="0" eaLnBrk="1" fontAlgn="base" latinLnBrk="0" hangingPunct="1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har char="»"/>
                <a:defRPr sz="1800" b="0" i="0" u="none" kern="1200" baseline="0">
                  <a:solidFill>
                    <a:schemeClr val="tx1"/>
                  </a:solidFill>
                  <a:latin typeface="Arial Rounded MT Bold" pitchFamily="34" charset="0"/>
                  <a:ea typeface="黑体" panose="0201060906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lvl="0">
                <a:lnSpc>
                  <a:spcPct val="90000"/>
                </a:lnSpc>
                <a:buNone/>
              </a:pPr>
              <a:r>
                <a:rPr lang="zh-CN" altLang="en-US" b="0">
                  <a:solidFill>
                    <a:schemeClr val="bg1"/>
                  </a:solidFill>
                </a:rPr>
                <a:t>   </a:t>
              </a:r>
              <a:r>
                <a:rPr lang="en-US" altLang="zh-CN" b="1" err="1"/>
                <a:t>写出</a:t>
              </a:r>
              <a:r>
                <a:rPr lang="zh-CN" altLang="en-US" b="1"/>
                <a:t> 抛物线</a:t>
              </a:r>
              <a:r>
                <a:rPr lang="en-US" altLang="zh-CN" b="1"/>
                <a:t>                                   的</a:t>
              </a:r>
              <a:r>
                <a:rPr lang="zh-CN" altLang="en-US" b="1"/>
                <a:t>焦点坐标和准线方程</a:t>
              </a:r>
            </a:p>
          </p:txBody>
        </p:sp>
        <p:graphicFrame>
          <p:nvGraphicFramePr>
            <p:cNvPr id="44037" name="对象 44036"/>
            <p:cNvGraphicFramePr>
              <a:graphicFrameLocks noChangeAspect="1"/>
            </p:cNvGraphicFramePr>
            <p:nvPr/>
          </p:nvGraphicFramePr>
          <p:xfrm>
            <a:off x="1824" y="576"/>
            <a:ext cx="2009" cy="40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4" r:id="rId2" imgW="965200" imgH="279400" progId="Equation.3">
                    <p:embed/>
                  </p:oleObj>
                </mc:Choice>
                <mc:Fallback>
                  <p:oleObj r:id="rId2" imgW="965200" imgH="2794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3"/>
                        <a:stretch>
                          <a:fillRect/>
                        </a:stretch>
                      </p:blipFill>
                      <p:spPr>
                        <a:xfrm>
                          <a:off x="1824" y="576"/>
                          <a:ext cx="2009" cy="40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44042" name="组合 44041"/>
          <p:cNvGrpSpPr/>
          <p:nvPr/>
        </p:nvGrpSpPr>
        <p:grpSpPr>
          <a:xfrm>
            <a:off x="1219200" y="3276600"/>
            <a:ext cx="5334000" cy="1089025"/>
            <a:chOff x="480" y="2304"/>
            <a:chExt cx="3360" cy="686"/>
          </a:xfrm>
        </p:grpSpPr>
        <p:sp>
          <p:nvSpPr>
            <p:cNvPr id="44043" name="文本框 44042"/>
            <p:cNvSpPr txBox="1"/>
            <p:nvPr/>
          </p:nvSpPr>
          <p:spPr>
            <a:xfrm>
              <a:off x="480" y="2430"/>
              <a:ext cx="3264" cy="480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3200">
                  <a:latin typeface="Arial" pitchFamily="34" charset="0"/>
                </a:rPr>
                <a:t>焦点</a:t>
              </a:r>
              <a:r>
                <a:rPr lang="zh-CN" altLang="en-US" sz="4400">
                  <a:latin typeface="Arial" pitchFamily="34" charset="0"/>
                </a:rPr>
                <a:t>        ，</a:t>
              </a:r>
              <a:r>
                <a:rPr lang="zh-CN" altLang="en-US" sz="3200">
                  <a:latin typeface="Arial" pitchFamily="34" charset="0"/>
                </a:rPr>
                <a:t>准线</a:t>
              </a:r>
            </a:p>
          </p:txBody>
        </p:sp>
        <p:graphicFrame>
          <p:nvGraphicFramePr>
            <p:cNvPr id="44044" name="对象 44043"/>
            <p:cNvGraphicFramePr>
              <a:graphicFrameLocks noChangeAspect="1"/>
            </p:cNvGraphicFramePr>
            <p:nvPr/>
          </p:nvGraphicFramePr>
          <p:xfrm>
            <a:off x="1152" y="2382"/>
            <a:ext cx="720" cy="540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5" r:id="rId4" imgW="508000" imgH="431800" progId="Equation.3">
                    <p:embed/>
                  </p:oleObj>
                </mc:Choice>
                <mc:Fallback>
                  <p:oleObj r:id="rId4" imgW="508000" imgH="4318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5"/>
                        <a:stretch>
                          <a:fillRect/>
                        </a:stretch>
                      </p:blipFill>
                      <p:spPr>
                        <a:xfrm>
                          <a:off x="1152" y="2382"/>
                          <a:ext cx="720" cy="540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graphicFrame>
          <p:nvGraphicFramePr>
            <p:cNvPr id="44045" name="对象 44044"/>
            <p:cNvGraphicFramePr>
              <a:graphicFrameLocks noChangeAspect="1"/>
            </p:cNvGraphicFramePr>
            <p:nvPr/>
          </p:nvGraphicFramePr>
          <p:xfrm>
            <a:off x="2832" y="2304"/>
            <a:ext cx="1008" cy="686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6" r:id="rId6" imgW="584200" imgH="393700" progId="Equation.3">
                    <p:embed/>
                  </p:oleObj>
                </mc:Choice>
                <mc:Fallback>
                  <p:oleObj r:id="rId6" imgW="584200" imgH="3937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7"/>
                        <a:stretch>
                          <a:fillRect/>
                        </a:stretch>
                      </p:blipFill>
                      <p:spPr>
                        <a:xfrm>
                          <a:off x="2832" y="2304"/>
                          <a:ext cx="1008" cy="686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</p:grpSp>
      <p:grpSp>
        <p:nvGrpSpPr>
          <p:cNvPr id="44048" name="组合 44047"/>
          <p:cNvGrpSpPr/>
          <p:nvPr/>
        </p:nvGrpSpPr>
        <p:grpSpPr>
          <a:xfrm>
            <a:off x="1066800" y="1981200"/>
            <a:ext cx="5486400" cy="1090613"/>
            <a:chOff x="672" y="1248"/>
            <a:chExt cx="3456" cy="687"/>
          </a:xfrm>
        </p:grpSpPr>
        <p:graphicFrame>
          <p:nvGraphicFramePr>
            <p:cNvPr id="44039" name="对象 44038"/>
            <p:cNvGraphicFramePr>
              <a:graphicFrameLocks noChangeAspect="1"/>
            </p:cNvGraphicFramePr>
            <p:nvPr/>
          </p:nvGraphicFramePr>
          <p:xfrm>
            <a:off x="1192" y="1248"/>
            <a:ext cx="2936" cy="687"/>
          </p:xfrm>
          <a:graphic>
            <a:graphicData uri="http://schemas.openxmlformats.org/presentationml/2006/ole">
              <mc:AlternateContent>
                <mc:Choice xmlns:v="urn:schemas-microsoft-com:vml" Requires="v">
                  <p:oleObj spid="_x0000_s1057" r:id="rId8" imgW="1713865" imgH="393700" progId="Equation.3">
                    <p:embed/>
                  </p:oleObj>
                </mc:Choice>
                <mc:Fallback>
                  <p:oleObj r:id="rId8" imgW="1713865" imgH="393700" progId="Equation.3">
                    <p:embed/>
                    <p:pic>
                      <p:nvPicPr>
                        <p:cNvPr id="0" name="OLE substitute image"/>
                        <p:cNvPicPr/>
                        <p:nvPr/>
                      </p:nvPicPr>
                      <p:blipFill>
                        <a:blip r:embed="rId9"/>
                        <a:stretch>
                          <a:fillRect/>
                        </a:stretch>
                      </p:blipFill>
                      <p:spPr>
                        <a:xfrm>
                          <a:off x="1192" y="1248"/>
                          <a:ext cx="2936" cy="687"/>
                        </a:xfrm>
                        <a:prstGeom prst="rect">
                          <a:avLst/>
                        </a:prstGeom>
                        <a:noFill/>
                        <a:ln w="38100">
                          <a:noFill/>
                          <a:miter/>
                        </a:ln>
                      </p:spPr>
                    </p:pic>
                  </p:oleObj>
                </mc:Fallback>
              </mc:AlternateContent>
            </a:graphicData>
          </a:graphic>
        </p:graphicFrame>
        <p:sp>
          <p:nvSpPr>
            <p:cNvPr id="44047" name="文本框 44046"/>
            <p:cNvSpPr txBox="1"/>
            <p:nvPr/>
          </p:nvSpPr>
          <p:spPr>
            <a:xfrm>
              <a:off x="672" y="1488"/>
              <a:ext cx="432" cy="288"/>
            </a:xfrm>
            <a:prstGeom prst="rect">
              <a:avLst/>
            </a:prstGeom>
            <a:noFill/>
            <a:ln w="9525">
              <a:noFill/>
            </a:ln>
          </p:spPr>
          <p:txBody>
            <a:bodyPr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zh-CN" altLang="en-US" sz="2400">
                  <a:latin typeface="Arial" pitchFamily="34" charset="0"/>
                </a:rPr>
                <a:t>解：</a:t>
              </a:r>
            </a:p>
          </p:txBody>
        </p: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11" name="标题 21510"/>
          <p:cNvSpPr>
            <a:spLocks noGrp="1"/>
          </p:cNvSpPr>
          <p:nvPr>
            <p:ph type="title" idx="4294967295"/>
          </p:nvPr>
        </p:nvSpPr>
        <p:spPr>
          <a:xfrm>
            <a:off x="0" y="152400"/>
            <a:ext cx="1295400" cy="609600"/>
          </a:xfrm>
        </p:spPr>
        <p:txBody>
          <a:bodyPr anchor="ctr"/>
          <a:lstStyle/>
          <a:p>
            <a:r>
              <a:rPr lang="zh-CN" altLang="en-US" b="0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</a:rPr>
              <a:t>例</a:t>
            </a:r>
            <a:r>
              <a:rPr lang="en-US" altLang="zh-CN" b="0">
                <a:solidFill>
                  <a:schemeClr val="tx1"/>
                </a:solidFill>
                <a:effectLst>
                  <a:outerShdw blurRad="38100" dist="38100" dir="2700000">
                    <a:srgbClr val="FFFFFF"/>
                  </a:outerShdw>
                </a:effectLst>
              </a:rPr>
              <a:t>2</a:t>
            </a:r>
          </a:p>
        </p:txBody>
      </p:sp>
      <p:grpSp>
        <p:nvGrpSpPr>
          <p:cNvPr id="21537" name="组合 21536"/>
          <p:cNvGrpSpPr/>
          <p:nvPr/>
        </p:nvGrpSpPr>
        <p:grpSpPr>
          <a:xfrm>
            <a:off x="533400" y="838200"/>
            <a:ext cx="8610600" cy="3551238"/>
            <a:chOff x="336" y="528"/>
            <a:chExt cx="5424" cy="2237"/>
          </a:xfrm>
        </p:grpSpPr>
        <p:sp>
          <p:nvSpPr>
            <p:cNvPr id="21532" name="文本框 21531">
              <a:hlinkClick action="ppaction://noaction"/>
            </p:cNvPr>
            <p:cNvSpPr txBox="1"/>
            <p:nvPr/>
          </p:nvSpPr>
          <p:spPr>
            <a:xfrm>
              <a:off x="1920" y="2400"/>
              <a:ext cx="630" cy="365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none" anchor="t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Calibri" panose="020f0502020204030204" pitchFamily="34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r>
                <a:rPr lang="zh-CN" altLang="en-US" sz="3200">
                  <a:solidFill>
                    <a:srgbClr val="FF3300"/>
                  </a:solidFill>
                  <a:latin typeface="Times New Roman" panose="02020603050405020304" pitchFamily="18" charset="0"/>
                  <a:ea typeface="隶书" pitchFamily="49" charset="-122"/>
                </a:rPr>
                <a:t>解析</a:t>
              </a:r>
              <a:endParaRPr lang="zh-CN" altLang="en-US" sz="3200">
                <a:solidFill>
                  <a:srgbClr val="FF3300"/>
                </a:solidFill>
                <a:latin typeface="Times New Roman" panose="02020603050405020304" pitchFamily="18" charset="0"/>
                <a:ea typeface="隶书" pitchFamily="49" charset="-122"/>
              </a:endParaRPr>
            </a:p>
          </p:txBody>
        </p:sp>
        <p:grpSp>
          <p:nvGrpSpPr>
            <p:cNvPr id="21536" name="组合 21535"/>
            <p:cNvGrpSpPr/>
            <p:nvPr/>
          </p:nvGrpSpPr>
          <p:grpSpPr>
            <a:xfrm>
              <a:off x="336" y="528"/>
              <a:ext cx="5424" cy="1728"/>
              <a:chOff x="336" y="528"/>
              <a:chExt cx="5424" cy="1728"/>
            </a:xfrm>
          </p:grpSpPr>
          <p:grpSp>
            <p:nvGrpSpPr>
              <p:cNvPr id="21534" name="组合 21533"/>
              <p:cNvGrpSpPr/>
              <p:nvPr/>
            </p:nvGrpSpPr>
            <p:grpSpPr>
              <a:xfrm>
                <a:off x="336" y="528"/>
                <a:ext cx="5424" cy="1728"/>
                <a:chOff x="336" y="432"/>
                <a:chExt cx="5424" cy="1728"/>
              </a:xfrm>
            </p:grpSpPr>
            <p:sp>
              <p:nvSpPr>
                <p:cNvPr id="21514" name="文本框 21513"/>
                <p:cNvSpPr txBox="1"/>
                <p:nvPr/>
              </p:nvSpPr>
              <p:spPr>
                <a:xfrm>
                  <a:off x="432" y="432"/>
                  <a:ext cx="5328" cy="672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r>
                    <a:rPr lang="zh-CN" altLang="en-US" sz="3200">
                      <a:latin typeface="Times New Roman" panose="02020603050405020304" pitchFamily="18" charset="0"/>
                    </a:rPr>
                    <a:t>（</a:t>
                  </a:r>
                  <a:r>
                    <a:rPr lang="en-US" altLang="zh-CN" sz="3200">
                      <a:latin typeface="Times New Roman" panose="02020603050405020304" pitchFamily="18" charset="0"/>
                    </a:rPr>
                    <a:t>1</a:t>
                  </a:r>
                  <a:r>
                    <a:rPr lang="zh-CN" altLang="en-US" sz="3200">
                      <a:latin typeface="Times New Roman" panose="02020603050405020304" pitchFamily="18" charset="0"/>
                    </a:rPr>
                    <a:t>）已知抛物线的准线方程为 </a:t>
                  </a:r>
                  <a:r>
                    <a:rPr lang="en-US" altLang="zh-CN" sz="3200" i="1">
                      <a:latin typeface="Times New Roman" panose="02020603050405020304" pitchFamily="18" charset="0"/>
                    </a:rPr>
                    <a:t>x</a:t>
                  </a:r>
                  <a:r>
                    <a:rPr lang="en-US" altLang="zh-CN" sz="3200">
                      <a:latin typeface="Times New Roman" panose="02020603050405020304" pitchFamily="18" charset="0"/>
                    </a:rPr>
                    <a:t> = 1 </a:t>
                  </a:r>
                  <a:r>
                    <a:rPr lang="zh-CN" altLang="en-US" sz="3200">
                      <a:latin typeface="Times New Roman" panose="02020603050405020304" pitchFamily="18" charset="0"/>
                    </a:rPr>
                    <a:t>，求抛物线的标准方程</a:t>
                  </a:r>
                </a:p>
              </p:txBody>
            </p:sp>
            <p:sp>
              <p:nvSpPr>
                <p:cNvPr id="21515" name="文本框 21514"/>
                <p:cNvSpPr txBox="1"/>
                <p:nvPr/>
              </p:nvSpPr>
              <p:spPr>
                <a:xfrm>
                  <a:off x="336" y="1795"/>
                  <a:ext cx="5328" cy="365"/>
                </a:xfrm>
                <a:prstGeom prst="rect">
                  <a:avLst/>
                </a:prstGeom>
                <a:noFill/>
                <a:ln w="9525">
                  <a:noFill/>
                </a:ln>
              </p:spPr>
              <p:txBody>
                <a:bodyPr>
                  <a:spAutoFit/>
                </a:bodyPr>
                <a:lstStyle>
                  <a:defPPr>
                    <a:defRPr lang="zh-CN"/>
                  </a:defPPr>
                  <a:lvl1pPr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1pPr>
                  <a:lvl2pPr marL="4572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2pPr>
                  <a:lvl3pPr marL="9144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3pPr>
                  <a:lvl4pPr marL="13716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4pPr>
                  <a:lvl5pPr marL="1828800" algn="l" rtl="0" fontAlgn="base">
                    <a:spcBef>
                      <a:spcPct val="0"/>
                    </a:spcBef>
                    <a:spcAft>
                      <a:spcPct val="0"/>
                    </a:spcAft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5pPr>
                  <a:lvl6pPr marL="22860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6pPr>
                  <a:lvl7pPr marL="27432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7pPr>
                  <a:lvl8pPr marL="32004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8pPr>
                  <a:lvl9pPr marL="3657600" algn="l" defTabSz="914400" rtl="0" eaLnBrk="1" latinLnBrk="0" hangingPunct="1">
                    <a:defRPr kern="1200">
                      <a:solidFill>
                        <a:schemeClr val="tx1"/>
                      </a:solidFill>
                      <a:latin typeface="Calibri" panose="020f0502020204030204" pitchFamily="34" charset="0"/>
                      <a:ea typeface="微软雅黑" panose="020b0503020204020204" pitchFamily="34" charset="-122"/>
                      <a:cs typeface="+mn-cs"/>
                    </a:defRPr>
                  </a:lvl9pPr>
                </a:lstStyle>
                <a:p>
                  <a:r>
                    <a:rPr lang="zh-CN" altLang="en-US" sz="3200">
                      <a:latin typeface="Times New Roman" panose="02020603050405020304" pitchFamily="18" charset="0"/>
                    </a:rPr>
                    <a:t>（</a:t>
                  </a:r>
                  <a:r>
                    <a:rPr lang="en-US" altLang="zh-CN" sz="3200">
                      <a:latin typeface="Times New Roman" panose="02020603050405020304" pitchFamily="18" charset="0"/>
                    </a:rPr>
                    <a:t>2</a:t>
                  </a:r>
                  <a:r>
                    <a:rPr lang="zh-CN" altLang="en-US" sz="3200">
                      <a:latin typeface="Times New Roman" panose="02020603050405020304" pitchFamily="18" charset="0"/>
                    </a:rPr>
                    <a:t>）求过点</a:t>
                  </a:r>
                  <a:r>
                    <a:rPr lang="en-US" altLang="zh-CN" sz="3200">
                      <a:latin typeface="Times New Roman" panose="02020603050405020304" pitchFamily="18" charset="0"/>
                    </a:rPr>
                    <a:t>A</a:t>
                  </a:r>
                  <a:r>
                    <a:rPr lang="zh-CN" altLang="en-US" sz="3200">
                      <a:latin typeface="Times New Roman" panose="02020603050405020304" pitchFamily="18" charset="0"/>
                    </a:rPr>
                    <a:t>（</a:t>
                  </a:r>
                  <a:r>
                    <a:rPr lang="en-US" altLang="zh-CN" sz="3200">
                      <a:latin typeface="Times New Roman" panose="02020603050405020304" pitchFamily="18" charset="0"/>
                    </a:rPr>
                    <a:t>3</a:t>
                  </a:r>
                  <a:r>
                    <a:rPr lang="zh-CN" altLang="en-US" sz="3200">
                      <a:latin typeface="Times New Roman" panose="02020603050405020304" pitchFamily="18" charset="0"/>
                    </a:rPr>
                    <a:t>，</a:t>
                  </a:r>
                  <a:r>
                    <a:rPr lang="en-US" altLang="zh-CN" sz="3200">
                      <a:latin typeface="Times New Roman" panose="02020603050405020304" pitchFamily="18" charset="0"/>
                    </a:rPr>
                    <a:t>2</a:t>
                  </a:r>
                  <a:r>
                    <a:rPr lang="zh-CN" altLang="en-US" sz="3200">
                      <a:latin typeface="Times New Roman" panose="02020603050405020304" pitchFamily="18" charset="0"/>
                    </a:rPr>
                    <a:t>）的抛物线的标准方程</a:t>
                  </a:r>
                </a:p>
              </p:txBody>
            </p:sp>
          </p:grpSp>
          <p:sp>
            <p:nvSpPr>
              <p:cNvPr id="21533" name="文本框 21532">
                <a:hlinkClick action="ppaction://noaction"/>
              </p:cNvPr>
              <p:cNvSpPr txBox="1"/>
              <p:nvPr/>
            </p:nvSpPr>
            <p:spPr>
              <a:xfrm>
                <a:off x="1872" y="1314"/>
                <a:ext cx="1008" cy="365"/>
              </a:xfrm>
              <a:prstGeom prst="rect">
                <a:avLst/>
              </a:prstGeom>
              <a:noFill/>
              <a:ln w="9525">
                <a:noFill/>
              </a:ln>
            </p:spPr>
            <p:txBody>
              <a:bodyPr>
                <a:spAutoFit/>
              </a:bodyPr>
              <a:lstStyle>
                <a:defPPr>
                  <a:defRPr lang="zh-CN"/>
                </a:defPPr>
                <a:lvl1pPr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1pPr>
                <a:lvl2pPr marL="4572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2pPr>
                <a:lvl3pPr marL="9144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3pPr>
                <a:lvl4pPr marL="13716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4pPr>
                <a:lvl5pPr marL="1828800" algn="l" rtl="0" fontAlgn="base">
                  <a:spcBef>
                    <a:spcPct val="0"/>
                  </a:spcBef>
                  <a:spcAft>
                    <a:spcPct val="0"/>
                  </a:spcAft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5pPr>
                <a:lvl6pPr marL="22860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6pPr>
                <a:lvl7pPr marL="27432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7pPr>
                <a:lvl8pPr marL="32004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8pPr>
                <a:lvl9pPr marL="3657600" algn="l" defTabSz="914400" rtl="0" eaLnBrk="1" latinLnBrk="0" hangingPunct="1">
                  <a:defRPr kern="1200">
                    <a:solidFill>
                      <a:schemeClr val="tx1"/>
                    </a:solidFill>
                    <a:latin typeface="Calibri" panose="020f0502020204030204" pitchFamily="34" charset="0"/>
                    <a:ea typeface="微软雅黑" panose="020b0503020204020204" pitchFamily="34" charset="-122"/>
                    <a:cs typeface="+mn-cs"/>
                  </a:defRPr>
                </a:lvl9pPr>
              </a:lstStyle>
              <a:p>
                <a:r>
                  <a:rPr lang="zh-CN" altLang="en-US" sz="3200">
                    <a:solidFill>
                      <a:srgbClr val="FF3300"/>
                    </a:solidFill>
                    <a:latin typeface="Times New Roman" panose="02020603050405020304" pitchFamily="18" charset="0"/>
                    <a:ea typeface="隶书" pitchFamily="49" charset="-122"/>
                  </a:rPr>
                  <a:t>解析</a:t>
                </a:r>
                <a:endParaRPr lang="zh-CN" altLang="en-US" sz="3200">
                  <a:solidFill>
                    <a:srgbClr val="FF3300"/>
                  </a:solidFill>
                  <a:latin typeface="Times New Roman" panose="02020603050405020304" pitchFamily="18" charset="0"/>
                  <a:ea typeface="隶书" pitchFamily="49" charset="-122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https://d.book118.com/435332022103011104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微软雅黑" panose="020b0503020204020204" charset="-122"/>
        <a:cs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9EDEE"/>
      </a:accent5>
      <a:accent6>
        <a:srgbClr val="2D2D89"/>
      </a:accent6>
      <a:hlink>
        <a:srgbClr val="009999"/>
      </a:hlink>
      <a:folHlink>
        <a:srgbClr val="99CC00"/>
      </a:folHlink>
    </a:clrScheme>
    <a:fontScheme name="Cambria-Calibri">
      <a:majorFont>
        <a:latin typeface="Cambria"/>
        <a:ea typeface="Cambria"/>
        <a:cs typeface="Arial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2007-201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atMod val="350000"/>
                <a:shade val="99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11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5">
      <vt:lpstr>Arial</vt:lpstr>
      <vt:lpstr>Calibri</vt:lpstr>
      <vt:lpstr>微软雅黑</vt:lpstr>
      <vt:lpstr>Tahoma</vt:lpstr>
      <vt:lpstr>华文行楷</vt:lpstr>
      <vt:lpstr>Times New Roman</vt:lpstr>
      <vt:lpstr>黑体</vt:lpstr>
      <vt:lpstr>隶书</vt:lpstr>
      <vt:lpstr>Cambria</vt:lpstr>
      <vt:lpstr>宋体</vt:lpstr>
      <vt:lpstr>Arial Rounded MT Bold</vt:lpstr>
      <vt:lpstr>华文中宋</vt:lpstr>
      <vt:lpstr>Monotype Corsiva</vt:lpstr>
      <vt:lpstr>Office Theme</vt:lpstr>
      <vt:lpstr>圆锥曲线包含哪几种曲线？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例1</vt:lpstr>
      <vt:lpstr>例2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2024-09-13T23:43:26.673</cp:lastPrinted>
  <dcterms:created xsi:type="dcterms:W3CDTF">2024-09-13T15:43:26Z</dcterms:created>
  <dcterms:modified xsi:type="dcterms:W3CDTF">2024-09-13T15:43:28Z</dcterms:modified>
</cp:coreProperties>
</file>