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F9F2E-BAC5-4C15-9138-DE1C6359C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C568E-764E-447D-9EAE-971B7376D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5FED6-48F0-4FFD-8D51-6EB98EFD2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1E996-A400-4372-A9FF-8C3ECE58A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07C03-3ECC-4122-AF26-BA5150E9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32BE36-31BA-482E-9DBE-97BB32CCD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EFB8B-5559-47D4-B69E-19C36A499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46247-FC2C-4976-A891-8933626A4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9ECC4-BE48-4960-B03E-2ADA9D14D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7AE82-1EC0-4110-A31E-F48074E41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E1224-150A-44D1-A732-8C076AA4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20" r:id="rId2"/>
    <p:sldLayoutId id="2147485321" r:id="rId3"/>
    <p:sldLayoutId id="2147485322" r:id="rId4"/>
    <p:sldLayoutId id="2147485323" r:id="rId5"/>
    <p:sldLayoutId id="2147485324" r:id="rId6"/>
    <p:sldLayoutId id="2147485325" r:id="rId7"/>
    <p:sldLayoutId id="2147485326" r:id="rId8"/>
    <p:sldLayoutId id="2147485327" r:id="rId9"/>
    <p:sldLayoutId id="2147485328" r:id="rId10"/>
    <p:sldLayoutId id="214748532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410100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药物体内吸收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药物体内吸收概述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药物体内吸收的过程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影响药物体内吸收的因素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药物体内吸收的研究方法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药物体内吸收的研究进展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药物体内吸收概述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药物体内吸收的定义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药物吸收的速度、程度和部位对药效有重要影响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药物进入人体后，通过血液循环到达作用部位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药物在体内的分布、代谢和排泄过程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药物吸收的机制包括被动扩散、主动转运和胞饮作用等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药物体内吸收的重要性</a:t>
            </a:r>
            <a:endParaRPr lang="zh-CN" altLang="en-US"/>
          </a:p>
        </p:txBody>
      </p:sp>
      <p:sp>
        <p:nvSpPr>
          <p:cNvPr id="1049158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药物吸收是药物发挥作用的前提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药物吸收影响药物的疗效和安全性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药物吸收影响药物的剂量和给药方式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药物吸收影响药物的代谢和排泄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药物体内吸收的机制</a:t>
            </a:r>
            <a:endParaRPr lang="zh-CN" altLang="en-US"/>
          </a:p>
        </p:txBody>
      </p:sp>
      <p:sp>
        <p:nvSpPr>
          <p:cNvPr id="10492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药物通过胃肠道吸收进入血液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药物通过呼吸道吸收进入血液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药物通过注射直接进入血液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药物通过皮肤吸收进入血液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药物体内吸收的过程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药物的溶解</a:t>
            </a:r>
            <a:endParaRPr lang="zh-CN" altLang="en-US"/>
          </a:p>
        </p:txBody>
      </p:sp>
      <p:sp>
        <p:nvSpPr>
          <p:cNvPr id="1049402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药物溶解是药物体内吸收的第一步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药物溶解需要与体内的水分子结合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药物溶解的速度会影响药物的吸收速度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药物溶解的程度会影响药物的吸收程度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药物的渗透</a:t>
            </a:r>
            <a:endParaRPr lang="zh-CN" altLang="en-US"/>
          </a:p>
        </p:txBody>
      </p:sp>
      <p:sp>
        <p:nvSpPr>
          <p:cNvPr id="1049456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药物通过细胞膜的扩散过程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药物通过细胞膜的转运过程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药物通过细胞膜的渗透过程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药物在体内的分布和代谢过程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药物的转运</a:t>
            </a:r>
            <a:endParaRPr lang="zh-CN" altLang="en-US"/>
          </a:p>
        </p:txBody>
      </p:sp>
      <p:sp>
        <p:nvSpPr>
          <p:cNvPr id="1049510" name="对角圆角矩形 52"/>
          <p:cNvSpPr/>
          <p:nvPr>
            <p:custDataLst>
              <p:tags r:id="rId2"/>
            </p:custDataLst>
          </p:nvPr>
        </p:nvSpPr>
        <p:spPr>
          <a:xfrm>
            <a:off x="801238" y="169193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53"/>
          <p:cNvSpPr/>
          <p:nvPr>
            <p:custDataLst>
              <p:tags r:id="rId3"/>
            </p:custDataLst>
          </p:nvPr>
        </p:nvSpPr>
        <p:spPr>
          <a:xfrm>
            <a:off x="801238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54"/>
          <p:cNvSpPr/>
          <p:nvPr>
            <p:custDataLst>
              <p:tags r:id="rId4"/>
            </p:custDataLst>
          </p:nvPr>
        </p:nvSpPr>
        <p:spPr>
          <a:xfrm>
            <a:off x="1313332" y="156343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56"/>
          <p:cNvSpPr txBox="1"/>
          <p:nvPr>
            <p:custDataLst>
              <p:tags r:id="rId5"/>
            </p:custDataLst>
          </p:nvPr>
        </p:nvSpPr>
        <p:spPr>
          <a:xfrm>
            <a:off x="1346744" y="174398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药物进入体内后，首先通过胃肠道吸收进入血液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9"/>
          <p:cNvSpPr/>
          <p:nvPr>
            <p:custDataLst>
              <p:tags r:id="rId6"/>
            </p:custDataLst>
          </p:nvPr>
        </p:nvSpPr>
        <p:spPr>
          <a:xfrm>
            <a:off x="6364240" y="169193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10"/>
          <p:cNvSpPr/>
          <p:nvPr>
            <p:custDataLst>
              <p:tags r:id="rId7"/>
            </p:custDataLst>
          </p:nvPr>
        </p:nvSpPr>
        <p:spPr>
          <a:xfrm>
            <a:off x="6364240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11"/>
          <p:cNvSpPr/>
          <p:nvPr>
            <p:custDataLst>
              <p:tags r:id="rId8"/>
            </p:custDataLst>
          </p:nvPr>
        </p:nvSpPr>
        <p:spPr>
          <a:xfrm>
            <a:off x="6875691" y="156343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12"/>
          <p:cNvSpPr txBox="1"/>
          <p:nvPr>
            <p:custDataLst>
              <p:tags r:id="rId9"/>
            </p:custDataLst>
          </p:nvPr>
        </p:nvSpPr>
        <p:spPr>
          <a:xfrm>
            <a:off x="6909103" y="175040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药物在细胞内通过代谢酶进行代谢，产生活性或失活形式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5"/>
          <p:cNvSpPr/>
          <p:nvPr>
            <p:custDataLst>
              <p:tags r:id="rId10"/>
            </p:custDataLst>
          </p:nvPr>
        </p:nvSpPr>
        <p:spPr>
          <a:xfrm>
            <a:off x="801238" y="338435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6"/>
          <p:cNvSpPr/>
          <p:nvPr>
            <p:custDataLst>
              <p:tags r:id="rId11"/>
            </p:custDataLst>
          </p:nvPr>
        </p:nvSpPr>
        <p:spPr>
          <a:xfrm>
            <a:off x="801238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7"/>
          <p:cNvSpPr/>
          <p:nvPr>
            <p:custDataLst>
              <p:tags r:id="rId12"/>
            </p:custDataLst>
          </p:nvPr>
        </p:nvSpPr>
        <p:spPr>
          <a:xfrm>
            <a:off x="1313332" y="325584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8"/>
          <p:cNvSpPr txBox="1"/>
          <p:nvPr>
            <p:custDataLst>
              <p:tags r:id="rId13"/>
            </p:custDataLst>
          </p:nvPr>
        </p:nvSpPr>
        <p:spPr>
          <a:xfrm>
            <a:off x="1346744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药物在血液中通过血液循环到达目标器官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对角圆角矩形 14"/>
          <p:cNvSpPr/>
          <p:nvPr>
            <p:custDataLst>
              <p:tags r:id="rId14"/>
            </p:custDataLst>
          </p:nvPr>
        </p:nvSpPr>
        <p:spPr>
          <a:xfrm>
            <a:off x="6364240" y="338435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18"/>
          <p:cNvSpPr/>
          <p:nvPr>
            <p:custDataLst>
              <p:tags r:id="rId15"/>
            </p:custDataLst>
          </p:nvPr>
        </p:nvSpPr>
        <p:spPr>
          <a:xfrm>
            <a:off x="6364240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19"/>
          <p:cNvSpPr/>
          <p:nvPr>
            <p:custDataLst>
              <p:tags r:id="rId16"/>
            </p:custDataLst>
          </p:nvPr>
        </p:nvSpPr>
        <p:spPr>
          <a:xfrm>
            <a:off x="6875691" y="325584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20"/>
          <p:cNvSpPr txBox="1"/>
          <p:nvPr>
            <p:custDataLst>
              <p:tags r:id="rId17"/>
            </p:custDataLst>
          </p:nvPr>
        </p:nvSpPr>
        <p:spPr>
          <a:xfrm>
            <a:off x="6909103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药物在细胞内通过转运蛋白进入细胞外，再次进入血液循环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对角圆角矩形 15"/>
          <p:cNvSpPr/>
          <p:nvPr>
            <p:custDataLst>
              <p:tags r:id="rId18"/>
            </p:custDataLst>
          </p:nvPr>
        </p:nvSpPr>
        <p:spPr>
          <a:xfrm>
            <a:off x="801238" y="507677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对角圆角矩形 16"/>
          <p:cNvSpPr/>
          <p:nvPr>
            <p:custDataLst>
              <p:tags r:id="rId19"/>
            </p:custDataLst>
          </p:nvPr>
        </p:nvSpPr>
        <p:spPr>
          <a:xfrm>
            <a:off x="801238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直角三角形 17"/>
          <p:cNvSpPr/>
          <p:nvPr>
            <p:custDataLst>
              <p:tags r:id="rId20"/>
            </p:custDataLst>
          </p:nvPr>
        </p:nvSpPr>
        <p:spPr>
          <a:xfrm>
            <a:off x="1313332" y="494312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文本框 27"/>
          <p:cNvSpPr txBox="1"/>
          <p:nvPr>
            <p:custDataLst>
              <p:tags r:id="rId21"/>
            </p:custDataLst>
          </p:nvPr>
        </p:nvSpPr>
        <p:spPr>
          <a:xfrm>
            <a:off x="1346744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药物在细胞膜上通过转运蛋白进入细胞内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对角圆角矩形 22"/>
          <p:cNvSpPr/>
          <p:nvPr>
            <p:custDataLst>
              <p:tags r:id="rId22"/>
            </p:custDataLst>
          </p:nvPr>
        </p:nvSpPr>
        <p:spPr>
          <a:xfrm>
            <a:off x="6364240" y="507677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对角圆角矩形 23"/>
          <p:cNvSpPr/>
          <p:nvPr>
            <p:custDataLst>
              <p:tags r:id="rId23"/>
            </p:custDataLst>
          </p:nvPr>
        </p:nvSpPr>
        <p:spPr>
          <a:xfrm>
            <a:off x="6364240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直角三角形 24"/>
          <p:cNvSpPr/>
          <p:nvPr>
            <p:custDataLst>
              <p:tags r:id="rId24"/>
            </p:custDataLst>
          </p:nvPr>
        </p:nvSpPr>
        <p:spPr>
          <a:xfrm>
            <a:off x="6875691" y="494312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文本框 25"/>
          <p:cNvSpPr txBox="1"/>
          <p:nvPr>
            <p:custDataLst>
              <p:tags r:id="rId25"/>
            </p:custDataLst>
          </p:nvPr>
        </p:nvSpPr>
        <p:spPr>
          <a:xfrm>
            <a:off x="6909103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药物在血液循环中通过肾脏、肝脏等器官排泄出体外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药物的吸收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影响药物体内吸收的因素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药物的理化性质</a:t>
            </a:r>
            <a:endParaRPr lang="zh-CN" altLang="en-US"/>
          </a:p>
        </p:txBody>
      </p:sp>
      <p:sp>
        <p:nvSpPr>
          <p:cNvPr id="1049750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2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4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溶解度：影响药物在体内的溶解和吸收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56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8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0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酸碱性：影响药物在体内的解离和吸收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2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4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6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脂溶性：影响药物在体内的吸收和分布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8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2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稳定性：影响药物在体内的稳定性和吸收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https://d.book118.com/435341010001011112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汉仪粗圆简</vt:lpstr>
      <vt:lpstr>Wingdings</vt:lpstr>
      <vt:lpstr>江城圆体 700W</vt:lpstr>
      <vt:lpstr>Calibri Light</vt:lpstr>
      <vt:lpstr>宋体</vt:lpstr>
      <vt:lpstr>微软雅黑</vt:lpstr>
      <vt:lpstr>Office Theme</vt:lpstr>
      <vt:lpstr>药物体内吸收</vt:lpstr>
      <vt:lpstr>目录</vt:lpstr>
      <vt:lpstr>单击添加章节标题</vt:lpstr>
      <vt:lpstr>药物体内吸收概述</vt:lpstr>
      <vt:lpstr>PowerPoint Presentation</vt:lpstr>
      <vt:lpstr>药物体内吸收的定义</vt:lpstr>
      <vt:lpstr>药物体内吸收的重要性</vt:lpstr>
      <vt:lpstr>药物体内吸收的机制</vt:lpstr>
      <vt:lpstr>药物体内吸收的过程</vt:lpstr>
      <vt:lpstr>PowerPoint Presentation</vt:lpstr>
      <vt:lpstr>药物的溶解</vt:lpstr>
      <vt:lpstr>药物的渗透</vt:lpstr>
      <vt:lpstr>药物的转运</vt:lpstr>
      <vt:lpstr>药物的吸收</vt:lpstr>
      <vt:lpstr>影响药物体内吸收的因素</vt:lpstr>
      <vt:lpstr>PowerPoint Presentation</vt:lpstr>
      <vt:lpstr>药物的理化性质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2024-09-18T02:03:10.641</cp:lastPrinted>
  <dcterms:created xsi:type="dcterms:W3CDTF">2024-09-17T18:03:10Z</dcterms:created>
  <dcterms:modified xsi:type="dcterms:W3CDTF">2024-09-17T18:03:13Z</dcterms:modified>
</cp:coreProperties>
</file>