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9E4800-DDD3-49B4-9356-5B2EF770D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7D1077-88D4-4FB8-B70C-D9A703B6F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93DDCE-D912-4FA5-A0B3-D1FE4FB13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E0389E-ED77-4675-8DC8-34444C1898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852FEE-88B9-4C01-986B-4D155D97EA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932C03-8BFE-46B1-9CCC-BC725DD8E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B3ED2C-AD89-4891-8C6A-2758E621E2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B89D02-190C-4E86-A409-08C26B283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521E30-2111-4989-9236-E95B93061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CF120F-5010-40C0-A9C3-C63721A42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BF6F43-C22B-41BE-AB50-337B4A683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411201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353255"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4800" b="1" err="1" smtClean="0">
                <a:solidFill>
                  <a:srgbClr val="FFFFFF">
                    <a:alpha val="100000"/>
                  </a:srgbClr>
                </a:solidFill>
                <a:latin typeface="Microsoft Yahei"/>
                <a:ea typeface="Microsoft Yahei"/>
                <a:cs typeface="Microsoft Yahei"/>
              </a:rPr>
              <a:t>脑梗塞病人的护理</a:t>
            </a:r>
            <a:r>
              <a:rPr lang="en-US" altLang="zh-CN" sz="4800" b="1" err="1" smtClean="0">
                <a:solidFill>
                  <a:srgbClr val="FFFFFF">
                    <a:alpha val="100000"/>
                  </a:srgbClr>
                </a:solidFill>
                <a:latin typeface="Microsoft Yahei"/>
                <a:ea typeface="Microsoft Yahei"/>
                <a:cs typeface="Microsoft Yahei"/>
              </a:rPr>
              <a:t>PPT</a:t>
            </a:r>
            <a:endParaRPr lang="en-US" sz="105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alpha val="100000"/>
                  </a:srgbClr>
                </a:solidFill>
                <a:latin typeface="Microsoft Yahei"/>
                <a:ea typeface="Microsoft Yahei"/>
                <a:cs typeface="Microsoft Yahei"/>
              </a:rPr>
              <a:t>汇报人</a:t>
            </a:r>
            <a:r>
              <a:rPr lang="en-US" sz="2025" err="1" smtClean="0">
                <a:solidFill>
                  <a:srgbClr val="FFFFFF">
                    <a:alpha val="100000"/>
                  </a:srgbClr>
                </a:solidFill>
                <a:latin typeface="Microsoft Yahei"/>
                <a:ea typeface="Microsoft Yahei"/>
                <a:cs typeface="Microsoft Yahei"/>
              </a:rPr>
              <a:t>：</a:t>
            </a:r>
            <a:r>
              <a:rPr lang="en-US" altLang="zh-CN" sz="2025" err="1" smtClean="0">
                <a:solidFill>
                  <a:srgbClr val="FFFFFF">
                    <a:alpha val="100000"/>
                  </a:srgbClr>
                </a:solidFill>
                <a:latin typeface="Microsoft Yahei"/>
                <a:ea typeface="Microsoft Yahei"/>
                <a:cs typeface="Microsoft Yahei"/>
              </a:rPr>
              <a:t>XXX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r>
              <a:rPr lang="en-US" sz="2025" smtClean="0">
                <a:solidFill>
                  <a:srgbClr val="FFFFFF">
                    <a:alpha val="100000"/>
                  </a:srgbClr>
                </a:solidFill>
                <a:latin typeface="Microsoft Yahei"/>
                <a:ea typeface="Microsoft Yahei"/>
                <a:cs typeface="Microsoft Yahei"/>
              </a:rPr>
              <a:t>-</a:t>
            </a:r>
            <a:r>
              <a:rPr lang="en-US" altLang="zh-CN" sz="2025" smtClean="0">
                <a:solidFill>
                  <a:srgbClr val="FFFFFF">
                    <a:alpha val="100000"/>
                  </a:srgbClr>
                </a:solidFill>
                <a:latin typeface="Microsoft Yahei"/>
                <a:ea typeface="Microsoft Yahei"/>
                <a:cs typeface="Microsoft Yahei"/>
              </a:rPr>
              <a:t>XX</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脑梗塞概述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急性期护理要点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康复期护理策略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药物治疗与护理配合</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营养支持与饮食调整建议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家庭环境优化与辅助器具使用指导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脑梗塞概述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2081" b="22081"/>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发病原因</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主要原因包括动脉粥样硬化、高血压、糖尿病、高血脂等，同时不良生活习惯如吸烟、饮酒等也是重要诱因。</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脑梗塞又称缺血性脑卒中，是指因脑部血液供应障碍，缺血、缺氧所导致的局限性脑组织的缺血性坏死或软化。</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6605" r="16605"/>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脑梗塞的症状复杂多样，包括头痛、头晕、恶心、呕吐、偏瘫、失语等，严重者可出现昏迷甚至死亡。</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根据梗塞部位和临床表现，脑梗塞可分为多种类型，如腔隙性脑梗塞、脑血栓形成、脑栓塞等。</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临床表现</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分型</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临床表现及分型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025" b="102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诊断方法</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主要包括病史询问、体格检查、影像学检查（如CT、MRI等）和实验室检查等。</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诊断标准</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结合患者病史、临床表现和影像学检查结果，依据相关诊断标准进行确诊。</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积极控制高血压、糖尿病等基础疾病，改善不良生活习惯，加强体育锻炼，保持心情愉悦等。</a:t>
            </a:r>
            <a:endParaRPr lang="en-US" sz="1100"/>
          </a:p>
          <a:p>
            <a:pPr>
              <a:lnSpc>
                <a:spcPct val="150000"/>
              </a:lnSpc>
              <a:spcBef>
                <a:spcPts val="375"/>
              </a:spcBef>
            </a:pP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脑梗塞具有高发病率、高致残率和高死亡率的特点，因此预防措施的落实对于降低脑梗塞的发病率和危害程度具有重要意义。</a:t>
            </a:r>
            <a:endParaRPr lang="en-US" sz="1100"/>
          </a:p>
          <a:p>
            <a:endParaRPr lang="en-US" sz="1100"/>
          </a:p>
          <a:p>
            <a:pPr>
              <a:lnSpc>
                <a:spcPct val="150000"/>
              </a:lnSpc>
              <a:spcBef>
                <a:spcPts val="375"/>
              </a:spcBef>
            </a:pPr>
            <a:endParaRPr lang="en-US" sz="1100"/>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预防措施</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急性期护理要点</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32628" b="32628"/>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504" b="28504"/>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确保患者头部偏向一侧，防止呕吐物或分泌物堵塞呼吸道。</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定时为患者吸痰，保持呼吸道通畅。</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如患者出现呼吸困难、紫绀等症状，应及时给予氧气吸入。</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保持呼吸道通畅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密切监测患者的血压、心率、呼吸、体温等生命体征变化。</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观察患者的意识、瞳孔、肢体活动等神经功能状况。</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29768" b="29768"/>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如发现异常情况，应及时报告医生并采取相应措施。</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密切观察生命体征</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Freeform 2"/>
          <p:cNvSpPr/>
          <p:nvPr/>
        </p:nvSpPr>
        <p:spPr>
          <a:xfrm>
            <a:off x="234345" y="2506766"/>
            <a:ext cx="11957655" cy="2099469"/>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73281" y="1802343"/>
            <a:ext cx="631058" cy="631058"/>
            <a:chOff x="1473281" y="1802343"/>
            <a:chExt cx="631058" cy="631058"/>
          </a:xfrm>
        </p:grpSpPr>
        <p:sp>
          <p:nvSpPr>
            <p:cNvPr id="4" name="AutoShape 4"/>
            <p:cNvSpPr/>
            <p:nvPr/>
          </p:nvSpPr>
          <p:spPr>
            <a:xfrm>
              <a:off x="1473281" y="1802343"/>
              <a:ext cx="631058" cy="631058"/>
            </a:xfrm>
            <a:prstGeom prst="ellipse">
              <a:avLst/>
            </a:pr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73281" y="1902927"/>
              <a:ext cx="631058" cy="401574"/>
            </a:xfrm>
            <a:prstGeom prst="rect">
              <a:avLst/>
            </a:prstGeom>
            <a:ln>
              <a:solidFill>
                <a:schemeClr val="accent1">
                  <a:alpha val="100000"/>
                </a:scheme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grpSp>
      <p:grpSp>
        <p:nvGrpSpPr>
          <p:cNvPr id="6" name="Group 6"/>
          <p:cNvGrpSpPr/>
          <p:nvPr/>
        </p:nvGrpSpPr>
        <p:grpSpPr>
          <a:xfrm>
            <a:off x="2406325" y="5062819"/>
            <a:ext cx="631058" cy="631058"/>
            <a:chOff x="2406325" y="5062819"/>
            <a:chExt cx="631058" cy="631058"/>
          </a:xfrm>
        </p:grpSpPr>
        <p:sp>
          <p:nvSpPr>
            <p:cNvPr id="7" name="AutoShape 7"/>
            <p:cNvSpPr/>
            <p:nvPr/>
          </p:nvSpPr>
          <p:spPr>
            <a:xfrm>
              <a:off x="2406325"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2406325" y="517059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grpSp>
      <p:grpSp>
        <p:nvGrpSpPr>
          <p:cNvPr id="9" name="Group 9"/>
          <p:cNvGrpSpPr/>
          <p:nvPr/>
        </p:nvGrpSpPr>
        <p:grpSpPr>
          <a:xfrm>
            <a:off x="6325331" y="1802343"/>
            <a:ext cx="631058" cy="631058"/>
            <a:chOff x="6325331" y="1802343"/>
            <a:chExt cx="631058" cy="631058"/>
          </a:xfrm>
        </p:grpSpPr>
        <p:sp>
          <p:nvSpPr>
            <p:cNvPr id="10" name="AutoShape 10"/>
            <p:cNvSpPr/>
            <p:nvPr/>
          </p:nvSpPr>
          <p:spPr>
            <a:xfrm>
              <a:off x="632533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325331" y="1907194"/>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grpSp>
      <p:grpSp>
        <p:nvGrpSpPr>
          <p:cNvPr id="12" name="Group 12"/>
          <p:cNvGrpSpPr/>
          <p:nvPr/>
        </p:nvGrpSpPr>
        <p:grpSpPr>
          <a:xfrm>
            <a:off x="7864338" y="5062819"/>
            <a:ext cx="631058" cy="631058"/>
            <a:chOff x="7864338" y="5062819"/>
            <a:chExt cx="631058" cy="631058"/>
          </a:xfrm>
        </p:grpSpPr>
        <p:sp>
          <p:nvSpPr>
            <p:cNvPr id="13" name="AutoShape 13"/>
            <p:cNvSpPr/>
            <p:nvPr/>
          </p:nvSpPr>
          <p:spPr>
            <a:xfrm>
              <a:off x="7864338"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64338" y="5171572"/>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grpSp>
      <p:sp>
        <p:nvSpPr>
          <p:cNvPr id="15" name="AutoShape 15"/>
          <p:cNvSpPr/>
          <p:nvPr/>
        </p:nvSpPr>
        <p:spPr>
          <a:xfrm>
            <a:off x="2318985" y="148571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加强口腔护理，预防口腔感染。</a:t>
            </a:r>
            <a:endParaRPr lang="en-US" sz="1100"/>
          </a:p>
        </p:txBody>
      </p:sp>
      <p:sp>
        <p:nvSpPr>
          <p:cNvPr id="16" name="AutoShape 16"/>
          <p:cNvSpPr/>
          <p:nvPr/>
        </p:nvSpPr>
        <p:spPr>
          <a:xfrm>
            <a:off x="7145706" y="148571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定时为患者翻身、拍背，预防肺部感染和压疮。</a:t>
            </a:r>
            <a:endParaRPr lang="en-US" sz="1100"/>
          </a:p>
        </p:txBody>
      </p:sp>
      <p:sp>
        <p:nvSpPr>
          <p:cNvPr id="17" name="AutoShape 17"/>
          <p:cNvSpPr/>
          <p:nvPr/>
        </p:nvSpPr>
        <p:spPr>
          <a:xfrm>
            <a:off x="3324375" y="4766363"/>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保持导尿管通畅，预防尿路感染。</a:t>
            </a:r>
            <a:endParaRPr lang="en-US" sz="1100"/>
          </a:p>
        </p:txBody>
      </p:sp>
      <p:sp>
        <p:nvSpPr>
          <p:cNvPr id="18" name="AutoShape 18"/>
          <p:cNvSpPr/>
          <p:nvPr/>
        </p:nvSpPr>
        <p:spPr>
          <a:xfrm>
            <a:off x="8807187" y="4801322"/>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注意患者的营养状况，给予合理的饮食和营养支持。</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预防并发症发生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a:ln w="23813">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a:ln w="23813">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a:ln w="23813">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向患者和家属解释病情和治疗方案，消除其疑虑和恐惧。</a:t>
            </a:r>
            <a:endParaRPr lang="en-US" sz="1100"/>
          </a:p>
        </p:txBody>
      </p:sp>
      <p:sp>
        <p:nvSpPr>
          <p:cNvPr id="10" name="AutoShape 10"/>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了解患者的心理状态，给予安慰和支持。</a:t>
            </a:r>
            <a:endParaRPr lang="en-US" sz="1100"/>
          </a:p>
        </p:txBody>
      </p:sp>
      <p:sp>
        <p:nvSpPr>
          <p:cNvPr id="11" name="AutoShape 11"/>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鼓励患者积极配合治疗和康复锻炼，增强其战胜疾病的信心。</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做好心理护理工作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康复期护理策略</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1543" r="315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35" r="319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887" r="2688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保持患侧肢体处于功能位，避免关节挛缩和变形，如仰卧位、健侧卧位和患侧卧位的正确摆放。</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良肢位摆放</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指导患者进行床上翻身、坐起、站立等体位转换动作，逐步提高患者的自理能力。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体位转换训练</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良肢位摆放与体位转换训练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对患者进行被动关节活动度训练，逐步过渡到主动关节活动，以保持关节灵活性和防止肌肉萎缩。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针对患侧肢体进行渐进性肌肉力量训练，增强肌肉力量和耐力，促进运动功能恢复。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关节活动度训练及肌肉力量训练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肌肉力量训练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关节活动度训练</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42" r="2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通过静态和动态平衡训练，提高患者的平衡能力，减少跌倒风险。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平衡功能训练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进行双侧肢体协调性训练，改善患侧肢体的运动协调性，促进整体运动功能恢复。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协调性训练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平衡功能及协调性训练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https://d.book118.com/435341120134011111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2024-09-17T05:33:40.708</cp:lastPrinted>
  <dcterms:created xsi:type="dcterms:W3CDTF">2024-09-16T21:33:40Z</dcterms:created>
  <dcterms:modified xsi:type="dcterms:W3CDTF">2024-09-16T21:33:42Z</dcterms:modified>
</cp:coreProperties>
</file>