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DBA8C8-4639-4992-B4C5-D95DFABAC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7D6C3-789E-4D20-9B6E-150B7FF90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3CE9F1-F5ED-45D2-80AD-AF984A5A7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496CD9-90C2-4B0E-A5CC-BF03513D9D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44183B-3729-4B42-B3B5-772EFBBFA2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17FE19-3AAC-4FD1-A751-FE2E43D8AA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1267E4-CE42-4F9F-AD22-6A15CD43AD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88D151-777F-4001-98A9-76F7FE120A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0D0354-F393-4DED-AD5B-6D370DD561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EC72C2-98EF-4008-805F-A2C991314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67CD05-C328-4E9A-A291-1F7549041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00315321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服装企业安全生产双体系风险分级管控和隐患排查治理双重预防体系流程操作手册培训讲解\n## 1.服装企业安全生产双体系概述及重要性\n### 1.1 双体系的基本概念与构成\n### 1.2 双体系在服装企业中的应用\n### 1.3 双体系对服装企业安全生产的重要性\n## 2.风险分级管控体系建设与实践\n### 2.1 风险分级管控体系的建设原则与方法\n### 2.2 风险识别与评估方法及工具\n### 2.3 风险分级管控体系实施与监督\n## 3.隐患排查治理体系建设与实践\n### 3.1 隐患排查治理体系的建设原则与方法\n### 3.2 隐患排查方法与工具\n### 3.3 隐患排查治理体系实施与监督\n## 4.双重预防体系流程操作手册解读\n### 4.1 双重预防体系流程操作手册内容概述\n### 4.2 双重预防体系流程操作手册实施步骤与方法\n### 4.3 双重预防体系流程操作手册实践案例分析\n## 5.服装企业安全生产双体系实施策略与建议\n### 5.1 双体系实施过程中的关键问题及解决方案\n### 5.2 双体系实施的资源配置与保障\n### 5.3 双体系实施效果评估与持续改进\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9955"/>
            <a:ext cx="375424" cy="646331"/>
          </a:xfrm>
        </p:spPr>
        <p:txBody>
          <a:bodyPr/>
          <a:lstStyle/>
          <a:p>
            <a:r>
              <a:rPr lang="en-US" smtClean="0"/>
              <a:t> </a:t>
            </a:r>
            <a:endParaRPr lang="zh-CN" spc="0"/>
          </a:p>
        </p:txBody>
      </p:sp>
      <p:sp>
        <p:nvSpPr>
          <p:cNvPr id="3"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4294967295"/>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4400"/>
              <a:t>服装企业安全生产双体系风险分级管控和隐患排查治理双重预防体系流程操作手册培训讲解</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42"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400"/>
              <a:t>服装企业安全生产双体系概述及重要性</a:t>
            </a:r>
            <a:endParaRPr/>
          </a:p>
        </p:txBody>
      </p:sp>
      <p:sp>
        <p:nvSpPr>
          <p:cNvPr id="4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7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双体系是指</a:t>
            </a:r>
            <a:r>
              <a:rPr lang="en-US" sz="1400" b="1" spc="300">
                <a:solidFill>
                  <a:srgbClr val="808080">
                    <a:alpha val="100000"/>
                  </a:srgbClr>
                </a:solidFill>
                <a:latin typeface="微软雅黑"/>
                <a:ea typeface="微软雅黑"/>
              </a:rPr>
              <a:t>风险分级管控体系</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隐患排查治理体系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风险分级管控体系：通过对企业生产过程中存在的风险进行分级，制定相应的管控措施，确保安全生产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隐患排查治理体系：通过对企业生产过程中可能存在的隐患进行排查，制定相应的治理措施，防止事故发生</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双体系的构成包括：</a:t>
            </a:r>
            <a:r>
              <a:rPr lang="en-US" sz="1400" b="1" spc="300">
                <a:solidFill>
                  <a:srgbClr val="808080">
                    <a:alpha val="100000"/>
                  </a:srgbClr>
                </a:solidFill>
                <a:latin typeface="微软雅黑"/>
                <a:ea typeface="微软雅黑"/>
              </a:rPr>
              <a:t>风险识别、评估、分级、管控、隐患排查、治理、监督</a:t>
            </a:r>
            <a:r>
              <a:rPr lang="en-US" sz="1400" spc="300">
                <a:solidFill>
                  <a:srgbClr val="808080">
                    <a:alpha val="100000"/>
                  </a:srgbClr>
                </a:solidFill>
                <a:latin typeface="微软雅黑"/>
                <a:ea typeface="微软雅黑"/>
              </a:rPr>
              <a:t>等环节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风险识别：识别企业生产过程中存在的潜在风险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风险评估：评估风险的可能性和严重程度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风险分级：根据风险评估结果，对风险进行分级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风险管控：制定相应的管控措施，降低风险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隐患排查：定期对企业生产过程中可能存在的隐患进行排查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隐患治理：对排查出的隐患进行治理，防止事故发生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监督：对双体系的运行进行监督，确保安全生产</a:t>
            </a:r>
            <a:endParaRPr/>
          </a:p>
        </p:txBody>
      </p:sp>
      <p:sp>
        <p:nvSpPr>
          <p:cNvPr id="7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双体系的基本概念与构成</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74"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 双体系在服装企业中的应用</a:t>
            </a:r>
            <a:endParaRPr lang="en-US" sz="3600" b="1">
              <a:latin typeface="微软雅黑"/>
              <a:ea typeface="微软雅黑"/>
            </a:endParaRPr>
          </a:p>
        </p:txBody>
      </p:sp>
      <p:sp>
        <p:nvSpPr>
          <p:cNvPr id="75"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双体系在服装企业中的应用主要体现在</a:t>
            </a:r>
            <a:r>
              <a:rPr lang="zh-CN" sz="1400" b="1" spc="300">
                <a:solidFill>
                  <a:schemeClr val="tx1">
                    <a:lumMod val="50000"/>
                    <a:lumOff val="50000"/>
                    <a:alpha val="100000"/>
                  </a:schemeClr>
                </a:solidFill>
                <a:latin typeface="微软雅黑"/>
                <a:ea typeface="微软雅黑"/>
              </a:rPr>
              <a:t>安全生产管理、隐患排查、风险防控</a:t>
            </a:r>
            <a:r>
              <a:rPr lang="zh-CN" sz="1400" spc="300">
                <a:solidFill>
                  <a:schemeClr val="tx1">
                    <a:lumMod val="50000"/>
                    <a:lumOff val="50000"/>
                    <a:alpha val="100000"/>
                  </a:schemeClr>
                </a:solidFill>
                <a:latin typeface="微软雅黑"/>
                <a:ea typeface="微软雅黑"/>
              </a:rPr>
              <a:t>等方面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安全生产管理：通过双体系，服装企业可以更好地进行安全生产管理，提高安全生产水平</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隐患排查：双体系可以帮助服装企业及时发现和排查隐患，降低事故发生概率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风险防控：双体系可以帮助服装企业制定针对性的风险防控措施，提高风险防控能力</a:t>
            </a:r>
            <a:endParaRPr/>
          </a:p>
        </p:txBody>
      </p:sp>
      <p:cxnSp>
        <p:nvCxnSpPr>
          <p:cNvPr id="76"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7"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79"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 双体系对服装企业安全生产的重要性</a:t>
            </a:r>
            <a:endParaRPr lang="en-US" sz="3600" b="1">
              <a:latin typeface="微软雅黑"/>
              <a:ea typeface="微软雅黑"/>
            </a:endParaRPr>
          </a:p>
        </p:txBody>
      </p:sp>
      <p:sp>
        <p:nvSpPr>
          <p:cNvPr id="80"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双体系对服装企业安全生产的重要性主要体现在</a:t>
            </a:r>
            <a:r>
              <a:rPr lang="zh-CN" sz="1400" b="1" spc="300">
                <a:solidFill>
                  <a:schemeClr val="tx1">
                    <a:lumMod val="50000"/>
                    <a:lumOff val="50000"/>
                    <a:alpha val="100000"/>
                  </a:schemeClr>
                </a:solidFill>
                <a:latin typeface="微软雅黑"/>
                <a:ea typeface="微软雅黑"/>
              </a:rPr>
              <a:t>提高安全生产水平、降低事故发生概率、保障员工生命安全</a:t>
            </a:r>
            <a:r>
              <a:rPr lang="zh-CN" sz="1400" spc="300">
                <a:solidFill>
                  <a:schemeClr val="tx1">
                    <a:lumMod val="50000"/>
                    <a:lumOff val="50000"/>
                    <a:alpha val="100000"/>
                  </a:schemeClr>
                </a:solidFill>
                <a:latin typeface="微软雅黑"/>
                <a:ea typeface="微软雅黑"/>
              </a:rPr>
              <a:t>等方面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提高安全生产水平：通过双体系，服装企业可以更好地进行安全生产管理，提高安全生产水平</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降低事故发生概率：双体系可以帮助服装企业及时发现和排查隐患，降低事故发生概率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保障员工生命安全：双体系可以保障员工在生产过程中的生命安全，提高员工满意度</a:t>
            </a:r>
            <a:endParaRPr/>
          </a:p>
        </p:txBody>
      </p:sp>
      <p:cxnSp>
        <p:nvCxnSpPr>
          <p:cNvPr id="81"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2"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风险分级管控体系建设与实践</a:t>
            </a:r>
            <a:endParaRPr/>
          </a:p>
        </p:txBody>
      </p:sp>
      <p:sp>
        <p:nvSpPr>
          <p:cNvPr id="8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8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风险分级管控体系的建设原则包括：</a:t>
            </a:r>
            <a:r>
              <a:rPr lang="en-US" sz="1400" b="1" spc="300">
                <a:solidFill>
                  <a:srgbClr val="808080">
                    <a:alpha val="100000"/>
                  </a:srgbClr>
                </a:solidFill>
                <a:latin typeface="微软雅黑"/>
                <a:ea typeface="微软雅黑"/>
              </a:rPr>
              <a:t>系统性、科学性、实用性、动态性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系统性：风险分级管控体系应覆盖企业生产的全过程，确保安全生产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科学性：风险分级管控体系应基于科学的风险评估方法，确保评估结果的准确性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实用性：风险分级管控体系应简单易行，便于企业实际操作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动态性：风险分级管控体系应定期更新，适应企业生产环境的变化</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风险分级管控体系的建设方法包括：</a:t>
            </a:r>
            <a:r>
              <a:rPr lang="en-US" sz="1400" b="1" spc="300">
                <a:solidFill>
                  <a:srgbClr val="808080">
                    <a:alpha val="100000"/>
                  </a:srgbClr>
                </a:solidFill>
                <a:latin typeface="微软雅黑"/>
                <a:ea typeface="微软雅黑"/>
              </a:rPr>
              <a:t>风险识别、评估、分级、管控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风险识别：识别企业生产过程中存在的潜在风险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风险评估：评估风险的可能性和严重程度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风险分级：根据风险评估结果，对风险进行分级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风险管控：制定相应的管控措施，降低风险</a:t>
            </a:r>
            <a:endParaRPr/>
          </a:p>
        </p:txBody>
      </p:sp>
      <p:sp>
        <p:nvSpPr>
          <p:cNvPr id="8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风险分级管控体系的建设原则与方法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90" name="组合 89"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1" name="组合 90"/>
            <p:cNvGrpSpPr/>
            <p:nvPr/>
          </p:nvGrpSpPr>
          <p:grpSpPr>
            <a:xfrm>
              <a:off x="685800" y="3146904"/>
              <a:ext cx="5760000" cy="3225487"/>
              <a:chOff x="685800" y="3146904"/>
              <a:chExt cx="5760000" cy="3225487"/>
            </a:xfrm>
          </p:grpSpPr>
          <p:sp>
            <p:nvSpPr>
              <p:cNvPr id="9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风险识别方法包括：专家意见法、类比法、安全检查表法等</a:t>
                </a:r>
                <a:endParaRPr kumimoji="1" lang="en-US" altLang="zh-CN" sz="1800" b="1">
                  <a:solidFill>
                    <a:schemeClr val="bg1"/>
                  </a:solidFill>
                  <a:latin typeface="+mj-ea"/>
                  <a:ea typeface="+mj-ea"/>
                </a:endParaRPr>
              </a:p>
            </p:txBody>
          </p:sp>
          <p:sp>
            <p:nvSpPr>
              <p:cNvPr id="9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专家意见法：邀请行业专家对企业生产过程中存在的风险进行评估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类比法：参考同行业其他企业的风险识别方法，识别本企业的风险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安全检查表法：根据安全规程和标准，制定安全检查表，识别风险</a:t>
                </a:r>
                <a:endParaRPr/>
              </a:p>
            </p:txBody>
          </p:sp>
        </p:grpSp>
        <p:grpSp>
          <p:nvGrpSpPr>
            <p:cNvPr id="94" name="组合 93"/>
            <p:cNvGrpSpPr/>
            <p:nvPr/>
          </p:nvGrpSpPr>
          <p:grpSpPr>
            <a:xfrm>
              <a:off x="6016236" y="3146904"/>
              <a:ext cx="5400000" cy="3225487"/>
              <a:chOff x="6016236" y="3146904"/>
              <a:chExt cx="5400000" cy="3225487"/>
            </a:xfrm>
          </p:grpSpPr>
          <p:sp>
            <p:nvSpPr>
              <p:cNvPr id="9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风险评估方法包括：定性和定量评估法、风险矩阵法、层次分析法等</a:t>
                </a:r>
                <a:endParaRPr kumimoji="1" lang="en-US" altLang="zh-CN" sz="1800" b="1">
                  <a:solidFill>
                    <a:schemeClr val="bg1"/>
                  </a:solidFill>
                  <a:latin typeface="+mj-ea"/>
                  <a:ea typeface="+mj-ea"/>
                </a:endParaRPr>
              </a:p>
            </p:txBody>
          </p:sp>
          <p:sp>
            <p:nvSpPr>
              <p:cNvPr id="9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定性和定量评估法：结合专家意见和数据分析，对风险进行评估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风险矩阵法：通过风险矩阵，对风险进行定量评估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层次分析法：通过层次分析法，对风险进行定量评估</a:t>
                </a:r>
                <a:endParaRPr/>
              </a:p>
            </p:txBody>
          </p:sp>
        </p:grpSp>
      </p:grpSp>
      <p:sp>
        <p:nvSpPr>
          <p:cNvPr id="9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风险识别与评估方法及工具</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9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风险分级管控体系实施包括：</a:t>
            </a:r>
            <a:r>
              <a:rPr lang="en-US" sz="1400" b="1" spc="300">
                <a:solidFill>
                  <a:srgbClr val="808080">
                    <a:alpha val="100000"/>
                  </a:srgbClr>
                </a:solidFill>
                <a:latin typeface="微软雅黑"/>
                <a:ea typeface="微软雅黑"/>
              </a:rPr>
              <a:t>风险管控责任分配、风险管控措施制定、风险管控效果评估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风险管控责任分配：明确各部门和岗位的风险管控责任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风险管控措施制定：针对不同类型的风险，制定相应的管控措施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风险管控效果评估：定期评估风险管控措施的效果，确保安全生产</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风险分级管控体系监督包括：</a:t>
            </a:r>
            <a:r>
              <a:rPr lang="en-US" sz="1400" b="1" spc="300">
                <a:solidFill>
                  <a:srgbClr val="808080">
                    <a:alpha val="100000"/>
                  </a:srgbClr>
                </a:solidFill>
                <a:latin typeface="微软雅黑"/>
                <a:ea typeface="微软雅黑"/>
              </a:rPr>
              <a:t>企业内部监督、政府监管、第三方评估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企业内部监督：企业应建立内部监督机制，对风险分级管控体系的运行进行监督</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政府监管：政府部门应加强对企业风险分级管控体系的监管，确保安全生产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第三方评估：企业可以委托第三方专业机构，对风险分级管控体系进行评估</a:t>
            </a:r>
            <a:endParaRPr/>
          </a:p>
        </p:txBody>
      </p:sp>
      <p:sp>
        <p:nvSpPr>
          <p:cNvPr id="10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风险分级管控体系实施与监督</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隐患排查治理体系建设与实践</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隐患排查治理体系的建设原则包括：</a:t>
            </a:r>
            <a:r>
              <a:rPr lang="en-US" sz="1400" b="1" spc="300">
                <a:solidFill>
                  <a:srgbClr val="808080">
                    <a:alpha val="100000"/>
                  </a:srgbClr>
                </a:solidFill>
                <a:latin typeface="微软雅黑"/>
                <a:ea typeface="微软雅黑"/>
              </a:rPr>
              <a:t>系统性、科学性、实用性、动态性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系统性：隐患排查治理体系应覆盖企业生产的全过程，确保安全生产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科学性：隐患排查治理体系应基于科学的方法，确保隐患排查结果的准确性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实用性：隐患排查治理体系应简单易行，便于企业实际操作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动态性：隐患排查治理体系应定期更新，适应企业生产环境的变化</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隐患排查治理体系的建设方法包括：</a:t>
            </a:r>
            <a:r>
              <a:rPr lang="en-US" sz="1400" b="1" spc="300">
                <a:solidFill>
                  <a:srgbClr val="808080">
                    <a:alpha val="100000"/>
                  </a:srgbClr>
                </a:solidFill>
                <a:latin typeface="微软雅黑"/>
                <a:ea typeface="微软雅黑"/>
              </a:rPr>
              <a:t>隐患排查计划制定、隐患排查方法、隐患排查结果处理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隐患排查计划制定：企业应制定隐患排查计划，明确排查的范围、周期和责任人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隐患排查方法：企业可采用安全检查表法、专家意见法、类比法等方法进行隐患排查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隐患排查结果处理：对排查出的隐患，企业应制定治理措施，防止事故发生</a:t>
            </a:r>
            <a:endParaRPr/>
          </a:p>
        </p:txBody>
      </p:sp>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隐患排查治理体系的建设原则与方法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https://d.book118.com/436003153212010050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服装企业安全生产双体系风险分级管控和隐患排查治理双重预防体系流程操作手册培训讲解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2024-09-16T05:53:40.070</cp:lastPrinted>
  <dcterms:created xsi:type="dcterms:W3CDTF">2024-09-15T21:53:40Z</dcterms:created>
  <dcterms:modified xsi:type="dcterms:W3CDTF">2024-09-15T21:53:41Z</dcterms:modified>
</cp:coreProperties>
</file>