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wav"/>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9144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E669462-36C5-4220-BD1E-440582848B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A66B75-6A9B-4F93-BB49-7D48C3EE1E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0EB9B2B-56A7-484C-832D-716F955781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6BA069-1C43-42A8-97EE-D9D6F2AE01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6464E8-8022-418A-BA24-021F150E1A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EC2690-235A-4BAA-9528-5F9E70B860A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97E7D73-3986-45AA-81DE-194BA9B66F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65621B-9CD8-45B7-92FF-D41E81889F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8B26C8-BD92-4730-BE36-948E81C5AB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2FD3C7-E60D-42BA-B1C6-F212A5E8D4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D09074-D101-45D8-9961-987D4BBB70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Tree>
    <p:extLst>
      <p:ext uri="{BB962C8B-B14F-4D97-AF65-F5344CB8AC3E}">
        <p14:creationId xmlns:p14="http://schemas.microsoft.com/office/powerpoint/2010/main" val="1859416924"/>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内容">
    <p:spTree>
      <p:nvGrpSpPr>
        <p:cNvPr id="1" name=""/>
        <p:cNvGrpSpPr/>
        <p:nvPr/>
      </p:nvGrpSpPr>
      <p:grpSpPr>
        <a:xfrm>
          <a:off x="0" y="0"/>
          <a:ext cx="0" cy="0"/>
        </a:xfrm>
      </p:grpSpPr>
      <p:sp>
        <p:nvSpPr>
          <p:cNvPr id="2" name="标题 1"/>
          <p:cNvSpPr>
            <a:spLocks noGrp="1"/>
          </p:cNvSpPr>
          <p:nvPr>
            <p:ph type="title"/>
          </p:nvPr>
        </p:nvSpPr>
        <p:spPr>
          <a:xfrm>
            <a:off x="1293231" y="960830"/>
            <a:ext cx="6063164" cy="1325880"/>
          </a:xfrm>
        </p:spPr>
        <p:txBody>
          <a:bodyPr/>
          <a:lstStyle>
            <a:lvl1pPr>
              <a:defRPr sz="2800" b="1"/>
            </a:lvl1pPr>
          </a:lstStyle>
          <a:p>
            <a:r>
              <a:rPr lang="zh-CN" altLang="en-US"/>
              <a:t>单击此处编辑母版标题样式</a:t>
            </a:r>
            <a:endParaRPr lang="zh-CN" altLang="en-US"/>
          </a:p>
        </p:txBody>
      </p:sp>
      <p:sp>
        <p:nvSpPr>
          <p:cNvPr id="3" name="内容占位符 2"/>
          <p:cNvSpPr>
            <a:spLocks noGrp="1"/>
          </p:cNvSpPr>
          <p:nvPr>
            <p:ph idx="1"/>
          </p:nvPr>
        </p:nvSpPr>
        <p:spPr>
          <a:xfrm>
            <a:off x="2094364" y="2430860"/>
            <a:ext cx="4785293" cy="822960"/>
          </a:xfrm>
        </p:spPr>
        <p:txBody>
          <a:bodyPr/>
          <a:lstStyle>
            <a:lvl1pPr algn="l">
              <a:defRPr sz="2400">
                <a:latin typeface="楷体" panose="02010609060101010101" pitchFamily="49" charset="-122"/>
                <a:ea typeface="楷体" panose="02010609060101010101" pitchFamily="49" charset="-122"/>
              </a:defRPr>
            </a:lvl1pPr>
            <a:lvl2pPr algn="l">
              <a:defRPr sz="1800">
                <a:latin typeface="楷体" panose="02010609060101010101" pitchFamily="49" charset="-122"/>
                <a:ea typeface="楷体" panose="02010609060101010101" pitchFamily="49" charset="-122"/>
              </a:defRPr>
            </a:lvl2pPr>
            <a:lvl3pPr algn="l">
              <a:defRPr sz="1800">
                <a:latin typeface="楷体" panose="02010609060101010101" pitchFamily="49" charset="-122"/>
                <a:ea typeface="楷体" panose="02010609060101010101" pitchFamily="49" charset="-122"/>
              </a:defRPr>
            </a:lvl3pPr>
            <a:lvl4pPr algn="l">
              <a:defRPr sz="1800">
                <a:latin typeface="楷体" panose="02010609060101010101" pitchFamily="49" charset="-122"/>
                <a:ea typeface="楷体" panose="02010609060101010101" pitchFamily="49" charset="-122"/>
              </a:defRPr>
            </a:lvl4pPr>
            <a:lvl5pPr algn="l">
              <a:defRPr sz="1800">
                <a:latin typeface="楷体" panose="02010609060101010101" pitchFamily="49" charset="-122"/>
                <a:ea typeface="楷体" panose="02010609060101010101" pitchFamily="49" charset="-122"/>
              </a:defRPr>
            </a:lvl5pPr>
          </a:lstStyle>
          <a:p>
            <a:pPr lvl="0"/>
            <a:r>
              <a:rPr lang="zh-CN" altLang="en-US"/>
              <a:t>单击此处编辑母版文本样式</a:t>
            </a:r>
          </a:p>
        </p:txBody>
      </p:sp>
    </p:spTree>
    <p:extLst>
      <p:ext uri="{BB962C8B-B14F-4D97-AF65-F5344CB8AC3E}">
        <p14:creationId xmlns:p14="http://schemas.microsoft.com/office/powerpoint/2010/main" val="69638334"/>
      </p:ext>
    </p:extLst>
  </p:cSld>
  <p:clrMapOvr>
    <a:masterClrMapping/>
  </p:clrMapOvr>
  <p:transition>
    <p:checker dir="vert"/>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dgm">
  <p:cSld name="标题和图示或组织结构图">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SmartArt 占位符 2"/>
          <p:cNvSpPr>
            <a:spLocks noGrp="1"/>
          </p:cNvSpPr>
          <p:nvPr>
            <p:ph type="pic" idx="1"/>
          </p:nvPr>
        </p:nvSpPr>
        <p:spPr/>
        <p:txBody>
          <a:bodyPr/>
          <a:lstStyle/>
          <a:p>
            <a:pPr lvl="0"/>
            <a:endParaRPr lang="zh-CN" altLang="en-US" noProof="1"/>
          </a:p>
        </p:txBody>
      </p:sp>
      <p:sp>
        <p:nvSpPr>
          <p:cNvPr id="4" name="日期占位符 1027"/>
          <p:cNvSpPr>
            <a:spLocks noGrp="1"/>
          </p:cNvSpPr>
          <p:nvPr>
            <p:ph type="dt" sz="half" idx="10"/>
          </p:nvPr>
        </p:nvSpPr>
        <p:spPr>
          <a:xfrm>
            <a:off x="685800" y="6248400"/>
            <a:ext cx="1905000" cy="457200"/>
          </a:xfrm>
          <a:prstGeom prst="rect">
            <a:avLst/>
          </a:prstGeom>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defRPr/>
            </a:pPr>
            <a:endParaRPr lang="zh-CN" altLang="en-US"/>
          </a:p>
        </p:txBody>
      </p:sp>
      <p:sp>
        <p:nvSpPr>
          <p:cNvPr id="5" name="页脚占位符 1028"/>
          <p:cNvSpPr>
            <a:spLocks noGrp="1"/>
          </p:cNvSpPr>
          <p:nvPr>
            <p:ph type="ftr" sz="quarter" idx="11"/>
          </p:nvPr>
        </p:nvSpPr>
        <p:spPr>
          <a:xfrm>
            <a:off x="3124200" y="6248400"/>
            <a:ext cx="2895600" cy="457200"/>
          </a:xfrm>
          <a:prstGeom prst="rect">
            <a:avLst/>
          </a:prstGeom>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defRPr/>
            </a:pPr>
            <a:endParaRPr lang="zh-CN"/>
          </a:p>
        </p:txBody>
      </p:sp>
      <p:sp>
        <p:nvSpPr>
          <p:cNvPr id="6" name="灯片编号占位符 1029"/>
          <p:cNvSpPr>
            <a:spLocks noGrp="1"/>
          </p:cNvSpPr>
          <p:nvPr>
            <p:ph type="sldNum" sz="quarter" idx="12"/>
          </p:nvPr>
        </p:nvSpPr>
        <p:spPr>
          <a:xfrm>
            <a:off x="6553200" y="6248400"/>
            <a:ext cx="1905000" cy="457200"/>
          </a:xfrm>
          <a:prstGeom prst="rect">
            <a:avLst/>
          </a:prstGeom>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fld id="{B42FA590-B096-4C10-AA05-454CB2CF42A0}" type="slidenum">
              <a:rPr altLang="zh-CN"/>
              <a:t>‹#›</a:t>
            </a:fld>
            <a:endParaRPr lang="zh-CN" altLang="zh-CN"/>
          </a:p>
        </p:txBody>
      </p:sp>
    </p:spTree>
    <p:extLst>
      <p:ext uri="{BB962C8B-B14F-4D97-AF65-F5344CB8AC3E}">
        <p14:creationId xmlns:p14="http://schemas.microsoft.com/office/powerpoint/2010/main" val="1469297592"/>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空白">
    <p:spTree>
      <p:nvGrpSpPr>
        <p:cNvPr id="1" name=""/>
        <p:cNvGrpSpPr/>
        <p:nvPr/>
      </p:nvGrpSpPr>
      <p:grpSpPr>
        <a:xfrm>
          <a:off x="0" y="0"/>
          <a:ext cx="0" cy="0"/>
        </a:xfrm>
      </p:grpSpPr>
    </p:spTree>
    <p:extLst>
      <p:ext uri="{BB962C8B-B14F-4D97-AF65-F5344CB8AC3E}">
        <p14:creationId xmlns:p14="http://schemas.microsoft.com/office/powerpoint/2010/main" val="2115044327"/>
      </p:ext>
    </p:extLst>
  </p:cSld>
  <p:clrMapOvr>
    <a:masterClrMapping/>
  </p:clrMapOvr>
  <p:transition>
    <p:checker dir="vert"/>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image" Target="../media/image1.png"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blipFill dpi="0" rotWithShape="0">
          <a:blip r:embed="rId5"/>
          <a:stretch>
            <a:fillRect/>
          </a:stretch>
        </a:blipFill>
        <a:effectLst/>
      </p:bgPr>
    </p:bg>
    <p:spTree>
      <p:nvGrpSpPr>
        <p:cNvPr id="1" name=""/>
        <p:cNvGrpSpPr/>
        <p:nvPr/>
      </p:nvGrpSpPr>
      <p:grpSpPr>
        <a:xfrm>
          <a:off x="0" y="0"/>
          <a:ext cx="0" cy="0"/>
        </a:xfrm>
      </p:grpSpPr>
      <p:sp>
        <p:nvSpPr>
          <p:cNvPr id="1026" name="标题占位符 1">
            <a:extLst>
              <a:ext uri="{FF2B5EF4-FFF2-40B4-BE49-F238E27FC236}">
                <a16:creationId xmlns:a16="http://schemas.microsoft.com/office/drawing/2014/main" id="{EBACDFEE-AF3F-4F7B-84DF-B263F053FFB6}"/>
              </a:ext>
            </a:extLst>
          </p:cNvPr>
          <p:cNvSpPr>
            <a:spLocks noGrp="1" noChangeArrowheads="1"/>
          </p:cNvSpPr>
          <p:nvPr>
            <p:ph type="title" idx="4294967295"/>
          </p:nvPr>
        </p:nvSpPr>
        <p:spPr bwMode="auto">
          <a:xfrm>
            <a:off x="628650"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A0896188-6068-4CDC-B790-58FB5CBE524E}"/>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90375038"/>
      </p:ext>
    </p:extLst>
  </p:cSld>
  <p:clrMap bg1="lt1" tx1="dk1" bg2="lt2" tx2="dk2" accent1="accent1" accent2="accent2" accent3="accent3" accent4="accent4" accent5="accent5" accent6="accent6" hlink="hlink" folHlink="folHlink"/>
  <p:sldLayoutIdLst>
    <p:sldLayoutId id="2147483660" r:id="rId1"/>
    <p:sldLayoutId id="2147483700" r:id="rId2"/>
    <p:sldLayoutId id="2147483701" r:id="rId3"/>
    <p:sldLayoutId id="2147483702" r:id="rId4"/>
  </p:sldLayoutIdLst>
  <p:transition>
    <p:checker dir="vert"/>
  </p:transition>
  <p:timing/>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2pPr>
      <a:lvl3pPr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3pPr>
      <a:lvl4pPr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4pPr>
      <a:lvl5pPr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5pPr>
      <a:lvl6pPr marL="342900"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6pPr>
      <a:lvl7pPr marL="685800"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7pPr>
      <a:lvl8pPr marL="1028700"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8pPr>
      <a:lvl9pPr marL="1371600" algn="l" rtl="0" eaLnBrk="1" fontAlgn="base" hangingPunct="1">
        <a:lnSpc>
          <a:spcPct val="90000"/>
        </a:lnSpc>
        <a:spcBef>
          <a:spcPct val="0"/>
        </a:spcBef>
        <a:spcAft>
          <a:spcPct val="0"/>
        </a:spcAft>
        <a:defRPr sz="3300">
          <a:solidFill>
            <a:schemeClr val="tx1"/>
          </a:solidFill>
          <a:latin typeface="Calibri" panose="020f0502020204030204" pitchFamily="34" charset="0"/>
          <a:ea typeface="微软雅黑" panose="020b0503020204020204" pitchFamily="34" charset="-122"/>
        </a:defRPr>
      </a:lvl9pPr>
    </p:titleStyle>
    <p:bodyStyle>
      <a:lvl1pPr marL="171450" indent="-171450" algn="l" rtl="0" eaLnBrk="1" fontAlgn="base" hangingPunct="1">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gif"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hammer1.wav"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slide" Target="slide1.xml" TargetMode="Internal" /><Relationship Id="rId3" Type="http://schemas.openxmlformats.org/officeDocument/2006/relationships/slide" Target="slide2.xml" TargetMode="In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amera2.wav"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 Id="rId3" Type="http://schemas.openxmlformats.org/officeDocument/2006/relationships/hyperlink" Target="http://imt.gdut.edu.cn/Habibi/pyramid-1.htm"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6005000222010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4343" name="Rectangle 5"/>
          <p:cNvSpPr>
            <a:spLocks noChangeArrowheads="1"/>
          </p:cNvSpPr>
          <p:nvPr/>
        </p:nvSpPr>
        <p:spPr bwMode="auto">
          <a:xfrm>
            <a:off x="1285852" y="2571744"/>
            <a:ext cx="6976590" cy="769441"/>
          </a:xfrm>
          <a:prstGeom prst="rect">
            <a:avLst/>
          </a:prstGeom>
          <a:noFill/>
          <a:ln w="9525">
            <a:noFill/>
            <a:miter lim="800000"/>
          </a:ln>
        </p:spPr>
        <p:txBody>
          <a:bodyPr wrap="none"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a:buFont typeface="Arial" pitchFamily="34" charset="0"/>
              <a:buNone/>
            </a:pPr>
            <a:r>
              <a:rPr lang="zh-CN" altLang="en-US" sz="4400" b="1">
                <a:solidFill>
                  <a:srgbClr val="FF0000"/>
                </a:solidFill>
                <a:latin typeface="楷体" panose="02010609060101010101" pitchFamily="49" charset="-122"/>
                <a:ea typeface="楷体" panose="02010609060101010101" pitchFamily="49" charset="-122"/>
                <a:sym typeface="Arial" pitchFamily="34" charset="0"/>
              </a:rPr>
              <a:t>第2课 大河流域的上古文明</a:t>
            </a:r>
          </a:p>
        </p:txBody>
      </p:sp>
    </p:spTree>
  </p:cSld>
  <p:clrMapOvr>
    <a:masterClrMapping/>
  </p:clrMapOvr>
  <p:transition>
    <p:checker dir="vert"/>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showMasterPhAnim="0">
  <p:cSld name="">
    <p:spTree>
      <p:nvGrpSpPr>
        <p:cNvPr id="1" name=""/>
        <p:cNvGrpSpPr/>
        <p:nvPr/>
      </p:nvGrpSpPr>
      <p:grpSpPr>
        <a:xfrm>
          <a:off x="0" y="0"/>
          <a:ext cx="0" cy="0"/>
        </a:xfrm>
      </p:grpSpPr>
      <p:sp>
        <p:nvSpPr>
          <p:cNvPr id="15362" name="副标题 4097"/>
          <p:cNvSpPr>
            <a:spLocks noGrp="1" noChangeArrowheads="1"/>
          </p:cNvSpPr>
          <p:nvPr>
            <p:ph type="subTitle" idx="1"/>
          </p:nvPr>
        </p:nvSpPr>
        <p:spPr>
          <a:xfrm>
            <a:off x="609600" y="1541463"/>
            <a:ext cx="7848600" cy="3048000"/>
          </a:xfrm>
        </p:spPr>
        <p:txBody>
          <a:bodyPr/>
          <a:lstStyle/>
          <a:p>
            <a:pPr algn="l" eaLnBrk="1" hangingPunct="1"/>
            <a:r>
              <a:rPr lang="zh-CN" altLang="en-US" sz="3200" b="1">
                <a:solidFill>
                  <a:srgbClr val="CC6600"/>
                </a:solidFill>
              </a:rPr>
              <a:t>    黄河流域和长江流域孕育出光辉灿烂的中华文明，同样，在亚非的其他一些大江大河地区也滋养催生了辉煌的上古文明。</a:t>
            </a:r>
          </a:p>
        </p:txBody>
      </p:sp>
      <p:pic>
        <p:nvPicPr>
          <p:cNvPr id="4099" name="Picture 3" descr="4"/>
          <p:cNvPicPr>
            <a:picLocks noChangeAspect="1" noChangeArrowheads="1"/>
          </p:cNvPicPr>
          <p:nvPr/>
        </p:nvPicPr>
        <p:blipFill>
          <a:blip r:embed="rId2"/>
          <a:stretch>
            <a:fillRect/>
          </a:stretch>
        </p:blipFill>
        <p:spPr bwMode="auto">
          <a:xfrm>
            <a:off x="5945188" y="4081463"/>
            <a:ext cx="3048000" cy="3048000"/>
          </a:xfrm>
          <a:prstGeom prst="rect">
            <a:avLst/>
          </a:prstGeom>
          <a:noFill/>
          <a:ln w="9525">
            <a:noFill/>
            <a:miter lim="800000"/>
          </a:ln>
        </p:spPr>
      </p:pic>
      <p:sp>
        <p:nvSpPr>
          <p:cNvPr id="4100" name="Text Box 4"/>
          <p:cNvSpPr txBox="1">
            <a:spLocks noChangeArrowheads="1"/>
          </p:cNvSpPr>
          <p:nvPr/>
        </p:nvSpPr>
        <p:spPr bwMode="auto">
          <a:xfrm>
            <a:off x="2782888" y="3425825"/>
            <a:ext cx="3027362" cy="577850"/>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buFont typeface="Arial" pitchFamily="34" charset="0"/>
              <a:buNone/>
            </a:pPr>
            <a:r>
              <a:rPr lang="zh-CN" altLang="en-US" sz="3200" b="1">
                <a:solidFill>
                  <a:srgbClr val="000000"/>
                </a:solidFill>
                <a:latin typeface="黑体" pitchFamily="49" charset="-122"/>
                <a:ea typeface="黑体" pitchFamily="49" charset="-122"/>
              </a:rPr>
              <a:t>何为</a:t>
            </a:r>
            <a:r>
              <a:rPr lang="zh-CN" altLang="en-US" sz="3200" b="1">
                <a:solidFill>
                  <a:srgbClr val="0000FF"/>
                </a:solidFill>
                <a:latin typeface="黑体" pitchFamily="49" charset="-122"/>
                <a:ea typeface="黑体" pitchFamily="49" charset="-122"/>
              </a:rPr>
              <a:t>上古</a:t>
            </a:r>
            <a:r>
              <a:rPr lang="zh-CN" altLang="en-US" sz="3200" b="1">
                <a:solidFill>
                  <a:srgbClr val="000000"/>
                </a:solidFill>
                <a:latin typeface="黑体" pitchFamily="49" charset="-122"/>
                <a:ea typeface="黑体" pitchFamily="49" charset="-122"/>
              </a:rPr>
              <a:t>时代？</a:t>
            </a:r>
          </a:p>
        </p:txBody>
      </p:sp>
      <p:sp>
        <p:nvSpPr>
          <p:cNvPr id="4101" name="Text Box 5"/>
          <p:cNvSpPr txBox="1">
            <a:spLocks noChangeArrowheads="1"/>
          </p:cNvSpPr>
          <p:nvPr/>
        </p:nvSpPr>
        <p:spPr bwMode="auto">
          <a:xfrm>
            <a:off x="1846263" y="4364038"/>
            <a:ext cx="6767512" cy="1077218"/>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buFont typeface="Arial" pitchFamily="34" charset="0"/>
              <a:buNone/>
            </a:pPr>
            <a:r>
              <a:rPr lang="zh-CN" altLang="en-US" sz="3200" b="1">
                <a:solidFill>
                  <a:srgbClr val="000000"/>
                </a:solidFill>
                <a:latin typeface="黑体" pitchFamily="49" charset="-122"/>
                <a:ea typeface="黑体" pitchFamily="49" charset="-122"/>
              </a:rPr>
              <a:t>上古时代，是指人类社会</a:t>
            </a:r>
            <a:br>
              <a:rPr lang="zh-CN" altLang="en-US" sz="3200" b="1">
                <a:solidFill>
                  <a:srgbClr val="000000"/>
                </a:solidFill>
                <a:latin typeface="黑体" pitchFamily="49" charset="-122"/>
                <a:ea typeface="黑体" pitchFamily="49" charset="-122"/>
              </a:rPr>
            </a:br>
            <a:r>
              <a:rPr lang="zh-CN" altLang="en-US" sz="3200" b="1">
                <a:solidFill>
                  <a:srgbClr val="000000"/>
                </a:solidFill>
                <a:latin typeface="黑体" pitchFamily="49" charset="-122"/>
                <a:ea typeface="黑体" pitchFamily="49" charset="-122"/>
              </a:rPr>
              <a:t>处于</a:t>
            </a:r>
            <a:r>
              <a:rPr lang="zh-CN" altLang="en-US" sz="3200" b="1" u="sng">
                <a:solidFill>
                  <a:srgbClr val="000000"/>
                </a:solidFill>
                <a:latin typeface="黑体" pitchFamily="49" charset="-122"/>
                <a:ea typeface="黑体" pitchFamily="49" charset="-122"/>
              </a:rPr>
              <a:t>      </a:t>
            </a:r>
            <a:r>
              <a:rPr lang="zh-CN" altLang="en-US" sz="3200" b="1">
                <a:solidFill>
                  <a:srgbClr val="000000"/>
                </a:solidFill>
                <a:latin typeface="黑体" pitchFamily="49" charset="-122"/>
                <a:ea typeface="黑体" pitchFamily="49" charset="-122"/>
              </a:rPr>
              <a:t>社会时代。</a:t>
            </a:r>
          </a:p>
        </p:txBody>
      </p:sp>
      <p:sp>
        <p:nvSpPr>
          <p:cNvPr id="4102" name="Text Box 6"/>
          <p:cNvSpPr txBox="1"/>
          <p:nvPr/>
        </p:nvSpPr>
        <p:spPr>
          <a:xfrm>
            <a:off x="2857488" y="4786322"/>
            <a:ext cx="1600200" cy="579437"/>
          </a:xfrm>
          <a:prstGeom prst="rect">
            <a:avLst/>
          </a:prstGeom>
          <a:noFill/>
          <a:ln w="9525">
            <a:noFill/>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buFont typeface="Arial" pitchFamily="34" charset="0"/>
              <a:buNone/>
              <a:defRPr/>
            </a:pPr>
            <a:r>
              <a:rPr lang="zh-CN" altLang="en-US" sz="3200" b="1" noProof="1">
                <a:solidFill>
                  <a:srgbClr val="6600CC"/>
                </a:solidFill>
                <a:effectLst>
                  <a:outerShdw blurRad="38100" dist="38100" dir="2700000">
                    <a:srgbClr val="000000"/>
                  </a:outerShdw>
                </a:effectLst>
                <a:latin typeface="Times New Roman" panose="02020603050405020304" pitchFamily="2" charset="0"/>
                <a:ea typeface="黑体" panose="02010600030101010101" pitchFamily="2" charset="-122"/>
                <a:cs typeface="+mn-ea"/>
              </a:rPr>
              <a:t>奴隶</a:t>
            </a:r>
            <a:endParaRPr lang="zh-CN" altLang="en-US" sz="3200" b="1" noProof="1">
              <a:solidFill>
                <a:srgbClr val="6600CC"/>
              </a:solidFill>
              <a:effectLst>
                <a:outerShdw blurRad="38100" dist="38100" dir="2700000">
                  <a:srgbClr val="000000"/>
                </a:outerShdw>
              </a:effectLst>
              <a:latin typeface="Times New Roman" panose="02020603050405020304" pitchFamily="2" charset="0"/>
              <a:ea typeface="黑体" panose="02010600030101010101" pitchFamily="2" charset="-122"/>
            </a:endParaRPr>
          </a:p>
        </p:txBody>
      </p:sp>
      <p:pic>
        <p:nvPicPr>
          <p:cNvPr id="15367" name="图片 1" descr="图片12"/>
          <p:cNvPicPr>
            <a:picLocks noChangeAspect="1" noChangeArrowheads="1"/>
          </p:cNvPicPr>
          <p:nvPr/>
        </p:nvPicPr>
        <p:blipFill>
          <a:blip r:embed="rId3"/>
          <a:stretch>
            <a:fillRect/>
          </a:stretch>
        </p:blipFill>
        <p:spPr bwMode="auto">
          <a:xfrm>
            <a:off x="2627313" y="741363"/>
            <a:ext cx="3344862" cy="663575"/>
          </a:xfrm>
          <a:prstGeom prst="rect">
            <a:avLst/>
          </a:prstGeom>
          <a:noFill/>
          <a:ln w="9525">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50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cond evt="onBegin" delay="0">
                          <p:tn val="8"/>
                        </p:cond>
                      </p:stCondLst>
                      <p:childTnLst>
                        <p:par>
                          <p:cTn id="10" fill="hold" nodeType="withGroup">
                            <p:stCondLst>
                              <p:cond delay="0"/>
                            </p:stCondLst>
                            <p:childTnLst>
                              <p:par>
                                <p:cTn id="11" presetID="4" presetClass="entr" presetSubtype="16" dur="500" fill="hold" grpId="0" nodeType="click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box(in)">
                                      <p:cBhvr>
                                        <p:cTn id="13" dur="500"/>
                                        <p:tgtEl>
                                          <p:spTgt spid="4100"/>
                                        </p:tgtEl>
                                      </p:cBhvr>
                                    </p:animEffect>
                                  </p:childTnLst>
                                </p:cTn>
                              </p:par>
                            </p:childTnLst>
                          </p:cTn>
                        </p:par>
                      </p:childTnLst>
                    </p:cTn>
                  </p:par>
                  <p:par>
                    <p:cTn id="14" fill="hold" nodeType="clickPar">
                      <p:stCondLst>
                        <p:cond delay="indefinite"/>
                        <p:cond evt="onBegin" delay="0">
                          <p:tn val="13"/>
                        </p:cond>
                      </p:stCondLst>
                      <p:childTnLst>
                        <p:par>
                          <p:cTn id="15" fill="hold" nodeType="withGroup">
                            <p:stCondLst>
                              <p:cond delay="0"/>
                            </p:stCondLst>
                            <p:childTnLst>
                              <p:par>
                                <p:cTn id="16" presetID="49" presetClass="entr" presetSubtype="0" dur="2000" decel="100000" fill="hold" grpId="0" nodeType="clickEffect">
                                  <p:stCondLst>
                                    <p:cond delay="0"/>
                                  </p:stCondLst>
                                  <p:childTnLst>
                                    <p:set>
                                      <p:cBhvr>
                                        <p:cTn id="17" dur="1" fill="hold">
                                          <p:stCondLst>
                                            <p:cond delay="0"/>
                                          </p:stCondLst>
                                        </p:cTn>
                                        <p:tgtEl>
                                          <p:spTgt spid="4101"/>
                                        </p:tgtEl>
                                        <p:attrNameLst>
                                          <p:attrName>style.visibility</p:attrName>
                                        </p:attrNameLst>
                                      </p:cBhvr>
                                      <p:to>
                                        <p:strVal val="visible"/>
                                      </p:to>
                                    </p:set>
                                    <p:anim calcmode="lin" valueType="num">
                                      <p:cBhvr>
                                        <p:cTn id="18" dur="2000" fill="hold"/>
                                        <p:tgtEl>
                                          <p:spTgt spid="4101"/>
                                        </p:tgtEl>
                                        <p:attrNameLst>
                                          <p:attrName>ppt_w</p:attrName>
                                        </p:attrNameLst>
                                      </p:cBhvr>
                                      <p:tavLst>
                                        <p:tav tm="0">
                                          <p:val>
                                            <p:fltVal val="0"/>
                                          </p:val>
                                        </p:tav>
                                        <p:tav tm="100000">
                                          <p:val>
                                            <p:strVal val="#ppt_w"/>
                                          </p:val>
                                        </p:tav>
                                      </p:tavLst>
                                    </p:anim>
                                    <p:anim calcmode="lin" valueType="num">
                                      <p:cBhvr>
                                        <p:cTn id="19" dur="2000" fill="hold"/>
                                        <p:tgtEl>
                                          <p:spTgt spid="4101"/>
                                        </p:tgtEl>
                                        <p:attrNameLst>
                                          <p:attrName>ppt_h</p:attrName>
                                        </p:attrNameLst>
                                      </p:cBhvr>
                                      <p:tavLst>
                                        <p:tav tm="0">
                                          <p:val>
                                            <p:fltVal val="0"/>
                                          </p:val>
                                        </p:tav>
                                        <p:tav tm="100000">
                                          <p:val>
                                            <p:strVal val="#ppt_h"/>
                                          </p:val>
                                        </p:tav>
                                      </p:tavLst>
                                    </p:anim>
                                    <p:anim calcmode="lin" valueType="num">
                                      <p:cBhvr>
                                        <p:cTn id="20" dur="2000" fill="hold"/>
                                        <p:tgtEl>
                                          <p:spTgt spid="4101"/>
                                        </p:tgtEl>
                                        <p:attrNameLst>
                                          <p:attrName>style.rotation</p:attrName>
                                        </p:attrNameLst>
                                      </p:cBhvr>
                                      <p:tavLst>
                                        <p:tav tm="0">
                                          <p:val>
                                            <p:fltVal val="360"/>
                                          </p:val>
                                        </p:tav>
                                        <p:tav tm="100000">
                                          <p:val>
                                            <p:fltVal val="0"/>
                                          </p:val>
                                        </p:tav>
                                      </p:tavLst>
                                    </p:anim>
                                    <p:animEffect transition="in" filter="fade">
                                      <p:cBhvr>
                                        <p:cTn id="21" dur="2000"/>
                                        <p:tgtEl>
                                          <p:spTgt spid="4101"/>
                                        </p:tgtEl>
                                      </p:cBhvr>
                                    </p:animEffect>
                                  </p:childTnLst>
                                </p:cTn>
                              </p:par>
                            </p:childTnLst>
                          </p:cTn>
                        </p:par>
                      </p:childTnLst>
                    </p:cTn>
                  </p:par>
                  <p:par>
                    <p:cTn id="22" fill="hold" nodeType="clickPar">
                      <p:stCondLst>
                        <p:cond delay="indefinite"/>
                        <p:cond evt="onBegin" delay="0">
                          <p:tn val="21"/>
                        </p:cond>
                      </p:stCondLst>
                      <p:childTnLst>
                        <p:par>
                          <p:cTn id="23" fill="hold" nodeType="withGroup">
                            <p:stCondLst>
                              <p:cond delay="0"/>
                            </p:stCondLst>
                            <p:childTnLst>
                              <p:par>
                                <p:cTn id="24" presetID="23" presetClass="entr" presetSubtype="16" dur="2000" fill="hold" nodeType="clickEffect">
                                  <p:stCondLst>
                                    <p:cond delay="0"/>
                                  </p:stCondLst>
                                  <p:childTnLst>
                                    <p:set>
                                      <p:cBhvr>
                                        <p:cTn id="25" dur="1" fill="hold">
                                          <p:stCondLst>
                                            <p:cond delay="0"/>
                                          </p:stCondLst>
                                        </p:cTn>
                                        <p:tgtEl>
                                          <p:spTgt spid="4102">
                                            <p:txEl>
                                              <p:pRg st="0" end="0"/>
                                            </p:txEl>
                                          </p:spTgt>
                                        </p:tgtEl>
                                        <p:attrNameLst>
                                          <p:attrName>style.visibility</p:attrName>
                                        </p:attrNameLst>
                                      </p:cBhvr>
                                      <p:to>
                                        <p:strVal val="visible"/>
                                      </p:to>
                                    </p:set>
                                    <p:anim calcmode="lin" valueType="num">
                                      <p:cBhvr>
                                        <p:cTn id="26" dur="2000" fill="hold"/>
                                        <p:tgtEl>
                                          <p:spTgt spid="4102">
                                            <p:txEl>
                                              <p:pRg st="0" end="0"/>
                                            </p:txEl>
                                          </p:spTgt>
                                        </p:tgtEl>
                                        <p:attrNameLst>
                                          <p:attrName>ppt_w</p:attrName>
                                        </p:attrNameLst>
                                      </p:cBhvr>
                                      <p:tavLst>
                                        <p:tav tm="0">
                                          <p:val>
                                            <p:fltVal val="0"/>
                                          </p:val>
                                        </p:tav>
                                        <p:tav tm="100000">
                                          <p:val>
                                            <p:strVal val="#ppt_w"/>
                                          </p:val>
                                        </p:tav>
                                      </p:tavLst>
                                    </p:anim>
                                    <p:anim calcmode="lin" valueType="num">
                                      <p:cBhvr>
                                        <p:cTn id="27" dur="2000" fill="hold"/>
                                        <p:tgtEl>
                                          <p:spTgt spid="4102">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4101"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17410" name="组合 6145"/>
          <p:cNvGrpSpPr>
            <a:grpSpLocks noChangeAspect="1"/>
          </p:cNvGrpSpPr>
          <p:nvPr/>
        </p:nvGrpSpPr>
        <p:grpSpPr>
          <a:xfrm>
            <a:off x="249238" y="765175"/>
            <a:ext cx="8715375" cy="5405438"/>
            <a:chExt cx="2851" cy="2989"/>
          </a:xfrm>
        </p:grpSpPr>
        <p:sp>
          <p:nvSpPr>
            <p:cNvPr id="17411" name="矩形 6146"/>
            <p:cNvSpPr>
              <a:spLocks noChangeAspect="1" noChangeArrowheads="1" noTextEdit="1"/>
            </p:cNvSpPr>
            <p:nvPr/>
          </p:nvSpPr>
          <p:spPr bwMode="auto">
            <a:xfrm>
              <a:off x="0" y="0"/>
              <a:ext cx="2851" cy="2989"/>
            </a:xfrm>
            <a:prstGeom prst="rect">
              <a:avLst/>
            </a:prstGeom>
            <a:noFill/>
            <a:ln w="9525">
              <a:noFill/>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sp>
          <p:nvSpPr>
            <p:cNvPr id="17412" name="_s29701"/>
            <p:cNvSpPr>
              <a:spLocks noChangeShapeType="1"/>
            </p:cNvSpPr>
            <p:nvPr/>
          </p:nvSpPr>
          <p:spPr bwMode="auto">
            <a:xfrm flipH="1" flipV="1">
              <a:off x="1426" y="832"/>
              <a:ext cx="0" cy="333"/>
            </a:xfrm>
            <a:prstGeom prst="line">
              <a:avLst/>
            </a:prstGeom>
            <a:noFill/>
            <a:ln w="28575">
              <a:solidFill>
                <a:srgbClr val="540000"/>
              </a:solid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sp>
          <p:nvSpPr>
            <p:cNvPr id="17413" name="_s29702"/>
            <p:cNvSpPr>
              <a:spLocks noChangeArrowheads="1"/>
            </p:cNvSpPr>
            <p:nvPr/>
          </p:nvSpPr>
          <p:spPr bwMode="auto">
            <a:xfrm>
              <a:off x="1096" y="172"/>
              <a:ext cx="661" cy="661"/>
            </a:xfrm>
            <a:prstGeom prst="ellipse">
              <a:avLst/>
            </a:prstGeom>
            <a:gradFill rotWithShape="1">
              <a:gsLst>
                <a:gs pos="0">
                  <a:srgbClr val="FF6600"/>
                </a:gs>
                <a:gs pos="100000">
                  <a:srgbClr val="FF0000"/>
                </a:gs>
              </a:gsLst>
              <a:path path="shape">
                <a:fillToRect l="50000" t="50000" r="50000" b="50000"/>
              </a:path>
            </a:gradFill>
            <a:ln w="12700">
              <a:solidFill>
                <a:srgbClr val="54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000" b="1">
                  <a:solidFill>
                    <a:schemeClr val="tx2"/>
                  </a:solidFill>
                  <a:latin typeface="隶书" pitchFamily="49" charset="-122"/>
                  <a:ea typeface="隶书" pitchFamily="49" charset="-122"/>
                </a:rPr>
                <a:t> </a:t>
              </a:r>
              <a:r>
                <a:rPr lang="zh-CN" altLang="en-US" sz="2000" b="1">
                  <a:solidFill>
                    <a:schemeClr val="tx2"/>
                  </a:solidFill>
                  <a:latin typeface="隶书" pitchFamily="49" charset="-122"/>
                  <a:ea typeface="隶书" pitchFamily="49" charset="-122"/>
                </a:rPr>
                <a:t>西亚两河流域：</a:t>
              </a:r>
            </a:p>
            <a:p>
              <a:pPr algn="ctr" eaLnBrk="1" hangingPunct="1">
                <a:buFont typeface="Arial" pitchFamily="34" charset="0"/>
                <a:buNone/>
              </a:pPr>
              <a:r>
                <a:rPr lang="zh-CN" altLang="en-US" sz="2000" b="1">
                  <a:solidFill>
                    <a:schemeClr val="tx2"/>
                  </a:solidFill>
                  <a:latin typeface="隶书" pitchFamily="49" charset="-122"/>
                  <a:ea typeface="隶书" pitchFamily="49" charset="-122"/>
                </a:rPr>
                <a:t>古巴比伦</a:t>
              </a:r>
            </a:p>
          </p:txBody>
        </p:sp>
        <p:sp>
          <p:nvSpPr>
            <p:cNvPr id="17414" name="_s29703"/>
            <p:cNvSpPr>
              <a:spLocks noChangeShapeType="1"/>
            </p:cNvSpPr>
            <p:nvPr/>
          </p:nvSpPr>
          <p:spPr bwMode="auto">
            <a:xfrm>
              <a:off x="1756" y="1495"/>
              <a:ext cx="333" cy="0"/>
            </a:xfrm>
            <a:prstGeom prst="line">
              <a:avLst/>
            </a:prstGeom>
            <a:noFill/>
            <a:ln w="28575">
              <a:solidFill>
                <a:srgbClr val="540000"/>
              </a:solid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sp>
          <p:nvSpPr>
            <p:cNvPr id="17415" name="_s29704"/>
            <p:cNvSpPr>
              <a:spLocks noChangeArrowheads="1"/>
            </p:cNvSpPr>
            <p:nvPr/>
          </p:nvSpPr>
          <p:spPr bwMode="auto">
            <a:xfrm>
              <a:off x="2089" y="1165"/>
              <a:ext cx="661" cy="661"/>
            </a:xfrm>
            <a:prstGeom prst="ellipse">
              <a:avLst/>
            </a:prstGeom>
            <a:gradFill rotWithShape="1">
              <a:gsLst>
                <a:gs pos="0">
                  <a:srgbClr val="FF9997"/>
                </a:gs>
                <a:gs pos="100000">
                  <a:srgbClr val="FF6600"/>
                </a:gs>
              </a:gsLst>
              <a:path path="shape">
                <a:fillToRect l="50000" t="50000" r="50000" b="50000"/>
              </a:path>
            </a:gradFill>
            <a:ln w="12700">
              <a:solidFill>
                <a:srgbClr val="54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zh-CN" altLang="en-US" sz="2000" b="1">
                  <a:solidFill>
                    <a:schemeClr val="tx2"/>
                  </a:solidFill>
                  <a:latin typeface="隶书" pitchFamily="49" charset="-122"/>
                  <a:ea typeface="隶书" pitchFamily="49" charset="-122"/>
                </a:rPr>
                <a:t>东亚黄河流域：</a:t>
              </a:r>
            </a:p>
            <a:p>
              <a:pPr algn="ctr" eaLnBrk="1" hangingPunct="1">
                <a:buFont typeface="Arial" pitchFamily="34" charset="0"/>
                <a:buNone/>
              </a:pPr>
              <a:r>
                <a:rPr lang="zh-CN" altLang="en-US" sz="2000" b="1">
                  <a:solidFill>
                    <a:schemeClr val="tx2"/>
                  </a:solidFill>
                  <a:latin typeface="隶书" pitchFamily="49" charset="-122"/>
                  <a:ea typeface="隶书" pitchFamily="49" charset="-122"/>
                </a:rPr>
                <a:t>中国</a:t>
              </a:r>
            </a:p>
          </p:txBody>
        </p:sp>
        <p:sp>
          <p:nvSpPr>
            <p:cNvPr id="17416" name="_s29705"/>
            <p:cNvSpPr>
              <a:spLocks noChangeShapeType="1"/>
            </p:cNvSpPr>
            <p:nvPr/>
          </p:nvSpPr>
          <p:spPr bwMode="auto">
            <a:xfrm flipH="1">
              <a:off x="1426" y="1825"/>
              <a:ext cx="0" cy="333"/>
            </a:xfrm>
            <a:prstGeom prst="line">
              <a:avLst/>
            </a:prstGeom>
            <a:noFill/>
            <a:ln w="28575">
              <a:solidFill>
                <a:srgbClr val="540000"/>
              </a:solid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sp>
          <p:nvSpPr>
            <p:cNvPr id="17417" name="_s29706"/>
            <p:cNvSpPr>
              <a:spLocks noChangeArrowheads="1"/>
            </p:cNvSpPr>
            <p:nvPr/>
          </p:nvSpPr>
          <p:spPr bwMode="auto">
            <a:xfrm>
              <a:off x="1096" y="2158"/>
              <a:ext cx="661" cy="661"/>
            </a:xfrm>
            <a:prstGeom prst="ellipse">
              <a:avLst/>
            </a:prstGeom>
            <a:gradFill rotWithShape="1">
              <a:gsLst>
                <a:gs pos="0">
                  <a:srgbClr val="FFCC00"/>
                </a:gs>
                <a:gs pos="100000">
                  <a:srgbClr val="FF9933"/>
                </a:gs>
              </a:gsLst>
              <a:path path="shape">
                <a:fillToRect l="50000" t="50000" r="50000" b="50000"/>
              </a:path>
            </a:gradFill>
            <a:ln w="12700">
              <a:solidFill>
                <a:srgbClr val="54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000" b="1">
                  <a:solidFill>
                    <a:schemeClr val="tx2"/>
                  </a:solidFill>
                  <a:latin typeface="隶书" pitchFamily="49" charset="-122"/>
                  <a:ea typeface="隶书" pitchFamily="49" charset="-122"/>
                </a:rPr>
                <a:t> </a:t>
              </a:r>
              <a:r>
                <a:rPr lang="zh-CN" altLang="en-US" sz="2000" b="1">
                  <a:solidFill>
                    <a:schemeClr val="tx2"/>
                  </a:solidFill>
                  <a:latin typeface="隶书" pitchFamily="49" charset="-122"/>
                  <a:ea typeface="隶书" pitchFamily="49" charset="-122"/>
                </a:rPr>
                <a:t>南亚印度河流域：</a:t>
              </a:r>
            </a:p>
            <a:p>
              <a:pPr algn="ctr" eaLnBrk="1" hangingPunct="1">
                <a:buFont typeface="Arial" pitchFamily="34" charset="0"/>
                <a:buNone/>
              </a:pPr>
              <a:r>
                <a:rPr lang="zh-CN" altLang="en-US" sz="2000" b="1">
                  <a:solidFill>
                    <a:schemeClr val="tx2"/>
                  </a:solidFill>
                  <a:latin typeface="隶书" pitchFamily="49" charset="-122"/>
                  <a:ea typeface="隶书" pitchFamily="49" charset="-122"/>
                </a:rPr>
                <a:t>古印度</a:t>
              </a:r>
            </a:p>
          </p:txBody>
        </p:sp>
        <p:sp>
          <p:nvSpPr>
            <p:cNvPr id="17418" name="_s29707"/>
            <p:cNvSpPr>
              <a:spLocks noChangeShapeType="1"/>
            </p:cNvSpPr>
            <p:nvPr/>
          </p:nvSpPr>
          <p:spPr bwMode="auto">
            <a:xfrm flipH="1">
              <a:off x="763" y="1495"/>
              <a:ext cx="333" cy="0"/>
            </a:xfrm>
            <a:prstGeom prst="line">
              <a:avLst/>
            </a:prstGeom>
            <a:noFill/>
            <a:ln w="28575">
              <a:solidFill>
                <a:srgbClr val="540000"/>
              </a:solid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sp>
          <p:nvSpPr>
            <p:cNvPr id="17419" name="_s29708"/>
            <p:cNvSpPr>
              <a:spLocks noChangeArrowheads="1"/>
            </p:cNvSpPr>
            <p:nvPr/>
          </p:nvSpPr>
          <p:spPr bwMode="auto">
            <a:xfrm>
              <a:off x="103" y="1165"/>
              <a:ext cx="661" cy="661"/>
            </a:xfrm>
            <a:prstGeom prst="ellipse">
              <a:avLst/>
            </a:prstGeom>
            <a:gradFill rotWithShape="1">
              <a:gsLst>
                <a:gs pos="0">
                  <a:srgbClr val="F9F67F"/>
                </a:gs>
                <a:gs pos="100000">
                  <a:srgbClr val="FFCC00"/>
                </a:gs>
              </a:gsLst>
              <a:path path="shape">
                <a:fillToRect l="50000" t="50000" r="50000" b="50000"/>
              </a:path>
            </a:gradFill>
            <a:ln w="12700">
              <a:solidFill>
                <a:srgbClr val="54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000" b="1">
                  <a:solidFill>
                    <a:schemeClr val="tx2"/>
                  </a:solidFill>
                  <a:latin typeface="隶书" pitchFamily="49" charset="-122"/>
                  <a:ea typeface="隶书" pitchFamily="49" charset="-122"/>
                </a:rPr>
                <a:t> </a:t>
              </a:r>
              <a:r>
                <a:rPr lang="zh-CN" altLang="en-US" sz="2000" b="1">
                  <a:solidFill>
                    <a:schemeClr val="tx2"/>
                  </a:solidFill>
                  <a:latin typeface="隶书" pitchFamily="49" charset="-122"/>
                  <a:ea typeface="隶书" pitchFamily="49" charset="-122"/>
                </a:rPr>
                <a:t>北非尼罗河流域：</a:t>
              </a:r>
            </a:p>
            <a:p>
              <a:pPr algn="ctr" eaLnBrk="1" hangingPunct="1">
                <a:buFont typeface="Arial" pitchFamily="34" charset="0"/>
                <a:buNone/>
              </a:pPr>
              <a:r>
                <a:rPr lang="zh-CN" altLang="en-US" sz="2000" b="1">
                  <a:solidFill>
                    <a:schemeClr val="tx2"/>
                  </a:solidFill>
                  <a:latin typeface="隶书" pitchFamily="49" charset="-122"/>
                  <a:ea typeface="隶书" pitchFamily="49" charset="-122"/>
                </a:rPr>
                <a:t>古埃及</a:t>
              </a:r>
            </a:p>
          </p:txBody>
        </p:sp>
        <p:sp>
          <p:nvSpPr>
            <p:cNvPr id="17420" name="_s29709"/>
            <p:cNvSpPr>
              <a:spLocks noChangeArrowheads="1"/>
            </p:cNvSpPr>
            <p:nvPr/>
          </p:nvSpPr>
          <p:spPr bwMode="auto">
            <a:xfrm>
              <a:off x="1096" y="1165"/>
              <a:ext cx="661" cy="661"/>
            </a:xfrm>
            <a:prstGeom prst="ellipse">
              <a:avLst/>
            </a:prstGeom>
            <a:gradFill rotWithShape="1">
              <a:gsLst>
                <a:gs pos="0">
                  <a:srgbClr val="FFF200"/>
                </a:gs>
                <a:gs pos="100000">
                  <a:srgbClr val="4D0808"/>
                </a:gs>
              </a:gsLst>
              <a:path path="shape">
                <a:fillToRect l="50000" t="50000" r="50000" b="50000"/>
              </a:path>
            </a:gradFill>
            <a:ln w="12700">
              <a:solidFill>
                <a:srgbClr val="54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endParaRPr lang="en-US" altLang="zh-CN" sz="2000" b="1">
                <a:solidFill>
                  <a:schemeClr val="tx2"/>
                </a:solidFill>
                <a:latin typeface="隶书" pitchFamily="49" charset="-122"/>
                <a:ea typeface="隶书" pitchFamily="49" charset="-122"/>
              </a:endParaRPr>
            </a:p>
            <a:p>
              <a:pPr algn="ctr" eaLnBrk="1" hangingPunct="1">
                <a:buFont typeface="Arial" pitchFamily="34" charset="0"/>
                <a:buNone/>
              </a:pPr>
              <a:endParaRPr lang="en-US" altLang="zh-CN" sz="2000" b="1">
                <a:solidFill>
                  <a:schemeClr val="tx2"/>
                </a:solidFill>
                <a:latin typeface="隶书" pitchFamily="49" charset="-122"/>
                <a:ea typeface="隶书" pitchFamily="49" charset="-122"/>
              </a:endParaRPr>
            </a:p>
            <a:p>
              <a:pPr algn="ctr" eaLnBrk="1" hangingPunct="1">
                <a:buFont typeface="Arial" pitchFamily="34" charset="0"/>
                <a:buNone/>
              </a:pPr>
              <a:r>
                <a:rPr lang="zh-CN" altLang="en-US" sz="2800" b="1">
                  <a:solidFill>
                    <a:schemeClr val="tx2"/>
                  </a:solidFill>
                  <a:latin typeface="隶书" pitchFamily="49" charset="-122"/>
                  <a:ea typeface="隶书" pitchFamily="49" charset="-122"/>
                </a:rPr>
                <a:t>世界四大</a:t>
              </a:r>
            </a:p>
            <a:p>
              <a:pPr algn="ctr" eaLnBrk="1" hangingPunct="1">
                <a:buFont typeface="Arial" pitchFamily="34" charset="0"/>
                <a:buNone/>
              </a:pPr>
              <a:r>
                <a:rPr lang="zh-CN" altLang="en-US" sz="2800" b="1">
                  <a:solidFill>
                    <a:schemeClr val="tx2"/>
                  </a:solidFill>
                  <a:latin typeface="隶书" pitchFamily="49" charset="-122"/>
                  <a:ea typeface="隶书" pitchFamily="49" charset="-122"/>
                </a:rPr>
                <a:t>文明古国</a:t>
              </a:r>
            </a:p>
            <a:p>
              <a:pPr algn="ctr" eaLnBrk="1" hangingPunct="1">
                <a:buFont typeface="Arial" pitchFamily="34" charset="0"/>
                <a:buNone/>
              </a:pPr>
              <a:endParaRPr lang="zh-CN" altLang="en-US" sz="2000" b="1">
                <a:solidFill>
                  <a:schemeClr val="tx2"/>
                </a:solidFill>
                <a:latin typeface="隶书" pitchFamily="49" charset="-122"/>
                <a:ea typeface="隶书" pitchFamily="49" charset="-122"/>
              </a:endParaRPr>
            </a:p>
            <a:p>
              <a:pPr algn="ctr" eaLnBrk="1" hangingPunct="1">
                <a:buFont typeface="Arial" pitchFamily="34" charset="0"/>
                <a:buNone/>
              </a:pPr>
              <a:endParaRPr lang="zh-CN" altLang="en-US" sz="2000" b="1">
                <a:solidFill>
                  <a:schemeClr val="tx2"/>
                </a:solidFill>
                <a:latin typeface="隶书" pitchFamily="49" charset="-122"/>
                <a:ea typeface="隶书" pitchFamily="49" charset="-122"/>
              </a:endParaRPr>
            </a:p>
          </p:txBody>
        </p:sp>
      </p:grpSp>
    </p:spTree>
  </p:cSld>
  <p:clrMapOvr>
    <a:masterClrMapping/>
  </p:clrMapOvr>
  <p:transition spd="slow">
    <p:dissolve/>
    <p:sndAc>
      <p:stSnd>
        <p:snd r:embed="rId2" name="hammer.wav"/>
      </p:stSnd>
    </p:sndAc>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aphicFrame>
        <p:nvGraphicFramePr>
          <p:cNvPr id="7170" name="表格 7169"/>
          <p:cNvGraphicFramePr>
            <a:graphicFrameLocks noGrp="1"/>
          </p:cNvGraphicFramePr>
          <p:nvPr/>
        </p:nvGraphicFramePr>
        <p:xfrm>
          <a:off x="533400" y="2114550"/>
          <a:ext cx="8001000" cy="3535440"/>
        </p:xfrm>
        <a:graphic>
          <a:graphicData uri="http://schemas.openxmlformats.org/drawingml/2006/table">
            <a:tbl>
              <a:tblPr/>
              <a:tblGrid>
                <a:gridCol w="12954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362200">
                  <a:extLst>
                    <a:ext uri="{9D8B030D-6E8A-4147-A177-3AD203B41FA5}">
                      <a16:colId xmlns:a16="http://schemas.microsoft.com/office/drawing/2014/main" val="20003"/>
                    </a:ext>
                  </a:extLst>
                </a:gridCol>
              </a:tblGrid>
              <a:tr h="685739">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国家</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发源地</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奴隶国家出现</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重要史实</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545">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埃及</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尼罗河</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前</a:t>
                      </a:r>
                      <a:r>
                        <a:rPr lang="en-US" altLang="zh-CN" sz="2800" b="1"/>
                        <a:t>3500</a:t>
                      </a:r>
                      <a:r>
                        <a:rPr lang="zh-CN" altLang="en-US" sz="2800" b="1"/>
                        <a:t>年</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hlinkClick r:id="rId2" action="ppaction://hlinksldjump?num=1"/>
                        </a:rPr>
                        <a:t>金字塔</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739">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hlinkClick r:id="rId3" action="ppaction://hlinksldjump?num=2"/>
                        </a:rPr>
                        <a:t>巴比伦</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两河流域</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前</a:t>
                      </a:r>
                      <a:r>
                        <a:rPr lang="en-US" altLang="zh-CN" sz="2800" b="1"/>
                        <a:t>3500</a:t>
                      </a:r>
                      <a:r>
                        <a:rPr lang="zh-CN" altLang="en-US" sz="2800" b="1"/>
                        <a:t>年</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hlinkClick r:id="rId2" action="ppaction://hlinksldjump?num=1"/>
                        </a:rPr>
                        <a:t>汉谟拉比法典</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9545">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印度</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印度河</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前</a:t>
                      </a:r>
                      <a:r>
                        <a:rPr lang="en-US" altLang="zh-CN" sz="2800" b="1"/>
                        <a:t>2500</a:t>
                      </a:r>
                      <a:r>
                        <a:rPr lang="zh-CN" altLang="en-US" sz="2800" b="1"/>
                        <a:t>年</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种姓制度</a:t>
                      </a:r>
                      <a:endParaRPr lang="zh-CN" altLang="en-US" sz="2800" b="1"/>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44795">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中国</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黄河</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t>前</a:t>
                      </a:r>
                      <a:r>
                        <a:rPr lang="en-US" altLang="zh-CN" sz="2800" b="1"/>
                        <a:t>2070</a:t>
                      </a:r>
                      <a:r>
                        <a:rPr lang="zh-CN" altLang="en-US" sz="2800" b="1"/>
                        <a:t>年</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Times New Roman" panose="02020603050405020304" pitchFamily="2" charset="0"/>
                          <a:ea typeface="宋体" panose="02010600030101010101" pitchFamily="2" charset="-122"/>
                        </a:defRPr>
                      </a:lvl1pPr>
                      <a:lvl2pPr marL="742950" lvl="1" indent="-285750" algn="l">
                        <a:defRPr sz="2400" kern="1200"/>
                      </a:lvl2pPr>
                      <a:lvl3pPr marL="1143000" lvl="2" indent="-228600" algn="l">
                        <a:defRPr sz="2000" kern="1200"/>
                      </a:lvl3pPr>
                      <a:lvl4pPr marL="1600200" lvl="3" indent="-228600" algn="l">
                        <a:defRPr sz="1800" kern="1200"/>
                      </a:lvl4pPr>
                      <a:lvl5pPr marL="2057400" lvl="4" indent="-228600" algn="l">
                        <a:defRPr sz="1800" kern="1200"/>
                      </a:lvl5pPr>
                    </a:lstStyle>
                    <a:p>
                      <a:pPr marL="0" lvl="0" indent="0">
                        <a:buNone/>
                      </a:pPr>
                      <a:r>
                        <a:rPr lang="zh-CN" altLang="en-US" sz="2800" b="1">
                          <a:solidFill>
                            <a:schemeClr val="accent2"/>
                          </a:solidFill>
                          <a:latin typeface="华文新魏" pitchFamily="2" charset="-122"/>
                          <a:ea typeface="华文新魏" pitchFamily="2" charset="-122"/>
                        </a:rPr>
                        <a:t>甲骨文、青铜器</a:t>
                      </a:r>
                    </a:p>
                  </a:txBody>
                  <a:tcPr marT="45716" marB="45716">
                    <a:lnL w="57150" cap="flat" cmpd="sng">
                      <a:solidFill>
                        <a:schemeClr val="tx1"/>
                      </a:solidFill>
                      <a:prstDash val="solid"/>
                      <a:headEnd type="none" w="med" len="med"/>
                      <a:tailEnd type="none" w="med" len="med"/>
                    </a:lnL>
                    <a:lnR w="57150" cap="flat" cmpd="sng">
                      <a:solidFill>
                        <a:schemeClr val="tx1"/>
                      </a:solidFill>
                      <a:prstDash val="solid"/>
                      <a:headEnd type="none" w="med" len="med"/>
                      <a:tailEnd type="none" w="med" len="med"/>
                    </a:lnR>
                    <a:lnT w="57150" cap="flat" cmpd="sng">
                      <a:solidFill>
                        <a:schemeClr val="tx1"/>
                      </a:solidFill>
                      <a:prstDash val="solid"/>
                      <a:headEnd type="none" w="med" len="med"/>
                      <a:tailEnd type="none" w="med" len="med"/>
                    </a:lnT>
                    <a:lnB w="5715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8466" name="文本框 7201"/>
          <p:cNvSpPr txBox="1">
            <a:spLocks noChangeArrowheads="1"/>
          </p:cNvSpPr>
          <p:nvPr/>
        </p:nvSpPr>
        <p:spPr bwMode="auto">
          <a:xfrm>
            <a:off x="685800" y="846138"/>
            <a:ext cx="6400800" cy="366712"/>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endParaRPr lang="zh-CN" altLang="en-US" sz="1800">
              <a:latin typeface="Arial" pitchFamily="34" charset="0"/>
            </a:endParaRPr>
          </a:p>
        </p:txBody>
      </p:sp>
      <p:sp>
        <p:nvSpPr>
          <p:cNvPr id="18467" name="文本框 7202"/>
          <p:cNvSpPr txBox="1">
            <a:spLocks noChangeArrowheads="1"/>
          </p:cNvSpPr>
          <p:nvPr/>
        </p:nvSpPr>
        <p:spPr bwMode="auto">
          <a:xfrm>
            <a:off x="457200" y="922338"/>
            <a:ext cx="4724400" cy="579437"/>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r>
              <a:rPr lang="en-US" altLang="zh-CN" sz="3200" b="1">
                <a:solidFill>
                  <a:schemeClr val="accent2"/>
                </a:solidFill>
                <a:latin typeface="Arial" pitchFamily="34" charset="0"/>
                <a:cs typeface="Arial" pitchFamily="34" charset="0"/>
              </a:rPr>
              <a:t>▲</a:t>
            </a:r>
            <a:r>
              <a:rPr lang="zh-CN" altLang="en-US" sz="3200" b="1">
                <a:solidFill>
                  <a:schemeClr val="accent2"/>
                </a:solidFill>
                <a:latin typeface="Arial" pitchFamily="34" charset="0"/>
              </a:rPr>
              <a:t>四大文明古国比较表</a:t>
            </a:r>
          </a:p>
        </p:txBody>
      </p:sp>
    </p:spTree>
  </p:cSld>
  <p:clrMapOvr>
    <a:masterClrMapping/>
  </p:clrMapOvr>
  <p:transition>
    <p:checker dir="vert"/>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19458" name="组合 8193"/>
          <p:cNvGrpSpPr>
            <a:grpSpLocks noChangeAspect="1"/>
          </p:cNvGrpSpPr>
          <p:nvPr/>
        </p:nvGrpSpPr>
        <p:grpSpPr>
          <a:xfrm>
            <a:off x="228600" y="822325"/>
            <a:ext cx="8686800" cy="5273675"/>
            <a:chExt cx="3888" cy="720"/>
          </a:xfrm>
        </p:grpSpPr>
        <p:sp>
          <p:nvSpPr>
            <p:cNvPr id="19459" name="矩形 8194"/>
            <p:cNvSpPr>
              <a:spLocks noChangeAspect="1" noChangeArrowheads="1" noTextEdit="1"/>
            </p:cNvSpPr>
            <p:nvPr/>
          </p:nvSpPr>
          <p:spPr bwMode="auto">
            <a:xfrm>
              <a:off x="0" y="0"/>
              <a:ext cx="3888" cy="720"/>
            </a:xfrm>
            <a:prstGeom prst="rect">
              <a:avLst/>
            </a:prstGeom>
            <a:noFill/>
            <a:ln w="9525">
              <a:noFill/>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endParaRPr lang="zh-CN" altLang="en-US"/>
            </a:p>
          </p:txBody>
        </p:sp>
        <p:cxnSp>
          <p:nvCxnSpPr>
            <p:cNvPr id="19460" name="_s30724"/>
            <p:cNvCxnSpPr>
              <a:cxnSpLocks noChangeShapeType="1"/>
              <a:stCxn id="19468" idx="0"/>
              <a:endCxn id="19464" idx="2"/>
            </p:cNvCxnSpPr>
            <p:nvPr/>
          </p:nvCxnSpPr>
          <p:spPr bwMode="auto">
            <a:xfrm rot="5400000" flipH="1">
              <a:off x="2122" y="104"/>
              <a:ext cx="144" cy="505"/>
            </a:xfrm>
            <a:prstGeom prst="bentConnector3">
              <a:avLst>
                <a:gd name="adj1" fmla="val 16667"/>
              </a:avLst>
            </a:prstGeom>
            <a:noFill/>
            <a:ln w="28575">
              <a:solidFill>
                <a:srgbClr val="540000"/>
              </a:solidFill>
              <a:miter lim="800000"/>
            </a:ln>
          </p:spPr>
        </p:cxnSp>
        <p:cxnSp>
          <p:nvCxnSpPr>
            <p:cNvPr id="19461" name="_s30725"/>
            <p:cNvCxnSpPr>
              <a:cxnSpLocks noChangeShapeType="1"/>
              <a:stCxn id="19467" idx="0"/>
              <a:endCxn id="19464" idx="2"/>
            </p:cNvCxnSpPr>
            <p:nvPr/>
          </p:nvCxnSpPr>
          <p:spPr bwMode="auto">
            <a:xfrm rot="5400000" flipH="1">
              <a:off x="2628" y="-396"/>
              <a:ext cx="144" cy="1512"/>
            </a:xfrm>
            <a:prstGeom prst="bentConnector3">
              <a:avLst>
                <a:gd name="adj1" fmla="val 16667"/>
              </a:avLst>
            </a:prstGeom>
            <a:noFill/>
            <a:ln w="28575">
              <a:solidFill>
                <a:srgbClr val="540000"/>
              </a:solidFill>
              <a:miter lim="800000"/>
            </a:ln>
          </p:spPr>
        </p:cxnSp>
        <p:cxnSp>
          <p:nvCxnSpPr>
            <p:cNvPr id="19462" name="_s30726"/>
            <p:cNvCxnSpPr>
              <a:cxnSpLocks noChangeShapeType="1"/>
              <a:stCxn id="19466" idx="0"/>
              <a:endCxn id="19464" idx="2"/>
            </p:cNvCxnSpPr>
            <p:nvPr/>
          </p:nvCxnSpPr>
          <p:spPr bwMode="auto">
            <a:xfrm rot="-5400000">
              <a:off x="1620" y="108"/>
              <a:ext cx="144" cy="504"/>
            </a:xfrm>
            <a:prstGeom prst="bentConnector3">
              <a:avLst>
                <a:gd name="adj1" fmla="val 16667"/>
              </a:avLst>
            </a:prstGeom>
            <a:noFill/>
            <a:ln w="28575">
              <a:solidFill>
                <a:srgbClr val="540000"/>
              </a:solidFill>
              <a:miter lim="800000"/>
            </a:ln>
          </p:spPr>
        </p:cxnSp>
        <p:cxnSp>
          <p:nvCxnSpPr>
            <p:cNvPr id="19463" name="_s30727"/>
            <p:cNvCxnSpPr>
              <a:cxnSpLocks noChangeShapeType="1"/>
              <a:stCxn id="19465" idx="0"/>
              <a:endCxn id="19464" idx="2"/>
            </p:cNvCxnSpPr>
            <p:nvPr/>
          </p:nvCxnSpPr>
          <p:spPr bwMode="auto">
            <a:xfrm rot="-5400000">
              <a:off x="1116" y="-396"/>
              <a:ext cx="144" cy="1512"/>
            </a:xfrm>
            <a:prstGeom prst="bentConnector3">
              <a:avLst>
                <a:gd name="adj1" fmla="val 16667"/>
              </a:avLst>
            </a:prstGeom>
            <a:noFill/>
            <a:ln w="28575">
              <a:solidFill>
                <a:srgbClr val="540000"/>
              </a:solidFill>
              <a:miter lim="800000"/>
            </a:ln>
          </p:spPr>
        </p:cxnSp>
        <p:sp>
          <p:nvSpPr>
            <p:cNvPr id="19464" name="_s30728"/>
            <p:cNvSpPr>
              <a:spLocks noChangeArrowheads="1"/>
            </p:cNvSpPr>
            <p:nvPr/>
          </p:nvSpPr>
          <p:spPr bwMode="auto">
            <a:xfrm>
              <a:off x="1512" y="0"/>
              <a:ext cx="864" cy="288"/>
            </a:xfrm>
            <a:prstGeom prst="roundRect">
              <a:avLst>
                <a:gd name="adj" fmla="val 16667"/>
              </a:avLst>
            </a:prstGeom>
            <a:gradFill rotWithShape="1">
              <a:gsLst>
                <a:gs pos="0">
                  <a:srgbClr val="F9F67F"/>
                </a:gs>
                <a:gs pos="100000">
                  <a:srgbClr val="FFCC00"/>
                </a:gs>
              </a:gsLst>
              <a:lin ang="5400000" scaled="1"/>
            </a:gradFill>
            <a:ln w="9525">
              <a:solidFill>
                <a:srgbClr val="80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zh-CN" altLang="en-US" sz="3600" b="1">
                  <a:solidFill>
                    <a:schemeClr val="tx2"/>
                  </a:solidFill>
                  <a:latin typeface="Arial" pitchFamily="34" charset="0"/>
                  <a:ea typeface="隶书" pitchFamily="49" charset="-122"/>
                </a:rPr>
                <a:t>农耕文明</a:t>
              </a:r>
            </a:p>
            <a:p>
              <a:pPr algn="ctr" eaLnBrk="1" hangingPunct="1">
                <a:buFont typeface="Arial" pitchFamily="34" charset="0"/>
                <a:buNone/>
              </a:pPr>
              <a:r>
                <a:rPr lang="zh-CN" altLang="en-US" sz="3600" b="1">
                  <a:solidFill>
                    <a:schemeClr val="tx2"/>
                  </a:solidFill>
                  <a:latin typeface="Arial" pitchFamily="34" charset="0"/>
                  <a:ea typeface="隶书" pitchFamily="49" charset="-122"/>
                </a:rPr>
                <a:t>的特点</a:t>
              </a:r>
            </a:p>
          </p:txBody>
        </p:sp>
        <p:sp>
          <p:nvSpPr>
            <p:cNvPr id="19465" name="_s30729"/>
            <p:cNvSpPr>
              <a:spLocks noChangeArrowheads="1"/>
            </p:cNvSpPr>
            <p:nvPr/>
          </p:nvSpPr>
          <p:spPr bwMode="auto">
            <a:xfrm>
              <a:off x="0" y="432"/>
              <a:ext cx="864" cy="288"/>
            </a:xfrm>
            <a:prstGeom prst="roundRect">
              <a:avLst>
                <a:gd name="adj" fmla="val 16667"/>
              </a:avLst>
            </a:prstGeom>
            <a:gradFill rotWithShape="1">
              <a:gsLst>
                <a:gs pos="0">
                  <a:srgbClr val="FF9933"/>
                </a:gs>
                <a:gs pos="100000">
                  <a:srgbClr val="FF6600"/>
                </a:gs>
              </a:gsLst>
              <a:lin ang="5400000" scaled="1"/>
            </a:gradFill>
            <a:ln w="9525">
              <a:solidFill>
                <a:srgbClr val="80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800" b="1">
                  <a:latin typeface="Arial" pitchFamily="34" charset="0"/>
                  <a:ea typeface="华文彩云" pitchFamily="2" charset="-122"/>
                </a:rPr>
                <a:t>   </a:t>
              </a:r>
              <a:r>
                <a:rPr lang="zh-CN" altLang="en-US" sz="2800" b="1">
                  <a:latin typeface="Arial" pitchFamily="34" charset="0"/>
                  <a:ea typeface="隶书" pitchFamily="49" charset="-122"/>
                </a:rPr>
                <a:t>地域：</a:t>
              </a:r>
            </a:p>
            <a:p>
              <a:pPr algn="ctr" eaLnBrk="1" hangingPunct="1">
                <a:buFont typeface="Arial" pitchFamily="34" charset="0"/>
                <a:buNone/>
              </a:pPr>
              <a:r>
                <a:rPr lang="zh-CN" altLang="en-US" sz="2800" b="1">
                  <a:latin typeface="Arial" pitchFamily="34" charset="0"/>
                  <a:ea typeface="隶书" pitchFamily="49" charset="-122"/>
                </a:rPr>
                <a:t>发源于</a:t>
              </a:r>
            </a:p>
            <a:p>
              <a:pPr algn="ctr" eaLnBrk="1" hangingPunct="1">
                <a:buFont typeface="Arial" pitchFamily="34" charset="0"/>
                <a:buNone/>
              </a:pPr>
              <a:r>
                <a:rPr lang="zh-CN" altLang="en-US" sz="2800" b="1">
                  <a:latin typeface="Arial" pitchFamily="34" charset="0"/>
                  <a:ea typeface="隶书" pitchFamily="49" charset="-122"/>
                </a:rPr>
                <a:t>大河流域</a:t>
              </a:r>
            </a:p>
          </p:txBody>
        </p:sp>
        <p:sp>
          <p:nvSpPr>
            <p:cNvPr id="19466" name="_s30730"/>
            <p:cNvSpPr>
              <a:spLocks noChangeArrowheads="1"/>
            </p:cNvSpPr>
            <p:nvPr/>
          </p:nvSpPr>
          <p:spPr bwMode="auto">
            <a:xfrm>
              <a:off x="1008" y="432"/>
              <a:ext cx="864" cy="288"/>
            </a:xfrm>
            <a:prstGeom prst="roundRect">
              <a:avLst>
                <a:gd name="adj" fmla="val 16667"/>
              </a:avLst>
            </a:prstGeom>
            <a:gradFill rotWithShape="1">
              <a:gsLst>
                <a:gs pos="0">
                  <a:srgbClr val="FF9933"/>
                </a:gs>
                <a:gs pos="100000">
                  <a:srgbClr val="FF6600"/>
                </a:gs>
              </a:gsLst>
              <a:lin ang="5400000" scaled="1"/>
            </a:gradFill>
            <a:ln w="9525">
              <a:solidFill>
                <a:srgbClr val="80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800">
                  <a:latin typeface="Arial" pitchFamily="34" charset="0"/>
                </a:rPr>
                <a:t> </a:t>
              </a:r>
              <a:r>
                <a:rPr lang="zh-CN" altLang="en-US" sz="2800" b="1">
                  <a:latin typeface="Arial" pitchFamily="34" charset="0"/>
                  <a:ea typeface="隶书" pitchFamily="49" charset="-122"/>
                </a:rPr>
                <a:t>经济：</a:t>
              </a:r>
            </a:p>
            <a:p>
              <a:pPr algn="ctr" eaLnBrk="1" hangingPunct="1">
                <a:buFont typeface="Arial" pitchFamily="34" charset="0"/>
                <a:buNone/>
              </a:pPr>
              <a:r>
                <a:rPr lang="zh-CN" altLang="en-US" sz="2800" b="1">
                  <a:latin typeface="Arial" pitchFamily="34" charset="0"/>
                  <a:ea typeface="隶书" pitchFamily="49" charset="-122"/>
                </a:rPr>
                <a:t>以农业为主</a:t>
              </a:r>
            </a:p>
          </p:txBody>
        </p:sp>
        <p:sp>
          <p:nvSpPr>
            <p:cNvPr id="19467" name="_s30731"/>
            <p:cNvSpPr>
              <a:spLocks noChangeArrowheads="1"/>
            </p:cNvSpPr>
            <p:nvPr/>
          </p:nvSpPr>
          <p:spPr bwMode="auto">
            <a:xfrm>
              <a:off x="3024" y="432"/>
              <a:ext cx="864" cy="288"/>
            </a:xfrm>
            <a:prstGeom prst="roundRect">
              <a:avLst>
                <a:gd name="adj" fmla="val 16667"/>
              </a:avLst>
            </a:prstGeom>
            <a:gradFill rotWithShape="1">
              <a:gsLst>
                <a:gs pos="0">
                  <a:srgbClr val="FF9933"/>
                </a:gs>
                <a:gs pos="100000">
                  <a:srgbClr val="FF6600"/>
                </a:gs>
              </a:gsLst>
              <a:lin ang="5400000" scaled="1"/>
            </a:gradFill>
            <a:ln w="9525">
              <a:solidFill>
                <a:srgbClr val="80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zh-CN" altLang="en-US" sz="2800" b="1">
                  <a:latin typeface="Arial" pitchFamily="34" charset="0"/>
                  <a:ea typeface="隶书" pitchFamily="49" charset="-122"/>
                </a:rPr>
                <a:t>社会结构：</a:t>
              </a:r>
            </a:p>
            <a:p>
              <a:pPr algn="ctr" eaLnBrk="1" hangingPunct="1">
                <a:buFont typeface="Arial" pitchFamily="34" charset="0"/>
                <a:buNone/>
              </a:pPr>
              <a:r>
                <a:rPr lang="zh-CN" altLang="en-US" sz="2800" b="1">
                  <a:latin typeface="Arial" pitchFamily="34" charset="0"/>
                  <a:ea typeface="隶书" pitchFamily="49" charset="-122"/>
                </a:rPr>
                <a:t>呈现</a:t>
              </a:r>
            </a:p>
            <a:p>
              <a:pPr algn="ctr" eaLnBrk="1" hangingPunct="1">
                <a:buFont typeface="Arial" pitchFamily="34" charset="0"/>
                <a:buNone/>
              </a:pPr>
              <a:r>
                <a:rPr lang="zh-CN" altLang="en-US" sz="2800" b="1">
                  <a:latin typeface="Arial" pitchFamily="34" charset="0"/>
                  <a:ea typeface="隶书" pitchFamily="49" charset="-122"/>
                </a:rPr>
                <a:t>为金字塔形</a:t>
              </a:r>
            </a:p>
          </p:txBody>
        </p:sp>
        <p:sp>
          <p:nvSpPr>
            <p:cNvPr id="19468" name="_s30732"/>
            <p:cNvSpPr>
              <a:spLocks noChangeArrowheads="1"/>
            </p:cNvSpPr>
            <p:nvPr/>
          </p:nvSpPr>
          <p:spPr bwMode="auto">
            <a:xfrm>
              <a:off x="2016" y="432"/>
              <a:ext cx="864" cy="288"/>
            </a:xfrm>
            <a:prstGeom prst="roundRect">
              <a:avLst>
                <a:gd name="adj" fmla="val 16667"/>
              </a:avLst>
            </a:prstGeom>
            <a:gradFill rotWithShape="1">
              <a:gsLst>
                <a:gs pos="0">
                  <a:srgbClr val="FF9933"/>
                </a:gs>
                <a:gs pos="100000">
                  <a:srgbClr val="FF6600"/>
                </a:gs>
              </a:gsLst>
              <a:lin ang="5400000" scaled="1"/>
            </a:gradFill>
            <a:ln w="9525">
              <a:solidFill>
                <a:srgbClr val="800000"/>
              </a:solidFill>
              <a:round/>
            </a:ln>
          </p:spPr>
          <p:txBody>
            <a:bodyPr wrap="none" lIns="0" tIns="0" rIns="0" bIns="0"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en-US" altLang="zh-CN" sz="2800">
                  <a:latin typeface="Arial" pitchFamily="34" charset="0"/>
                </a:rPr>
                <a:t>  </a:t>
              </a:r>
              <a:r>
                <a:rPr lang="zh-CN" altLang="en-US" sz="2800" b="1">
                  <a:latin typeface="Arial" pitchFamily="34" charset="0"/>
                  <a:ea typeface="隶书" pitchFamily="49" charset="-122"/>
                </a:rPr>
                <a:t>政治：</a:t>
              </a:r>
            </a:p>
            <a:p>
              <a:pPr algn="ctr" eaLnBrk="1" hangingPunct="1">
                <a:buFont typeface="Arial" pitchFamily="34" charset="0"/>
                <a:buNone/>
              </a:pPr>
              <a:r>
                <a:rPr lang="zh-CN" altLang="en-US" sz="2800" b="1">
                  <a:latin typeface="Arial" pitchFamily="34" charset="0"/>
                  <a:ea typeface="隶书" pitchFamily="49" charset="-122"/>
                </a:rPr>
                <a:t>君主制或</a:t>
              </a:r>
            </a:p>
            <a:p>
              <a:pPr algn="ctr" eaLnBrk="1" hangingPunct="1">
                <a:buFont typeface="Arial" pitchFamily="34" charset="0"/>
                <a:buNone/>
              </a:pPr>
              <a:r>
                <a:rPr lang="zh-CN" altLang="en-US" sz="2800" b="1">
                  <a:latin typeface="Arial" pitchFamily="34" charset="0"/>
                  <a:ea typeface="隶书" pitchFamily="49" charset="-122"/>
                </a:rPr>
                <a:t>君主专制</a:t>
              </a:r>
            </a:p>
          </p:txBody>
        </p:sp>
      </p:grpSp>
    </p:spTree>
  </p:cSld>
  <p:clrMapOvr>
    <a:masterClrMapping/>
  </p:clrMapOvr>
  <p:transition spd="slow">
    <p:randomBar/>
    <p:sndAc>
      <p:stSnd>
        <p:snd r:embed="rId2" name="camera.wav"/>
      </p:stSnd>
    </p:sndAc>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0482" name="图片 5126" descr="图片1"/>
          <p:cNvPicPr>
            <a:picLocks noChangeAspect="1" noChangeArrowheads="1"/>
          </p:cNvPicPr>
          <p:nvPr/>
        </p:nvPicPr>
        <p:blipFill>
          <a:blip r:embed="rId2"/>
          <a:stretch>
            <a:fillRect/>
          </a:stretch>
        </p:blipFill>
        <p:spPr bwMode="auto">
          <a:xfrm>
            <a:off x="2698750" y="908050"/>
            <a:ext cx="3346450" cy="663575"/>
          </a:xfrm>
          <a:prstGeom prst="rect">
            <a:avLst/>
          </a:prstGeom>
          <a:noFill/>
          <a:ln w="9525">
            <a:noFill/>
            <a:miter lim="800000"/>
          </a:ln>
        </p:spPr>
      </p:pic>
      <p:sp>
        <p:nvSpPr>
          <p:cNvPr id="20483" name="标题 9218"/>
          <p:cNvSpPr>
            <a:spLocks noGrp="1" noChangeArrowheads="1"/>
          </p:cNvSpPr>
          <p:nvPr>
            <p:ph type="title"/>
          </p:nvPr>
        </p:nvSpPr>
        <p:spPr>
          <a:xfrm>
            <a:off x="2960688" y="3201988"/>
            <a:ext cx="3763962" cy="1143000"/>
          </a:xfrm>
        </p:spPr>
        <p:txBody>
          <a:bodyPr/>
          <a:lstStyle/>
          <a:p>
            <a:pPr algn="l" eaLnBrk="1" hangingPunct="1">
              <a:lnSpc>
                <a:spcPct val="140000"/>
              </a:lnSpc>
            </a:pPr>
            <a:br>
              <a:rPr lang="en-US" altLang="zh-CN" sz="3600">
                <a:solidFill>
                  <a:schemeClr val="tx1"/>
                </a:solidFill>
                <a:latin typeface="方正大黑_GBK" charset="-122"/>
                <a:ea typeface="方正大黑_GBK" charset="-122"/>
              </a:rPr>
            </a:br>
            <a:br>
              <a:rPr lang="en-US" altLang="zh-CN" sz="3600">
                <a:solidFill>
                  <a:schemeClr val="tx1"/>
                </a:solidFill>
                <a:latin typeface="方正大黑_GBK" charset="-122"/>
                <a:ea typeface="方正大黑_GBK" charset="-122"/>
              </a:rPr>
            </a:br>
            <a:br>
              <a:rPr lang="en-US" altLang="zh-CN" sz="3600">
                <a:solidFill>
                  <a:schemeClr val="tx1"/>
                </a:solidFill>
                <a:latin typeface="方正大黑_GBK" charset="-122"/>
                <a:ea typeface="方正大黑_GBK" charset="-122"/>
              </a:rPr>
            </a:br>
            <a:endParaRPr lang="en-US" altLang="zh-CN" sz="3600">
              <a:solidFill>
                <a:schemeClr val="tx1"/>
              </a:solidFill>
              <a:latin typeface="方正大黑_GBK" charset="-122"/>
              <a:ea typeface="方正大黑_GBK" charset="-122"/>
            </a:endParaRPr>
          </a:p>
        </p:txBody>
      </p:sp>
      <p:sp>
        <p:nvSpPr>
          <p:cNvPr id="20484" name="矩形 9219"/>
          <p:cNvSpPr>
            <a:spLocks noGrp="1" noChangeArrowheads="1"/>
          </p:cNvSpPr>
          <p:nvPr/>
        </p:nvSpPr>
        <p:spPr bwMode="auto">
          <a:xfrm>
            <a:off x="2476500" y="4359275"/>
            <a:ext cx="4772025" cy="865188"/>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lnSpc>
                <a:spcPct val="140000"/>
              </a:lnSpc>
              <a:buFont typeface="Arial" pitchFamily="34" charset="0"/>
              <a:buNone/>
            </a:pPr>
            <a:r>
              <a:rPr lang="zh-CN" altLang="en-US" sz="4000">
                <a:latin typeface="方正大黑_GBK" charset="-122"/>
                <a:ea typeface="方正大黑_GBK" charset="-122"/>
              </a:rPr>
              <a:t>一、金字塔</a:t>
            </a:r>
            <a:br>
              <a:rPr lang="zh-CN" altLang="en-US" sz="4000">
                <a:latin typeface="方正大黑_GBK" charset="-122"/>
                <a:ea typeface="方正大黑_GBK" charset="-122"/>
              </a:rPr>
            </a:br>
            <a:r>
              <a:rPr lang="zh-CN" altLang="en-US" sz="4000">
                <a:latin typeface="方正大黑_GBK" charset="-122"/>
                <a:ea typeface="方正大黑_GBK" charset="-122"/>
              </a:rPr>
              <a:t>二、《</a:t>
            </a:r>
            <a:r>
              <a:rPr lang="zh-CN" altLang="en-US" sz="4000">
                <a:solidFill>
                  <a:schemeClr val="tx2"/>
                </a:solidFill>
                <a:latin typeface="方正大黑_GBK" charset="-122"/>
                <a:ea typeface="方正大黑_GBK" charset="-122"/>
              </a:rPr>
              <a:t>汉谟拉比法典》</a:t>
            </a:r>
            <a:br>
              <a:rPr lang="zh-CN" altLang="en-US" sz="4000">
                <a:solidFill>
                  <a:schemeClr val="tx2"/>
                </a:solidFill>
                <a:latin typeface="方正大黑_GBK" charset="-122"/>
                <a:ea typeface="方正大黑_GBK" charset="-122"/>
              </a:rPr>
            </a:br>
            <a:r>
              <a:rPr lang="zh-CN" altLang="en-US" sz="4000">
                <a:latin typeface="方正大黑_GBK" charset="-122"/>
                <a:ea typeface="方正大黑_GBK" charset="-122"/>
              </a:rPr>
              <a:t>三、种姓制度</a:t>
            </a:r>
            <a:br>
              <a:rPr lang="zh-CN" altLang="en-US" sz="4000">
                <a:latin typeface="方正大黑_GBK" charset="-122"/>
                <a:ea typeface="方正大黑_GBK" charset="-122"/>
              </a:rPr>
            </a:br>
            <a:r>
              <a:rPr lang="zh-CN" altLang="en-US" sz="4000">
                <a:latin typeface="方正大黑_GBK" charset="-122"/>
                <a:ea typeface="方正大黑_GBK" charset="-122"/>
              </a:rPr>
              <a:t>四、佛教的产生</a:t>
            </a:r>
            <a:br>
              <a:rPr lang="zh-CN" altLang="en-US" sz="4000">
                <a:latin typeface="方正大黑_GBK" charset="-122"/>
                <a:ea typeface="方正大黑_GBK" charset="-122"/>
              </a:rPr>
            </a:br>
            <a:br>
              <a:rPr lang="zh-CN" altLang="en-US" sz="4000">
                <a:solidFill>
                  <a:schemeClr val="tx2"/>
                </a:solidFill>
                <a:latin typeface="方正大黑_GBK" charset="-122"/>
                <a:ea typeface="方正大黑_GBK" charset="-122"/>
              </a:rPr>
            </a:br>
            <a:br>
              <a:rPr lang="zh-CN" altLang="en-US" sz="4000">
                <a:solidFill>
                  <a:schemeClr val="tx2"/>
                </a:solidFill>
                <a:latin typeface="方正大黑_GBK" charset="-122"/>
                <a:ea typeface="方正大黑_GBK" charset="-122"/>
              </a:rPr>
            </a:br>
            <a:endParaRPr lang="zh-CN" altLang="en-US" sz="4000">
              <a:solidFill>
                <a:schemeClr val="tx2"/>
              </a:solidFill>
              <a:latin typeface="方正大黑_GBK" charset="-122"/>
              <a:ea typeface="方正大黑_GBK" charset="-122"/>
            </a:endParaRPr>
          </a:p>
        </p:txBody>
      </p:sp>
      <p:sp>
        <p:nvSpPr>
          <p:cNvPr id="20485" name="矩形 9220"/>
          <p:cNvSpPr>
            <a:spLocks noGrp="1" noChangeArrowheads="1"/>
          </p:cNvSpPr>
          <p:nvPr/>
        </p:nvSpPr>
        <p:spPr bwMode="auto">
          <a:xfrm>
            <a:off x="2406650" y="2417763"/>
            <a:ext cx="4773613" cy="865187"/>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lnSpc>
                <a:spcPct val="140000"/>
              </a:lnSpc>
              <a:buFont typeface="Arial" pitchFamily="34" charset="0"/>
              <a:buNone/>
            </a:pPr>
            <a:endParaRPr lang="zh-CN" altLang="en-US" sz="4000">
              <a:solidFill>
                <a:schemeClr val="tx2"/>
              </a:solidFill>
              <a:latin typeface="方正大黑_GBK" charset="-122"/>
              <a:ea typeface="方正大黑_GBK" charset="-122"/>
            </a:endParaRPr>
          </a:p>
        </p:txBody>
      </p:sp>
      <p:sp>
        <p:nvSpPr>
          <p:cNvPr id="20486" name="矩形 9221"/>
          <p:cNvSpPr>
            <a:spLocks noGrp="1" noChangeArrowheads="1"/>
          </p:cNvSpPr>
          <p:nvPr/>
        </p:nvSpPr>
        <p:spPr bwMode="auto">
          <a:xfrm>
            <a:off x="2960688" y="5354638"/>
            <a:ext cx="4772025" cy="865187"/>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lnSpc>
                <a:spcPct val="140000"/>
              </a:lnSpc>
              <a:buFont typeface="Arial" pitchFamily="34" charset="0"/>
              <a:buNone/>
            </a:pPr>
            <a:endParaRPr lang="zh-CN" altLang="en-US" sz="4000">
              <a:solidFill>
                <a:schemeClr val="tx2"/>
              </a:solidFill>
              <a:latin typeface="方正大黑_GBK" charset="-122"/>
              <a:ea typeface="方正大黑_GBK" charset="-122"/>
            </a:endParaRPr>
          </a:p>
        </p:txBody>
      </p:sp>
    </p:spTree>
  </p:cSld>
  <p:clrMapOvr>
    <a:masterClrMapping/>
  </p:clrMapOvr>
  <p:transition>
    <p:checker dir="vert"/>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showMasterPhAnim="0">
  <p:cSld name="">
    <p:spTree>
      <p:nvGrpSpPr>
        <p:cNvPr id="1" name=""/>
        <p:cNvGrpSpPr/>
        <p:nvPr/>
      </p:nvGrpSpPr>
      <p:grpSpPr>
        <a:xfrm>
          <a:off x="0" y="0"/>
          <a:ext cx="0" cy="0"/>
        </a:xfrm>
      </p:grpSpPr>
      <p:sp>
        <p:nvSpPr>
          <p:cNvPr id="21506" name="标题 10241"/>
          <p:cNvSpPr>
            <a:spLocks noGrp="1" noChangeArrowheads="1"/>
          </p:cNvSpPr>
          <p:nvPr>
            <p:ph type="title"/>
          </p:nvPr>
        </p:nvSpPr>
        <p:spPr>
          <a:xfrm>
            <a:off x="808038" y="403225"/>
            <a:ext cx="3763962" cy="1143000"/>
          </a:xfrm>
        </p:spPr>
        <p:txBody>
          <a:bodyPr/>
          <a:lstStyle/>
          <a:p>
            <a:pPr algn="l" eaLnBrk="1" hangingPunct="1"/>
            <a:r>
              <a:rPr lang="zh-CN" altLang="en-US" sz="4000" b="1">
                <a:solidFill>
                  <a:schemeClr val="tx1"/>
                </a:solidFill>
                <a:ea typeface="黑体" pitchFamily="49" charset="-122"/>
              </a:rPr>
              <a:t>一、金字塔</a:t>
            </a:r>
          </a:p>
        </p:txBody>
      </p:sp>
      <p:sp>
        <p:nvSpPr>
          <p:cNvPr id="21507" name="文本框 10242"/>
          <p:cNvSpPr txBox="1">
            <a:spLocks noChangeArrowheads="1"/>
          </p:cNvSpPr>
          <p:nvPr/>
        </p:nvSpPr>
        <p:spPr bwMode="auto">
          <a:xfrm>
            <a:off x="923925" y="2286000"/>
            <a:ext cx="7467600" cy="3932238"/>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r>
              <a:rPr lang="zh-CN" altLang="en-US" sz="2800" b="1">
                <a:latin typeface="黑体" pitchFamily="49" charset="-122"/>
                <a:ea typeface="黑体" pitchFamily="49" charset="-122"/>
              </a:rPr>
              <a:t>    埃及是个有着悠久历史的地区，是迄今所知道的最早进入文明的地区之一。但它的历史却随着古埃及的消亡而消亡，直到1822年，法国语言学家商博良根据法国殖民军队在埃及发现的</a:t>
            </a:r>
            <a:r>
              <a:rPr lang="zh-CN" altLang="en-US" sz="2800" b="1">
                <a:solidFill>
                  <a:srgbClr val="FF3300"/>
                </a:solidFill>
                <a:latin typeface="黑体" pitchFamily="49" charset="-122"/>
                <a:ea typeface="黑体" pitchFamily="49" charset="-122"/>
              </a:rPr>
              <a:t>《罗塞达石碑》</a:t>
            </a:r>
            <a:r>
              <a:rPr lang="zh-CN" altLang="en-US" sz="2800" b="1">
                <a:latin typeface="黑体" pitchFamily="49" charset="-122"/>
                <a:ea typeface="黑体" pitchFamily="49" charset="-122"/>
              </a:rPr>
              <a:t>上的三种文字（即埃及的象形文字、世俗体文字和希腊文字），</a:t>
            </a:r>
            <a:r>
              <a:rPr lang="zh-CN" altLang="en-US" sz="2800" b="1">
                <a:solidFill>
                  <a:srgbClr val="FF3300"/>
                </a:solidFill>
                <a:latin typeface="黑体" pitchFamily="49" charset="-122"/>
                <a:ea typeface="黑体" pitchFamily="49" charset="-122"/>
              </a:rPr>
              <a:t>破译了古埃及的象形文字，使古埃及文明重见天日</a:t>
            </a:r>
            <a:r>
              <a:rPr lang="zh-CN" altLang="en-US" sz="2800" b="1">
                <a:latin typeface="黑体" pitchFamily="49" charset="-122"/>
                <a:ea typeface="黑体" pitchFamily="49" charset="-122"/>
              </a:rPr>
              <a:t>，由此开始了对古埃及历史的研究，并在西方形成了一门新学科——</a:t>
            </a:r>
            <a:r>
              <a:rPr lang="zh-CN" altLang="en-US" sz="2800" b="1">
                <a:solidFill>
                  <a:srgbClr val="FF3300"/>
                </a:solidFill>
                <a:latin typeface="黑体" pitchFamily="49" charset="-122"/>
                <a:ea typeface="黑体" pitchFamily="49" charset="-122"/>
              </a:rPr>
              <a:t>埃及学</a:t>
            </a:r>
            <a:r>
              <a:rPr lang="zh-CN" altLang="en-US" sz="2800" b="1">
                <a:latin typeface="黑体" pitchFamily="49" charset="-122"/>
                <a:ea typeface="黑体" pitchFamily="49" charset="-122"/>
              </a:rPr>
              <a:t>。</a:t>
            </a:r>
            <a:r>
              <a:rPr lang="zh-CN" altLang="en-US" sz="2800" b="1"/>
              <a:t> </a:t>
            </a:r>
          </a:p>
        </p:txBody>
      </p:sp>
      <p:sp>
        <p:nvSpPr>
          <p:cNvPr id="21508" name="Text Box 10"/>
          <p:cNvSpPr txBox="1">
            <a:spLocks noChangeArrowheads="1"/>
          </p:cNvSpPr>
          <p:nvPr/>
        </p:nvSpPr>
        <p:spPr bwMode="auto">
          <a:xfrm>
            <a:off x="611188" y="1484313"/>
            <a:ext cx="2959100" cy="639762"/>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algn="ctr" eaLnBrk="1" hangingPunct="1">
              <a:buFont typeface="Arial" pitchFamily="34" charset="0"/>
              <a:buNone/>
            </a:pPr>
            <a:r>
              <a:rPr lang="zh-CN" altLang="en-US" sz="3600" b="1"/>
              <a:t>1.古埃及</a:t>
            </a:r>
          </a:p>
        </p:txBody>
      </p:sp>
    </p:spTree>
  </p:cSld>
  <p:clrMapOvr>
    <a:masterClrMapping/>
  </p:clrMapOvr>
  <p:transition>
    <p:checker dir="vert"/>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3314" name="文本占位符 13313"/>
          <p:cNvSpPr>
            <a:spLocks noGrp="1"/>
          </p:cNvSpPr>
          <p:nvPr>
            <p:ph idx="1"/>
          </p:nvPr>
        </p:nvSpPr>
        <p:spPr>
          <a:xfrm>
            <a:off x="1363663" y="717550"/>
            <a:ext cx="8229600" cy="6248400"/>
          </a:xfrm>
        </p:spPr>
        <p:txBody>
          <a:bodyPr/>
          <a:lstStyle/>
          <a:p>
            <a:pPr marL="1905" indent="-344805" eaLnBrk="1" hangingPunct="1">
              <a:lnSpc>
                <a:spcPct val="80000"/>
              </a:lnSpc>
              <a:buFont typeface="Arial" pitchFamily="34" charset="0"/>
              <a:buNone/>
              <a:defRPr/>
            </a:pPr>
            <a:r>
              <a:rPr lang="zh-CN" altLang="en-US" sz="2800" b="1" noProof="1">
                <a:solidFill>
                  <a:srgbClr val="000000"/>
                </a:solidFill>
                <a:latin typeface="宋体" panose="02010600030101010101" pitchFamily="2" charset="-122"/>
              </a:rPr>
              <a:t>《尼罗河颂》</a:t>
            </a:r>
          </a:p>
          <a:p>
            <a:pPr marL="1905" indent="-1905" eaLnBrk="1" hangingPunct="1">
              <a:lnSpc>
                <a:spcPct val="80000"/>
              </a:lnSpc>
              <a:defRPr/>
            </a:pPr>
            <a:r>
              <a:rPr lang="zh-CN" altLang="en-US" sz="2800" b="1" noProof="1">
                <a:solidFill>
                  <a:srgbClr val="000000"/>
                </a:solidFill>
                <a:latin typeface="宋体" panose="02010600030101010101" pitchFamily="2" charset="-122"/>
              </a:rPr>
              <a:t>万岁，尼罗河！</a:t>
            </a:r>
          </a:p>
          <a:p>
            <a:pPr marL="1905" indent="-1905" eaLnBrk="1" hangingPunct="1">
              <a:lnSpc>
                <a:spcPct val="80000"/>
              </a:lnSpc>
              <a:defRPr/>
            </a:pPr>
            <a:r>
              <a:rPr lang="zh-CN" altLang="en-US" sz="2800" b="1" noProof="1">
                <a:solidFill>
                  <a:srgbClr val="000000"/>
                </a:solidFill>
                <a:latin typeface="宋体" panose="02010600030101010101" pitchFamily="2" charset="-122"/>
              </a:rPr>
              <a:t>你在这大地上出现，</a:t>
            </a:r>
          </a:p>
          <a:p>
            <a:pPr marL="1905" indent="-1905" eaLnBrk="1" hangingPunct="1">
              <a:lnSpc>
                <a:spcPct val="80000"/>
              </a:lnSpc>
              <a:defRPr/>
            </a:pPr>
            <a:r>
              <a:rPr lang="zh-CN" altLang="en-US" sz="2800" b="1" noProof="1">
                <a:solidFill>
                  <a:srgbClr val="000000"/>
                </a:solidFill>
                <a:latin typeface="宋体" panose="02010600030101010101" pitchFamily="2" charset="-122"/>
              </a:rPr>
              <a:t>平安地到来，给埃及以生命：</a:t>
            </a:r>
          </a:p>
          <a:p>
            <a:pPr marL="1905" indent="-1905" eaLnBrk="1" hangingPunct="1">
              <a:lnSpc>
                <a:spcPct val="80000"/>
              </a:lnSpc>
              <a:defRPr/>
            </a:pPr>
            <a:r>
              <a:rPr lang="zh-CN" altLang="en-US" sz="2800" b="1" noProof="1">
                <a:solidFill>
                  <a:srgbClr val="000000"/>
                </a:solidFill>
                <a:latin typeface="宋体" panose="02010600030101010101" pitchFamily="2" charset="-122"/>
              </a:rPr>
              <a:t>阿孟神啊，你将黑夜引导到白天，</a:t>
            </a:r>
          </a:p>
          <a:p>
            <a:pPr marL="1905" indent="-1905" eaLnBrk="1" hangingPunct="1">
              <a:lnSpc>
                <a:spcPct val="80000"/>
              </a:lnSpc>
              <a:defRPr/>
            </a:pPr>
            <a:r>
              <a:rPr lang="zh-CN" altLang="en-US" sz="2800" b="1" noProof="1">
                <a:solidFill>
                  <a:srgbClr val="000000"/>
                </a:solidFill>
                <a:latin typeface="宋体" panose="02010600030101010101" pitchFamily="2" charset="-122"/>
              </a:rPr>
              <a:t>你的引导使人高兴！</a:t>
            </a:r>
          </a:p>
          <a:p>
            <a:pPr marL="1905" indent="-1905" eaLnBrk="1" hangingPunct="1">
              <a:lnSpc>
                <a:spcPct val="80000"/>
              </a:lnSpc>
              <a:defRPr/>
            </a:pPr>
            <a:r>
              <a:rPr lang="zh-CN" altLang="en-US" sz="2800" b="1" noProof="1">
                <a:solidFill>
                  <a:srgbClr val="000000"/>
                </a:solidFill>
                <a:latin typeface="宋体" panose="02010600030101010101" pitchFamily="2" charset="-122"/>
              </a:rPr>
              <a:t>繁殖拉</a:t>
            </a:r>
            <a:r>
              <a:rPr lang="zh-CN" altLang="en-US" sz="2800" b="1" u="sng" noProof="1">
                <a:solidFill>
                  <a:srgbClr val="000000"/>
                </a:solidFill>
                <a:latin typeface="宋体" panose="02010600030101010101" pitchFamily="2" charset="-122"/>
              </a:rPr>
              <a:t>①</a:t>
            </a:r>
            <a:r>
              <a:rPr lang="zh-CN" altLang="en-US" sz="2800" b="1" noProof="1">
                <a:solidFill>
                  <a:srgbClr val="000000"/>
                </a:solidFill>
                <a:latin typeface="宋体" panose="02010600030101010101" pitchFamily="2" charset="-122"/>
              </a:rPr>
              <a:t>神所创造的花园，</a:t>
            </a:r>
          </a:p>
          <a:p>
            <a:pPr marL="1905" indent="-1905" eaLnBrk="1" hangingPunct="1">
              <a:lnSpc>
                <a:spcPct val="80000"/>
              </a:lnSpc>
              <a:defRPr/>
            </a:pPr>
            <a:r>
              <a:rPr lang="zh-CN" altLang="en-US" sz="2800" b="1" noProof="1">
                <a:solidFill>
                  <a:srgbClr val="000000"/>
                </a:solidFill>
                <a:latin typeface="宋体" panose="02010600030101010101" pitchFamily="2" charset="-122"/>
              </a:rPr>
              <a:t>给一切动物以生命；</a:t>
            </a:r>
          </a:p>
          <a:p>
            <a:pPr marL="1905" indent="-1905" eaLnBrk="1" hangingPunct="1">
              <a:lnSpc>
                <a:spcPct val="80000"/>
              </a:lnSpc>
              <a:defRPr/>
            </a:pPr>
            <a:r>
              <a:rPr lang="zh-CN" altLang="en-US" sz="2800" b="1" noProof="1">
                <a:solidFill>
                  <a:srgbClr val="000000"/>
                </a:solidFill>
                <a:latin typeface="宋体" panose="02010600030101010101" pitchFamily="2" charset="-122"/>
              </a:rPr>
              <a:t>不歇地灌溉着大地。</a:t>
            </a:r>
          </a:p>
          <a:p>
            <a:pPr marL="1905" indent="-1905" eaLnBrk="1" hangingPunct="1">
              <a:lnSpc>
                <a:spcPct val="80000"/>
              </a:lnSpc>
              <a:defRPr/>
            </a:pPr>
            <a:r>
              <a:rPr lang="zh-CN" altLang="en-US" sz="2800" b="1" noProof="1">
                <a:solidFill>
                  <a:srgbClr val="000000"/>
                </a:solidFill>
                <a:latin typeface="宋体" panose="02010600030101010101" pitchFamily="2" charset="-122"/>
              </a:rPr>
              <a:t>从天堂降下的行程</a:t>
            </a:r>
            <a:r>
              <a:rPr lang="zh-CN" altLang="en-US" sz="2800" b="1" u="sng" noProof="1">
                <a:solidFill>
                  <a:srgbClr val="000000"/>
                </a:solidFill>
                <a:latin typeface="宋体" panose="02010600030101010101" pitchFamily="2" charset="-122"/>
              </a:rPr>
              <a:t>②</a:t>
            </a:r>
            <a:r>
              <a:rPr lang="zh-CN" altLang="en-US" sz="2800" b="1" noProof="1">
                <a:solidFill>
                  <a:srgbClr val="000000"/>
                </a:solidFill>
                <a:latin typeface="宋体" panose="02010600030101010101" pitchFamily="2" charset="-122"/>
              </a:rPr>
              <a:t>，</a:t>
            </a:r>
          </a:p>
          <a:p>
            <a:pPr marL="1905" indent="-1905" eaLnBrk="1" hangingPunct="1">
              <a:lnSpc>
                <a:spcPct val="80000"/>
              </a:lnSpc>
              <a:defRPr/>
            </a:pPr>
            <a:r>
              <a:rPr lang="zh-CN" altLang="en-US" sz="2800" b="1" noProof="1">
                <a:solidFill>
                  <a:srgbClr val="000000"/>
                </a:solidFill>
                <a:latin typeface="宋体" panose="02010600030101010101" pitchFamily="2" charset="-122"/>
              </a:rPr>
              <a:t>食物的爱惜者，五谷的赐子者。</a:t>
            </a:r>
          </a:p>
          <a:p>
            <a:pPr marL="1905" indent="-1905" eaLnBrk="1" hangingPunct="1">
              <a:lnSpc>
                <a:spcPct val="80000"/>
              </a:lnSpc>
              <a:defRPr/>
            </a:pPr>
            <a:r>
              <a:rPr lang="zh-CN" altLang="en-US" sz="2800" b="1" noProof="1">
                <a:solidFill>
                  <a:srgbClr val="000000"/>
                </a:solidFill>
                <a:latin typeface="宋体" panose="02010600030101010101" pitchFamily="2" charset="-122"/>
              </a:rPr>
              <a:t>普塔</a:t>
            </a:r>
            <a:r>
              <a:rPr lang="zh-CN" altLang="en-US" sz="2800" b="1" u="sng" noProof="1">
                <a:solidFill>
                  <a:srgbClr val="000000"/>
                </a:solidFill>
                <a:latin typeface="宋体" panose="02010600030101010101" pitchFamily="2" charset="-122"/>
              </a:rPr>
              <a:t>③</a:t>
            </a:r>
            <a:r>
              <a:rPr lang="zh-CN" altLang="en-US" sz="2800" b="1" noProof="1">
                <a:solidFill>
                  <a:srgbClr val="000000"/>
                </a:solidFill>
                <a:latin typeface="宋体" panose="02010600030101010101" pitchFamily="2" charset="-122"/>
              </a:rPr>
              <a:t>神啊，你给家家户户</a:t>
            </a:r>
          </a:p>
          <a:p>
            <a:pPr marL="1905" indent="-1905" eaLnBrk="1" hangingPunct="1">
              <a:lnSpc>
                <a:spcPct val="80000"/>
              </a:lnSpc>
              <a:defRPr/>
            </a:pPr>
            <a:r>
              <a:rPr lang="zh-CN" altLang="en-US" sz="2800" b="1" noProof="1">
                <a:solidFill>
                  <a:srgbClr val="000000"/>
                </a:solidFill>
                <a:latin typeface="宋体" panose="02010600030101010101" pitchFamily="2" charset="-122"/>
              </a:rPr>
              <a:t>带来了光明！</a:t>
            </a:r>
          </a:p>
          <a:p>
            <a:pPr marL="1905" indent="-1905" eaLnBrk="1" hangingPunct="1">
              <a:lnSpc>
                <a:spcPct val="90000"/>
              </a:lnSpc>
              <a:defRPr/>
            </a:pPr>
            <a:endParaRPr lang="zh-CN" altLang="en-US" sz="2800" b="1" noProof="1">
              <a:solidFill>
                <a:srgbClr val="000000"/>
              </a:solidFill>
            </a:endParaRPr>
          </a:p>
        </p:txBody>
      </p:sp>
    </p:spTree>
  </p:cSld>
  <p:clrMapOvr>
    <a:masterClrMapping/>
  </p:clrMapOvr>
  <p:transition>
    <p:random/>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showMasterPhAnim="0">
  <p:cSld name="">
    <p:spTree>
      <p:nvGrpSpPr>
        <p:cNvPr id="1" name=""/>
        <p:cNvGrpSpPr/>
        <p:nvPr/>
      </p:nvGrpSpPr>
      <p:grpSpPr>
        <a:xfrm>
          <a:off x="0" y="0"/>
          <a:ext cx="0" cy="0"/>
        </a:xfrm>
      </p:grpSpPr>
      <p:pic>
        <p:nvPicPr>
          <p:cNvPr id="26626" name="图片 15361" descr="金字塔5"/>
          <p:cNvPicPr>
            <a:picLocks noChangeAspect="1" noChangeArrowheads="1"/>
          </p:cNvPicPr>
          <p:nvPr/>
        </p:nvPicPr>
        <p:blipFill>
          <a:blip r:embed="rId2">
            <a:lum bright="18000"/>
          </a:blip>
          <a:stretch>
            <a:fillRect/>
          </a:stretch>
        </p:blipFill>
        <p:spPr bwMode="auto">
          <a:xfrm>
            <a:off x="0" y="0"/>
            <a:ext cx="9144000" cy="6940550"/>
          </a:xfrm>
          <a:prstGeom prst="rect">
            <a:avLst/>
          </a:prstGeom>
          <a:noFill/>
          <a:ln w="9525">
            <a:noFill/>
            <a:miter lim="800000"/>
          </a:ln>
        </p:spPr>
      </p:pic>
      <p:sp>
        <p:nvSpPr>
          <p:cNvPr id="26627" name="标题 15362"/>
          <p:cNvSpPr>
            <a:spLocks noGrp="1" noChangeArrowheads="1"/>
          </p:cNvSpPr>
          <p:nvPr>
            <p:ph type="title"/>
          </p:nvPr>
        </p:nvSpPr>
        <p:spPr>
          <a:xfrm>
            <a:off x="430213" y="142875"/>
            <a:ext cx="7391400" cy="1143000"/>
          </a:xfrm>
        </p:spPr>
        <p:txBody>
          <a:bodyPr/>
          <a:lstStyle/>
          <a:p>
            <a:pPr algn="l" eaLnBrk="1" hangingPunct="1"/>
            <a:r>
              <a:rPr lang="zh-CN" altLang="en-US" sz="3600" b="1"/>
              <a:t>2.法老王朝的兴衰</a:t>
            </a:r>
          </a:p>
        </p:txBody>
      </p:sp>
      <p:sp>
        <p:nvSpPr>
          <p:cNvPr id="15364" name="文本占位符 15363"/>
          <p:cNvSpPr>
            <a:spLocks noGrp="1"/>
          </p:cNvSpPr>
          <p:nvPr>
            <p:ph idx="1"/>
          </p:nvPr>
        </p:nvSpPr>
        <p:spPr>
          <a:xfrm>
            <a:off x="358775" y="1720850"/>
            <a:ext cx="8461375" cy="4114800"/>
          </a:xfrm>
        </p:spPr>
        <p:txBody>
          <a:bodyPr/>
          <a:lstStyle/>
          <a:p>
            <a:pPr marL="1905" indent="-1905" eaLnBrk="1" hangingPunct="1">
              <a:lnSpc>
                <a:spcPct val="80000"/>
              </a:lnSpc>
              <a:defRPr/>
            </a:pPr>
            <a:r>
              <a:rPr lang="zh-CN" altLang="en-US" b="1" noProof="1"/>
              <a:t>从公元前</a:t>
            </a:r>
            <a:r>
              <a:rPr lang="en-US" altLang="zh-CN" b="1" noProof="1"/>
              <a:t>3100</a:t>
            </a:r>
            <a:r>
              <a:rPr lang="zh-CN" altLang="en-US" b="1" noProof="1"/>
              <a:t>年起，一直到公元前</a:t>
            </a:r>
            <a:r>
              <a:rPr lang="en-US" altLang="zh-CN" b="1" noProof="1"/>
              <a:t>332</a:t>
            </a:r>
            <a:r>
              <a:rPr lang="zh-CN" altLang="en-US" b="1" noProof="1"/>
              <a:t>年希腊马其顿王亚历山大征服埃及时止，埃及先后经历了</a:t>
            </a:r>
            <a:r>
              <a:rPr lang="en-US" altLang="zh-CN" b="1" noProof="1"/>
              <a:t>7</a:t>
            </a:r>
            <a:r>
              <a:rPr lang="zh-CN" altLang="en-US" b="1" noProof="1"/>
              <a:t>个阶段和</a:t>
            </a:r>
            <a:r>
              <a:rPr lang="en-US" altLang="zh-CN" b="1" noProof="1"/>
              <a:t>31</a:t>
            </a:r>
            <a:r>
              <a:rPr lang="zh-CN" altLang="en-US" b="1" noProof="1"/>
              <a:t>个王朝</a:t>
            </a:r>
            <a:r>
              <a:rPr lang="en-US" altLang="zh-CN" b="1" noProof="1"/>
              <a:t>……</a:t>
            </a:r>
          </a:p>
          <a:p>
            <a:pPr marL="1905" indent="-1905" eaLnBrk="1" hangingPunct="1">
              <a:lnSpc>
                <a:spcPct val="80000"/>
              </a:lnSpc>
              <a:defRPr/>
            </a:pPr>
            <a:endParaRPr lang="en-US" altLang="zh-CN" b="1" noProof="1"/>
          </a:p>
          <a:p>
            <a:pPr marL="1905" indent="-1905" eaLnBrk="1" hangingPunct="1">
              <a:lnSpc>
                <a:spcPct val="80000"/>
              </a:lnSpc>
              <a:defRPr/>
            </a:pPr>
            <a:r>
              <a:rPr lang="zh-CN" altLang="en-US" b="1" noProof="1"/>
              <a:t>因为统治的</a:t>
            </a:r>
            <a:r>
              <a:rPr lang="zh-CN" altLang="en-US" b="1" noProof="1">
                <a:solidFill>
                  <a:schemeClr val="accent1"/>
                </a:solidFill>
              </a:rPr>
              <a:t>国王</a:t>
            </a:r>
            <a:r>
              <a:rPr lang="zh-CN" altLang="en-US" b="1" noProof="1"/>
              <a:t>被称为</a:t>
            </a:r>
            <a:r>
              <a:rPr lang="zh-CN" altLang="en-US" b="1" noProof="1">
                <a:solidFill>
                  <a:schemeClr val="accent1"/>
                </a:solidFill>
              </a:rPr>
              <a:t>法老</a:t>
            </a:r>
            <a:r>
              <a:rPr lang="zh-CN" altLang="en-US" b="1" noProof="1"/>
              <a:t>，王朝时期又被称为</a:t>
            </a:r>
            <a:r>
              <a:rPr lang="zh-CN" altLang="en-US" b="1" noProof="1">
                <a:solidFill>
                  <a:schemeClr val="accent1"/>
                </a:solidFill>
              </a:rPr>
              <a:t>“法老时期”</a:t>
            </a:r>
            <a:r>
              <a:rPr lang="zh-CN" altLang="en-US" b="1" noProof="1"/>
              <a:t>。</a:t>
            </a:r>
          </a:p>
          <a:p>
            <a:pPr marL="1905" indent="-344805" eaLnBrk="1" hangingPunct="1">
              <a:lnSpc>
                <a:spcPct val="80000"/>
              </a:lnSpc>
              <a:buFont typeface="Arial" pitchFamily="34" charset="0"/>
              <a:buNone/>
              <a:defRPr/>
            </a:pPr>
            <a:endParaRPr lang="zh-CN" altLang="en-US" b="1" noProof="1"/>
          </a:p>
          <a:p>
            <a:pPr marL="1905" indent="-1905" eaLnBrk="1" hangingPunct="1">
              <a:lnSpc>
                <a:spcPct val="80000"/>
              </a:lnSpc>
              <a:defRPr/>
            </a:pPr>
            <a:r>
              <a:rPr lang="zh-CN" altLang="en-US" b="1" noProof="1">
                <a:solidFill>
                  <a:schemeClr val="accent1"/>
                </a:solidFill>
              </a:rPr>
              <a:t>法老的专制统治：</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dur="1" fill="hold" grpId="0" nodeType="clickEffect">
                                  <p:stCondLst>
                                    <p:cond delay="0"/>
                                  </p:stCondLst>
                                  <p:childTnLst>
                                    <p:set>
                                      <p:cBhvr>
                                        <p:cTn id="6" dur="1" fill="hold">
                                          <p:stCondLst>
                                            <p:cond delay="499"/>
                                          </p:stCondLst>
                                        </p:cTn>
                                        <p:tgtEl>
                                          <p:spTgt spid="15364">
                                            <p:txEl>
                                              <p:pRg st="0" end="0"/>
                                            </p:txEl>
                                          </p:spTgt>
                                        </p:tgtEl>
                                        <p:attrNameLst>
                                          <p:attrName>style.visibility</p:attrName>
                                        </p:attrNameLst>
                                      </p:cBhvr>
                                      <p:to>
                                        <p:strVal val="visible"/>
                                      </p:to>
                                    </p:set>
                                    <p:anim to="" calcmode="lin" valueType="num">
                                      <p:cBhvr>
                                        <p:cTn id="7" dur="1" fill="hold"/>
                                        <p:tgtEl>
                                          <p:spTgt spid="15364">
                                            <p:txEl>
                                              <p:pRg st="0" end="0"/>
                                            </p:txEl>
                                          </p:spTgt>
                                        </p:tgtEl>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dur="1" fill="hold" grpId="0" nodeType="clickEffect">
                                  <p:stCondLst>
                                    <p:cond delay="0"/>
                                  </p:stCondLst>
                                  <p:childTnLst>
                                    <p:set>
                                      <p:cBhvr>
                                        <p:cTn id="11" dur="1" fill="hold">
                                          <p:stCondLst>
                                            <p:cond delay="499"/>
                                          </p:stCondLst>
                                        </p:cTn>
                                        <p:tgtEl>
                                          <p:spTgt spid="15364">
                                            <p:txEl>
                                              <p:pRg st="2" end="2"/>
                                            </p:txEl>
                                          </p:spTgt>
                                        </p:tgtEl>
                                        <p:attrNameLst>
                                          <p:attrName>style.visibility</p:attrName>
                                        </p:attrNameLst>
                                      </p:cBhvr>
                                      <p:to>
                                        <p:strVal val="visible"/>
                                      </p:to>
                                    </p:set>
                                    <p:anim to="" calcmode="lin" valueType="num">
                                      <p:cBhvr>
                                        <p:cTn id="12" dur="1" fill="hold"/>
                                        <p:tgtEl>
                                          <p:spTgt spid="15364">
                                            <p:txEl>
                                              <p:pRg st="2" end="2"/>
                                            </p:txEl>
                                          </p:spTgt>
                                        </p:tgtEl>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dur="1" fill="hold" grpId="0" nodeType="clickEffect">
                                  <p:stCondLst>
                                    <p:cond delay="0"/>
                                  </p:stCondLst>
                                  <p:childTnLst>
                                    <p:set>
                                      <p:cBhvr>
                                        <p:cTn id="16" dur="1" fill="hold">
                                          <p:stCondLst>
                                            <p:cond delay="499"/>
                                          </p:stCondLst>
                                        </p:cTn>
                                        <p:tgtEl>
                                          <p:spTgt spid="15364">
                                            <p:txEl>
                                              <p:pRg st="4" end="4"/>
                                            </p:txEl>
                                          </p:spTgt>
                                        </p:tgtEl>
                                        <p:attrNameLst>
                                          <p:attrName>style.visibility</p:attrName>
                                        </p:attrNameLst>
                                      </p:cBhvr>
                                      <p:to>
                                        <p:strVal val="visible"/>
                                      </p:to>
                                    </p:set>
                                    <p:anim to="" calcmode="lin" valueType="num">
                                      <p:cBhvr>
                                        <p:cTn id="17" dur="1" fill="hold"/>
                                        <p:tgtEl>
                                          <p:spTgt spid="15364">
                                            <p:txEl>
                                              <p:pRg st="4" end="4"/>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uiExpand="1" build="p"/>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showMasterPhAnim="0">
  <p:cSld name="">
    <p:spTree>
      <p:nvGrpSpPr>
        <p:cNvPr id="1" name=""/>
        <p:cNvGrpSpPr/>
        <p:nvPr/>
      </p:nvGrpSpPr>
      <p:grpSpPr>
        <a:xfrm>
          <a:off x="0" y="0"/>
          <a:ext cx="0" cy="0"/>
        </a:xfrm>
      </p:grpSpPr>
      <p:pic>
        <p:nvPicPr>
          <p:cNvPr id="27650" name="图片 16385" descr="金字塔1"/>
          <p:cNvPicPr>
            <a:picLocks noChangeAspect="1" noChangeArrowheads="1"/>
          </p:cNvPicPr>
          <p:nvPr/>
        </p:nvPicPr>
        <p:blipFill>
          <a:blip r:embed="rId2"/>
          <a:stretch>
            <a:fillRect/>
          </a:stretch>
        </p:blipFill>
        <p:spPr bwMode="auto">
          <a:xfrm>
            <a:off x="0" y="0"/>
            <a:ext cx="9144000" cy="6858000"/>
          </a:xfrm>
          <a:prstGeom prst="rect">
            <a:avLst/>
          </a:prstGeom>
          <a:noFill/>
          <a:ln w="9525">
            <a:noFill/>
            <a:miter lim="800000"/>
          </a:ln>
        </p:spPr>
      </p:pic>
      <p:sp>
        <p:nvSpPr>
          <p:cNvPr id="16387" name="标题 16386"/>
          <p:cNvSpPr>
            <a:spLocks noGrp="1" noChangeArrowheads="1"/>
          </p:cNvSpPr>
          <p:nvPr>
            <p:ph type="ctrTitle"/>
          </p:nvPr>
        </p:nvSpPr>
        <p:spPr>
          <a:xfrm>
            <a:off x="685800" y="3065463"/>
            <a:ext cx="7772400" cy="2144712"/>
          </a:xfrm>
        </p:spPr>
        <p:txBody>
          <a:bodyPr anchor="ctr"/>
          <a:lstStyle/>
          <a:p>
            <a:pPr marL="1588" indent="455613" algn="l" eaLnBrk="1" hangingPunct="1">
              <a:buFont typeface="Wingdings" pitchFamily="2" charset="2"/>
              <a:buChar char="u"/>
            </a:pPr>
            <a:r>
              <a:rPr lang="zh-CN" altLang="en-US" sz="3200" b="1"/>
              <a:t>外观演变：</a:t>
            </a:r>
            <a:br>
              <a:rPr lang="zh-CN" altLang="en-US" sz="3200" b="1"/>
            </a:br>
            <a:r>
              <a:rPr lang="zh-CN" altLang="en-US" sz="3200" b="1"/>
              <a:t>“马斯塔巴” </a:t>
            </a:r>
            <a:r>
              <a:rPr lang="zh-CN" altLang="en-US" sz="3200" b="1">
                <a:ea typeface="楷体_GB2312" pitchFamily="49" charset="-122"/>
              </a:rPr>
              <a:t>（意为凳子）式</a:t>
            </a:r>
            <a:r>
              <a:rPr lang="zh-CN" altLang="en-US" sz="3200" b="1"/>
              <a:t> </a:t>
            </a:r>
            <a:br>
              <a:rPr lang="zh-CN" altLang="en-US" sz="3200" b="1"/>
            </a:br>
            <a:r>
              <a:rPr lang="zh-CN" altLang="en-US" sz="3200" b="1"/>
              <a:t>“层级金字塔”</a:t>
            </a:r>
            <a:br>
              <a:rPr lang="zh-CN" altLang="en-US" sz="3200" b="1"/>
            </a:br>
            <a:r>
              <a:rPr lang="zh-CN" altLang="en-US" sz="3200" b="1"/>
              <a:t>“角锥形金字塔”</a:t>
            </a:r>
            <a:r>
              <a:rPr lang="zh-CN" altLang="en-US" sz="3200" b="1">
                <a:ea typeface="华文新魏" pitchFamily="2" charset="-122"/>
              </a:rPr>
              <a:t> </a:t>
            </a:r>
          </a:p>
        </p:txBody>
      </p:sp>
      <p:sp>
        <p:nvSpPr>
          <p:cNvPr id="27652" name="副标题 16387"/>
          <p:cNvSpPr>
            <a:spLocks noGrp="1" noChangeArrowheads="1"/>
          </p:cNvSpPr>
          <p:nvPr>
            <p:ph type="subTitle" idx="1"/>
          </p:nvPr>
        </p:nvSpPr>
        <p:spPr>
          <a:xfrm>
            <a:off x="609600" y="3182938"/>
            <a:ext cx="7848600" cy="4608512"/>
          </a:xfrm>
        </p:spPr>
        <p:txBody>
          <a:bodyPr/>
          <a:lstStyle/>
          <a:p>
            <a:pPr algn="l" eaLnBrk="1" hangingPunct="1"/>
            <a:endParaRPr lang="en-US" altLang="zh-CN" sz="4000"/>
          </a:p>
          <a:p>
            <a:pPr algn="l" eaLnBrk="1" hangingPunct="1"/>
            <a:endParaRPr lang="en-US" altLang="zh-CN" sz="4000"/>
          </a:p>
        </p:txBody>
      </p:sp>
      <p:sp>
        <p:nvSpPr>
          <p:cNvPr id="27653" name="矩形 16388"/>
          <p:cNvSpPr>
            <a:spLocks noGrp="1" noChangeArrowheads="1"/>
          </p:cNvSpPr>
          <p:nvPr/>
        </p:nvSpPr>
        <p:spPr bwMode="auto">
          <a:xfrm>
            <a:off x="685800" y="250825"/>
            <a:ext cx="7772400" cy="1143000"/>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buFont typeface="Arial" pitchFamily="34" charset="0"/>
              <a:buNone/>
            </a:pPr>
            <a:r>
              <a:rPr lang="zh-CN" altLang="en-US" sz="3600" b="1">
                <a:solidFill>
                  <a:schemeClr val="tx2"/>
                </a:solidFill>
              </a:rPr>
              <a:t>3.金字塔</a:t>
            </a:r>
          </a:p>
        </p:txBody>
      </p:sp>
      <p:sp>
        <p:nvSpPr>
          <p:cNvPr id="16390" name="矩形 16389"/>
          <p:cNvSpPr>
            <a:spLocks noGrp="1" noChangeArrowheads="1"/>
          </p:cNvSpPr>
          <p:nvPr/>
        </p:nvSpPr>
        <p:spPr bwMode="auto">
          <a:xfrm>
            <a:off x="685800" y="1693863"/>
            <a:ext cx="7772400" cy="1231900"/>
          </a:xfrm>
          <a:prstGeom prst="rect">
            <a:avLst/>
          </a:prstGeom>
          <a:noFill/>
          <a:ln w="9525">
            <a:noFill/>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marL="1588" indent="341313" eaLnBrk="1" hangingPunct="1">
              <a:spcBef>
                <a:spcPct val="20000"/>
              </a:spcBef>
              <a:buSzTx/>
              <a:buFont typeface="Wingdings" pitchFamily="2" charset="2"/>
              <a:buChar char="u"/>
            </a:pPr>
            <a:r>
              <a:rPr lang="zh-CN" altLang="en-US" sz="3200" b="1"/>
              <a:t>建造原因：信奉灵魂不灭之说和法老的专制统治。</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16390">
                                            <p:txEl>
                                              <p:pRg st="0" end="0"/>
                                            </p:txEl>
                                          </p:spTgt>
                                        </p:tgtEl>
                                        <p:attrNameLst>
                                          <p:attrName>style.visibility</p:attrName>
                                        </p:attrNameLst>
                                      </p:cBhvr>
                                      <p:to>
                                        <p:strVal val="visible"/>
                                      </p:to>
                                    </p:set>
                                    <p:anim calcmode="lin" valueType="num">
                                      <p:cBhvr additive="base">
                                        <p:cTn id="7" dur="500" fill="hold"/>
                                        <p:tgtEl>
                                          <p:spTgt spid="163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16387"/>
                                        </p:tgtEl>
                                        <p:attrNameLst>
                                          <p:attrName>style.visibility</p:attrName>
                                        </p:attrNameLst>
                                      </p:cBhvr>
                                      <p:to>
                                        <p:strVal val="visible"/>
                                      </p:to>
                                    </p:set>
                                    <p:anim calcmode="lin" valueType="num">
                                      <p:cBhvr additive="base">
                                        <p:cTn id="13" dur="500" fill="hold"/>
                                        <p:tgtEl>
                                          <p:spTgt spid="16387"/>
                                        </p:tgtEl>
                                        <p:attrNameLst>
                                          <p:attrName>ppt_x</p:attrName>
                                        </p:attrNameLst>
                                      </p:cBhvr>
                                      <p:tavLst>
                                        <p:tav tm="0">
                                          <p:val>
                                            <p:strVal val="#ppt_x"/>
                                          </p:val>
                                        </p:tav>
                                        <p:tav tm="100000">
                                          <p:val>
                                            <p:strVal val="#ppt_x"/>
                                          </p:val>
                                        </p:tav>
                                      </p:tavLst>
                                    </p:anim>
                                    <p:anim calcmode="lin" valueType="num">
                                      <p:cBhvr additive="base">
                                        <p:cTn id="14" dur="500" fill="hold"/>
                                        <p:tgtEl>
                                          <p:spTgt spid="163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90" grpId="0"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8674" name="文本框 17409"/>
          <p:cNvSpPr txBox="1">
            <a:spLocks noChangeArrowheads="1"/>
          </p:cNvSpPr>
          <p:nvPr/>
        </p:nvSpPr>
        <p:spPr bwMode="auto">
          <a:xfrm>
            <a:off x="838200" y="950913"/>
            <a:ext cx="3200400" cy="366712"/>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endParaRPr lang="zh-CN" altLang="en-US" sz="1800">
              <a:latin typeface="Arial" pitchFamily="34" charset="0"/>
            </a:endParaRPr>
          </a:p>
        </p:txBody>
      </p:sp>
      <p:sp>
        <p:nvSpPr>
          <p:cNvPr id="28675" name="文本框 17410"/>
          <p:cNvSpPr txBox="1">
            <a:spLocks noChangeArrowheads="1"/>
          </p:cNvSpPr>
          <p:nvPr/>
        </p:nvSpPr>
        <p:spPr bwMode="auto">
          <a:xfrm>
            <a:off x="950913" y="501650"/>
            <a:ext cx="5494337" cy="701675"/>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r>
              <a:rPr lang="zh-CN" altLang="en-US" sz="4000" b="1">
                <a:latin typeface="Arial" pitchFamily="34" charset="0"/>
                <a:ea typeface="隶书" pitchFamily="49" charset="-122"/>
              </a:rPr>
              <a:t>史料介绍：埃及金字塔</a:t>
            </a:r>
          </a:p>
        </p:txBody>
      </p:sp>
      <p:sp>
        <p:nvSpPr>
          <p:cNvPr id="28676" name="文本框 17411"/>
          <p:cNvSpPr txBox="1">
            <a:spLocks noChangeArrowheads="1"/>
          </p:cNvSpPr>
          <p:nvPr/>
        </p:nvSpPr>
        <p:spPr bwMode="auto">
          <a:xfrm>
            <a:off x="323850" y="1333500"/>
            <a:ext cx="8496300" cy="4999038"/>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r>
              <a:rPr lang="en-US" altLang="zh-CN" sz="2800">
                <a:latin typeface="Arial" pitchFamily="34" charset="0"/>
              </a:rPr>
              <a:t>       </a:t>
            </a:r>
            <a:r>
              <a:rPr lang="zh-CN" altLang="en-US" sz="2800" b="1">
                <a:latin typeface="Arial" pitchFamily="34" charset="0"/>
              </a:rPr>
              <a:t>金字塔的外型从四面望去，像汉字的“金”字，我们中国人就称它为金字塔。古埃及人称之为“庇里穆斯”（即“高”）。古埃及国王的陵墓最早只是一个用土坯建成的地下室，没有地上建筑。后来才演变成我们今天所看到的样子。</a:t>
            </a:r>
          </a:p>
          <a:p>
            <a:pPr eaLnBrk="1" hangingPunct="1">
              <a:spcBef>
                <a:spcPct val="50000"/>
              </a:spcBef>
              <a:buFont typeface="Arial" pitchFamily="34" charset="0"/>
              <a:buNone/>
            </a:pPr>
            <a:r>
              <a:rPr lang="zh-CN" altLang="en-US" sz="2800" b="1">
                <a:latin typeface="Arial" pitchFamily="34" charset="0"/>
              </a:rPr>
              <a:t>       埃及的金字塔主要分布在尼罗河下游开罗附近，今已勘查到的金字塔约有</a:t>
            </a:r>
            <a:r>
              <a:rPr lang="en-US" altLang="zh-CN" sz="2800" b="1">
                <a:latin typeface="Arial" pitchFamily="34" charset="0"/>
              </a:rPr>
              <a:t>80</a:t>
            </a:r>
            <a:r>
              <a:rPr lang="zh-CN" altLang="en-US" sz="2800" b="1">
                <a:latin typeface="Arial" pitchFamily="34" charset="0"/>
              </a:rPr>
              <a:t>座，其中有轮廓的</a:t>
            </a:r>
            <a:r>
              <a:rPr lang="en-US" altLang="zh-CN" sz="2800" b="1">
                <a:latin typeface="Arial" pitchFamily="34" charset="0"/>
              </a:rPr>
              <a:t>30</a:t>
            </a:r>
            <a:r>
              <a:rPr lang="zh-CN" altLang="en-US" sz="2800" b="1">
                <a:latin typeface="Arial" pitchFamily="34" charset="0"/>
              </a:rPr>
              <a:t>多座。最著名的要数开罗南部吉萨高地上的三座大金字塔：胡夫金字塔、考夫拉金字塔和孟考拉金字塔，它们与附近的狮身人面像一起组成的图像成为埃及和古埃及文明的象征。</a:t>
            </a:r>
          </a:p>
        </p:txBody>
      </p:sp>
    </p:spTree>
  </p:cSld>
  <p:clrMapOvr>
    <a:masterClrMapping/>
  </p:clrMapOvr>
  <p:transition>
    <p:checker dir="vert"/>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9698" name="文本框 18433"/>
          <p:cNvSpPr txBox="1">
            <a:spLocks noChangeArrowheads="1"/>
          </p:cNvSpPr>
          <p:nvPr/>
        </p:nvSpPr>
        <p:spPr bwMode="auto">
          <a:xfrm>
            <a:off x="838200" y="304800"/>
            <a:ext cx="3200400" cy="366713"/>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endParaRPr lang="zh-CN" altLang="en-US" sz="1800">
              <a:latin typeface="Arial" pitchFamily="34" charset="0"/>
            </a:endParaRPr>
          </a:p>
        </p:txBody>
      </p:sp>
      <p:sp>
        <p:nvSpPr>
          <p:cNvPr id="29699" name="文本框 18434"/>
          <p:cNvSpPr txBox="1">
            <a:spLocks noChangeArrowheads="1"/>
          </p:cNvSpPr>
          <p:nvPr/>
        </p:nvSpPr>
        <p:spPr bwMode="auto">
          <a:xfrm>
            <a:off x="360363" y="327025"/>
            <a:ext cx="8461375" cy="4911725"/>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lnSpc>
                <a:spcPct val="120000"/>
              </a:lnSpc>
              <a:spcBef>
                <a:spcPct val="50000"/>
              </a:spcBef>
              <a:buFont typeface="Arial" pitchFamily="34" charset="0"/>
              <a:buNone/>
            </a:pPr>
            <a:endParaRPr lang="en-US" altLang="zh-CN" sz="2800" b="1">
              <a:latin typeface="Arial" pitchFamily="34" charset="0"/>
            </a:endParaRPr>
          </a:p>
          <a:p>
            <a:pPr eaLnBrk="1" hangingPunct="1">
              <a:lnSpc>
                <a:spcPct val="120000"/>
              </a:lnSpc>
              <a:spcBef>
                <a:spcPct val="50000"/>
              </a:spcBef>
              <a:buFont typeface="Arial" pitchFamily="34" charset="0"/>
              <a:buNone/>
            </a:pPr>
            <a:r>
              <a:rPr lang="en-US" altLang="zh-CN" sz="2800" b="1">
                <a:latin typeface="Arial" pitchFamily="34" charset="0"/>
              </a:rPr>
              <a:t>       1922</a:t>
            </a:r>
            <a:r>
              <a:rPr lang="zh-CN" altLang="en-US" sz="2800" b="1">
                <a:latin typeface="Arial" pitchFamily="34" charset="0"/>
              </a:rPr>
              <a:t>年</a:t>
            </a:r>
            <a:r>
              <a:rPr lang="en-US" altLang="zh-CN" sz="2800" b="1">
                <a:latin typeface="Arial" pitchFamily="34" charset="0"/>
              </a:rPr>
              <a:t>11</a:t>
            </a:r>
            <a:r>
              <a:rPr lang="zh-CN" altLang="en-US" sz="2800" b="1">
                <a:latin typeface="Arial" pitchFamily="34" charset="0"/>
              </a:rPr>
              <a:t>月英国的考古学家卡纳冯勋爵和他的助手卡特在“王陵谷”发现了图坦哈蒙法老的陵墓，这是迄今为止发现的唯一一座没被盗过的法老陵墓。整理和搬运这些奇珍异宝花了差不多</a:t>
            </a:r>
            <a:r>
              <a:rPr lang="en-US" altLang="zh-CN" sz="2800" b="1">
                <a:latin typeface="Arial" pitchFamily="34" charset="0"/>
              </a:rPr>
              <a:t>1</a:t>
            </a:r>
            <a:r>
              <a:rPr lang="zh-CN" altLang="en-US" sz="2800" b="1">
                <a:latin typeface="Arial" pitchFamily="34" charset="0"/>
              </a:rPr>
              <a:t>年的时间，其中最大的发现是法老的黄金面罩和镀金官面及法老的木乃伊。金字塔已过去了</a:t>
            </a:r>
            <a:r>
              <a:rPr lang="en-US" altLang="zh-CN" sz="2800" b="1">
                <a:latin typeface="Arial" pitchFamily="34" charset="0"/>
              </a:rPr>
              <a:t>5000</a:t>
            </a:r>
            <a:r>
              <a:rPr lang="zh-CN" altLang="en-US" sz="2800" b="1">
                <a:latin typeface="Arial" pitchFamily="34" charset="0"/>
              </a:rPr>
              <a:t>多年，至今仍耸立在尼罗河之滨，它是“世纪七大奇迹”中唯一保留至今的建筑，是世界文明史的见证。</a:t>
            </a:r>
          </a:p>
        </p:txBody>
      </p:sp>
    </p:spTree>
  </p:cSld>
  <p:clrMapOvr>
    <a:masterClrMapping/>
  </p:clrMapOvr>
  <p:transition>
    <p:checker dir="vert"/>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1746" name="图片 21505" descr="DSCN0147">
            <a:hlinkClick r:id="rId3"/>
          </p:cNvPr>
          <p:cNvPicPr>
            <a:picLocks noChangeAspect="1" noChangeArrowheads="1"/>
          </p:cNvPicPr>
          <p:nvPr/>
        </p:nvPicPr>
        <p:blipFill>
          <a:blip r:embed="rId2">
            <a:lum bright="-6000" contrast="48000"/>
          </a:blip>
          <a:stretch>
            <a:fillRect/>
          </a:stretch>
        </p:blipFill>
        <p:spPr bwMode="auto">
          <a:xfrm>
            <a:off x="754063" y="622300"/>
            <a:ext cx="7488237" cy="5634038"/>
          </a:xfrm>
          <a:prstGeom prst="rect">
            <a:avLst/>
          </a:prstGeom>
          <a:noFill/>
          <a:ln w="9525">
            <a:noFill/>
            <a:miter lim="800000"/>
          </a:ln>
        </p:spPr>
      </p:pic>
      <p:sp>
        <p:nvSpPr>
          <p:cNvPr id="31747" name="文本框 21506"/>
          <p:cNvSpPr txBox="1">
            <a:spLocks noChangeArrowheads="1"/>
          </p:cNvSpPr>
          <p:nvPr/>
        </p:nvSpPr>
        <p:spPr bwMode="auto">
          <a:xfrm>
            <a:off x="1835150" y="5616575"/>
            <a:ext cx="5330825" cy="641350"/>
          </a:xfrm>
          <a:prstGeom prst="rect">
            <a:avLst/>
          </a:prstGeom>
          <a:solidFill>
            <a:schemeClr val="accent2"/>
          </a:solid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a:lstStyle>
          <a:p>
            <a:pPr eaLnBrk="1" hangingPunct="1">
              <a:spcBef>
                <a:spcPct val="50000"/>
              </a:spcBef>
              <a:buFont typeface="Arial" pitchFamily="34" charset="0"/>
              <a:buNone/>
            </a:pPr>
            <a:r>
              <a:rPr lang="zh-CN" altLang="en-US" sz="3600" b="1">
                <a:solidFill>
                  <a:srgbClr val="FFFF00"/>
                </a:solidFill>
                <a:latin typeface="Arial" pitchFamily="34" charset="0"/>
              </a:rPr>
              <a:t>哈夫金字塔和狮身人面像</a:t>
            </a:r>
          </a:p>
        </p:txBody>
      </p:sp>
    </p:spTree>
  </p:cSld>
  <p:clrMapOvr>
    <a:masterClrMapping/>
  </p:clrMapOvr>
  <p:transition>
    <p:checker dir="vert"/>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770" name="文本占位符 22529"/>
          <p:cNvSpPr>
            <a:spLocks noGrp="1" noChangeArrowheads="1"/>
          </p:cNvSpPr>
          <p:nvPr>
            <p:ph idx="1"/>
          </p:nvPr>
        </p:nvSpPr>
        <p:spPr>
          <a:xfrm>
            <a:off x="757238" y="1263650"/>
            <a:ext cx="7772400" cy="4114800"/>
          </a:xfrm>
        </p:spPr>
        <p:txBody>
          <a:bodyPr/>
          <a:lstStyle/>
          <a:p>
            <a:pPr eaLnBrk="1" hangingPunct="1"/>
            <a:r>
              <a:rPr lang="zh-CN" altLang="en-US" sz="3600">
                <a:ea typeface="楷体_GB2312" pitchFamily="49" charset="-122"/>
              </a:rPr>
              <a:t>    金字塔一方面是古代劳动人民留给后人的一座</a:t>
            </a:r>
            <a:r>
              <a:rPr lang="zh-CN" altLang="en-US" sz="3600" b="1">
                <a:solidFill>
                  <a:srgbClr val="FF3300"/>
                </a:solidFill>
                <a:ea typeface="楷体_GB2312" pitchFamily="49" charset="-122"/>
              </a:rPr>
              <a:t>艺术丰碑</a:t>
            </a:r>
            <a:r>
              <a:rPr lang="zh-CN" altLang="en-US" sz="3600">
                <a:ea typeface="楷体_GB2312" pitchFamily="49" charset="-122"/>
              </a:rPr>
              <a:t>，因为它充满了埃及人民的智慧；另一方面，又是埃及</a:t>
            </a:r>
            <a:r>
              <a:rPr lang="zh-CN" altLang="en-US" sz="3600" b="1">
                <a:solidFill>
                  <a:srgbClr val="FF3300"/>
                </a:solidFill>
                <a:ea typeface="楷体_GB2312" pitchFamily="49" charset="-122"/>
              </a:rPr>
              <a:t>劳动人民受统治者剥削和压迫的历史见证</a:t>
            </a:r>
            <a:r>
              <a:rPr lang="zh-CN" altLang="en-US" sz="3600">
                <a:ea typeface="楷体_GB2312" pitchFamily="49" charset="-122"/>
              </a:rPr>
              <a:t>，所以，人民群众往往用把国王尸体抛出金字塔的方法发泄心中的怒火。</a:t>
            </a:r>
            <a:r>
              <a:rPr lang="zh-CN" altLang="en-US" sz="3600"/>
              <a:t> </a:t>
            </a:r>
            <a:endParaRPr lang="zh-CN" altLang="en-US" sz="3600" b="1">
              <a:solidFill>
                <a:srgbClr val="FF3300"/>
              </a:solidFill>
              <a:ea typeface="楷体_GB2312" pitchFamily="49" charset="-122"/>
            </a:endParaRPr>
          </a:p>
        </p:txBody>
      </p:sp>
    </p:spTree>
  </p:cSld>
  <p:clrMapOvr>
    <a:masterClrMapping/>
  </p:clrMapOvr>
  <p:transition>
    <p:checker dir="vert"/>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https://d.book118.com/436005000222010101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15</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15</vt:i4>
      </vt:variant>
    </vt:vector>
  </HeadingPairs>
  <TitlesOfParts>
    <vt:vector baseType="lpstr" size="29">
      <vt:lpstr>Arial</vt:lpstr>
      <vt:lpstr>Calibri</vt:lpstr>
      <vt:lpstr>微软雅黑</vt:lpstr>
      <vt:lpstr>楷体</vt:lpstr>
      <vt:lpstr>黑体</vt:lpstr>
      <vt:lpstr>Times New Roman</vt:lpstr>
      <vt:lpstr>隶书</vt:lpstr>
      <vt:lpstr>宋体</vt:lpstr>
      <vt:lpstr>华文新魏</vt:lpstr>
      <vt:lpstr>华文彩云</vt:lpstr>
      <vt:lpstr>方正大黑_GBK</vt:lpstr>
      <vt:lpstr>Wingdings</vt:lpstr>
      <vt:lpstr>楷体_GB2312</vt:lpstr>
      <vt:lpstr>Office Theme</vt:lpstr>
      <vt:lpstr>PowerPoint Presentation</vt:lpstr>
      <vt:lpstr>PowerPoint Presentation</vt:lpstr>
      <vt:lpstr>PowerPoint Presentation</vt:lpstr>
      <vt:lpstr>PowerPoint Presentation</vt:lpstr>
      <vt:lpstr>PowerPoint Presentation</vt:lpstr>
      <vt:lpstr/>
      <vt:lpstr>一、金字塔</vt:lpstr>
      <vt:lpstr>PowerPoint Presentation</vt:lpstr>
      <vt:lpstr>2.法老王朝的兴衰</vt:lpstr>
      <vt:lpstr>外观演变：“马斯塔巴” （意为凳子）式 “层级金字塔”“角锥形金字塔” </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2024-09-26T11:57:07.810</cp:lastPrinted>
  <dcterms:created xsi:type="dcterms:W3CDTF">2024-09-26T03:57:07Z</dcterms:created>
  <dcterms:modified xsi:type="dcterms:W3CDTF">2024-09-26T03:57:09Z</dcterms:modified>
</cp:coreProperties>
</file>