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8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40991-138C-4911-8240-B602065E0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6731C-B4DA-4E4C-BFE9-1C44FB3AB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C6401-FF68-4C65-94D1-914112D74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74FD0-244E-4CBD-8FB3-7BB17B881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0ED985-2784-46C6-9EC3-DEC2DFCE0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1A26A-40EC-482A-AA9D-513F51878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038D8-DE5A-495B-909E-56478AEE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09E16-5E2E-420C-B14C-DEEAD4708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7DD65-59AB-4291-9F1C-C8D331FCB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BAF10-9E4C-4D74-88AD-8CA23CC4B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CFC5D-3EA5-4294-B712-69BF1D95D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image" Target="../media/image2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19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image" Target="../media/image4.png" /><Relationship Id="rId6" Type="http://schemas.openxmlformats.org/officeDocument/2006/relationships/tags" Target="../tags/tag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3.xml" /><Relationship Id="rId3" Type="http://schemas.openxmlformats.org/officeDocument/2006/relationships/tags" Target="../tags/tag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image" Target="../media/image5.png" /><Relationship Id="rId5" Type="http://schemas.openxmlformats.org/officeDocument/2006/relationships/tags" Target="../tags/tag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image" Target="../media/image6.png" /><Relationship Id="rId4" Type="http://schemas.openxmlformats.org/officeDocument/2006/relationships/tags" Target="../tags/tag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0.xml" /><Relationship Id="rId3" Type="http://schemas.openxmlformats.org/officeDocument/2006/relationships/image" Target="../media/image7.png" /><Relationship Id="rId4" Type="http://schemas.openxmlformats.org/officeDocument/2006/relationships/tags" Target="../tags/tag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7.xml" /><Relationship Id="rId3" Type="http://schemas.openxmlformats.org/officeDocument/2006/relationships/tags" Target="../tags/tag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201011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2277745"/>
            <a:ext cx="10118725" cy="2243455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9730740" y="507047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292735" y="5297805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0866755" y="481520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1713865" y="2985770"/>
            <a:ext cx="87649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5400" b="1">
                <a:latin typeface="微软雅黑" panose="020b0503020204020204" charset="-122"/>
                <a:ea typeface="微软雅黑"/>
              </a:rPr>
              <a:t>分</a:t>
            </a:r>
            <a:r>
              <a:rPr lang="en-US" altLang="zh-CN" sz="5400" b="1">
                <a:latin typeface="微软雅黑" panose="020b0503020204020204" charset="-122"/>
                <a:ea typeface="微软雅黑"/>
              </a:rPr>
              <a:t> </a:t>
            </a:r>
            <a:r>
              <a:rPr lang="zh-CN" sz="5400" b="1">
                <a:latin typeface="微软雅黑" panose="020b0503020204020204" charset="-122"/>
                <a:ea typeface="微软雅黑"/>
              </a:rPr>
              <a:t>类</a:t>
            </a:r>
            <a:r>
              <a:rPr lang="en-US" altLang="zh-CN" sz="5400" b="1">
                <a:latin typeface="微软雅黑" panose="020b0503020204020204" charset="-122"/>
                <a:ea typeface="微软雅黑"/>
              </a:rPr>
              <a:t> </a:t>
            </a:r>
            <a:r>
              <a:rPr lang="zh-CN" sz="5400" b="1">
                <a:latin typeface="微软雅黑" panose="020b0503020204020204" charset="-122"/>
                <a:ea typeface="微软雅黑"/>
              </a:rPr>
              <a:t>汇</a:t>
            </a:r>
            <a:r>
              <a:rPr lang="en-US" altLang="zh-CN" sz="5400" b="1">
                <a:latin typeface="微软雅黑" panose="020b0503020204020204" charset="-122"/>
                <a:ea typeface="微软雅黑"/>
              </a:rPr>
              <a:t> </a:t>
            </a:r>
            <a:r>
              <a:rPr lang="zh-CN" sz="5400" b="1">
                <a:latin typeface="微软雅黑" panose="020b0503020204020204" charset="-122"/>
                <a:ea typeface="微软雅黑"/>
              </a:rPr>
              <a:t>总</a:t>
            </a:r>
            <a:r>
              <a:rPr lang="en-US" altLang="zh-CN" sz="5400" b="1">
                <a:latin typeface="微软雅黑" panose="020b0503020204020204" charset="-122"/>
                <a:ea typeface="微软雅黑"/>
              </a:rPr>
              <a:t> </a:t>
            </a:r>
            <a:r>
              <a:rPr lang="zh-CN" sz="5400" b="1">
                <a:latin typeface="微软雅黑" panose="020b0503020204020204" charset="-122"/>
                <a:ea typeface="微软雅黑"/>
              </a:rPr>
              <a:t>与</a:t>
            </a:r>
            <a:r>
              <a:rPr lang="en-US" altLang="zh-CN" sz="5400" b="1">
                <a:latin typeface="微软雅黑" panose="020b0503020204020204" charset="-122"/>
                <a:ea typeface="微软雅黑"/>
              </a:rPr>
              <a:t> </a:t>
            </a:r>
            <a:r>
              <a:rPr lang="zh-CN" sz="5400" b="1">
                <a:latin typeface="微软雅黑" panose="020b0503020204020204" charset="-122"/>
                <a:ea typeface="微软雅黑"/>
              </a:rPr>
              <a:t>数</a:t>
            </a:r>
            <a:r>
              <a:rPr lang="en-US" altLang="zh-CN" sz="5400" b="1">
                <a:latin typeface="微软雅黑" panose="020b0503020204020204" charset="-122"/>
                <a:ea typeface="微软雅黑"/>
              </a:rPr>
              <a:t> </a:t>
            </a:r>
            <a:r>
              <a:rPr lang="zh-CN" sz="5400" b="1">
                <a:latin typeface="微软雅黑" panose="020b0503020204020204" charset="-122"/>
                <a:ea typeface="微软雅黑"/>
              </a:rPr>
              <a:t>据</a:t>
            </a:r>
            <a:r>
              <a:rPr lang="en-US" altLang="zh-CN" sz="5400" b="1">
                <a:latin typeface="微软雅黑" panose="020b0503020204020204" charset="-122"/>
                <a:ea typeface="微软雅黑"/>
              </a:rPr>
              <a:t> </a:t>
            </a:r>
            <a:r>
              <a:rPr lang="zh-CN" sz="5400" b="1">
                <a:latin typeface="微软雅黑" panose="020b0503020204020204" charset="-122"/>
                <a:ea typeface="微软雅黑"/>
              </a:rPr>
              <a:t>合</a:t>
            </a:r>
            <a:r>
              <a:rPr lang="en-US" altLang="zh-CN" sz="5400" b="1">
                <a:latin typeface="微软雅黑" panose="020b0503020204020204" charset="-122"/>
                <a:ea typeface="微软雅黑"/>
              </a:rPr>
              <a:t> </a:t>
            </a:r>
            <a:r>
              <a:rPr lang="zh-CN" sz="5400" b="1">
                <a:latin typeface="微软雅黑" panose="020b0503020204020204" charset="-122"/>
                <a:ea typeface="微软雅黑"/>
              </a:rPr>
              <a:t>并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4260215" y="4850765"/>
            <a:ext cx="36722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</a:pPr>
            <a:r>
              <a:rPr lang="zh-CN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八年级信息技术</a:t>
            </a:r>
          </a:p>
          <a:p>
            <a:pPr indent="0" algn="ctr" fontAlgn="auto">
              <a:lnSpc>
                <a:spcPct val="150000"/>
              </a:lnSpc>
            </a:pPr>
            <a:r>
              <a:rPr lang="zh-CN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主题三</a:t>
            </a:r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431915"/>
            <a:ext cx="381381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48038AB2-70C1-5514-A25D-C894EB83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59C412C-BEEB-28F8-C1F3-55353A1C9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669290"/>
            <a:ext cx="10118725" cy="5784850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11076305" y="310959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10490" y="5537200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1777345" y="6454140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678930"/>
            <a:ext cx="3813810" cy="0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155045" y="529463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10490" y="512191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589260" y="637794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53365" y="2946400"/>
            <a:ext cx="242570" cy="24257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2"/>
            </p:custDataLst>
          </p:nvPr>
        </p:nvSpPr>
        <p:spPr>
          <a:xfrm>
            <a:off x="3574415" y="930910"/>
            <a:ext cx="50412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新课导入</a:t>
            </a:r>
          </a:p>
        </p:txBody>
      </p:sp>
      <p:sp>
        <p:nvSpPr>
          <p:cNvPr id="18" name="文本框 17"/>
          <p:cNvSpPr txBox="1"/>
          <p:nvPr>
            <p:custDataLst>
              <p:tags r:id="rId3"/>
            </p:custDataLst>
          </p:nvPr>
        </p:nvSpPr>
        <p:spPr>
          <a:xfrm>
            <a:off x="2045970" y="1596390"/>
            <a:ext cx="7761605" cy="3440430"/>
          </a:xfrm>
          <a:prstGeom prst="rect">
            <a:avLst/>
          </a:prstGeom>
          <a:noFill/>
          <a:ln>
            <a:noFill/>
            <a:prstDash val="sysDot"/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 fontAlgn="auto">
              <a:lnSpc>
                <a:spcPct val="150000"/>
              </a:lnSpc>
            </a:pPr>
            <a:r>
              <a:rPr lang="zh-CN" sz="24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刚刚结束的期末考试中，初中八年级二班取得了不错的成绩，班主任王老师从教导处导出了所有学生的成绩，但是他想知道英语和语文超过</a:t>
            </a:r>
            <a:r>
              <a:rPr lang="en-US" altLang="zh-CN" sz="24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90</a:t>
            </a:r>
            <a:r>
              <a:rPr lang="zh-CN" altLang="en-US" sz="24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分的同学有多少个，他应该怎么办呢？</a:t>
            </a:r>
            <a:r>
              <a:rPr sz="24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           </a:t>
            </a:r>
          </a:p>
        </p:txBody>
      </p:sp>
      <p:sp>
        <p:nvSpPr>
          <p:cNvPr id="11" name="灯片编号占位符 10">
            <a:extLst>
              <a:ext uri="{FF2B5EF4-FFF2-40B4-BE49-F238E27FC236}">
                <a16:creationId xmlns:a16="http://schemas.microsoft.com/office/drawing/2014/main" id="{7B820FD3-DBD3-A798-18F3-9E355F910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12" name="页脚占位符 11">
            <a:extLst>
              <a:ext uri="{FF2B5EF4-FFF2-40B4-BE49-F238E27FC236}">
                <a16:creationId xmlns:a16="http://schemas.microsoft.com/office/drawing/2014/main" id="{95F6E7F6-4E2F-B269-CCA0-B80D1D11C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669290"/>
            <a:ext cx="10118725" cy="5784850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11076305" y="310959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10490" y="5537200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1777345" y="6454140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678930"/>
            <a:ext cx="3813810" cy="0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155045" y="529463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10490" y="512191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589260" y="637794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53365" y="2946400"/>
            <a:ext cx="242570" cy="24257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2"/>
            </p:custDataLst>
          </p:nvPr>
        </p:nvSpPr>
        <p:spPr>
          <a:xfrm>
            <a:off x="3631565" y="774065"/>
            <a:ext cx="504126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| </a:t>
            </a:r>
            <a:r>
              <a:rPr lang="zh-CN" altLang="en-US" sz="40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数据如下</a:t>
            </a:r>
            <a:r>
              <a:rPr lang="en-US" altLang="zh-CN" sz="40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 |</a:t>
            </a:r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1975773" y="6019810"/>
            <a:ext cx="8353425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0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如图所示</a:t>
            </a:r>
            <a:endParaRPr lang="zh-CN" b="1">
              <a:solidFill>
                <a:srgbClr val="C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0035" y="1558925"/>
            <a:ext cx="6271895" cy="4382770"/>
          </a:xfrm>
          <a:prstGeom prst="rect">
            <a:avLst/>
          </a:prstGeom>
        </p:spPr>
      </p:pic>
      <p:sp>
        <p:nvSpPr>
          <p:cNvPr id="11" name="灯片编号占位符 10">
            <a:extLst>
              <a:ext uri="{FF2B5EF4-FFF2-40B4-BE49-F238E27FC236}">
                <a16:creationId xmlns:a16="http://schemas.microsoft.com/office/drawing/2014/main" id="{CDAA2774-28AF-00E0-5B54-4CBA8E197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12" name="页脚占位符 11">
            <a:extLst>
              <a:ext uri="{FF2B5EF4-FFF2-40B4-BE49-F238E27FC236}">
                <a16:creationId xmlns:a16="http://schemas.microsoft.com/office/drawing/2014/main" id="{A4BE2D3A-DAB9-F127-ED13-5C72ADD8E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669290"/>
            <a:ext cx="10118725" cy="5784850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11076305" y="310959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10490" y="5537200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1777345" y="6454140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678930"/>
            <a:ext cx="3813810" cy="0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155045" y="529463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10490" y="512191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589260" y="637794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53365" y="2946400"/>
            <a:ext cx="242570" cy="24257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2"/>
            </p:custDataLst>
          </p:nvPr>
        </p:nvSpPr>
        <p:spPr>
          <a:xfrm>
            <a:off x="3574415" y="930910"/>
            <a:ext cx="50412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解答</a:t>
            </a:r>
          </a:p>
        </p:txBody>
      </p:sp>
      <p:sp>
        <p:nvSpPr>
          <p:cNvPr id="18" name="文本框 17"/>
          <p:cNvSpPr txBox="1"/>
          <p:nvPr>
            <p:custDataLst>
              <p:tags r:id="rId3"/>
            </p:custDataLst>
          </p:nvPr>
        </p:nvSpPr>
        <p:spPr>
          <a:xfrm>
            <a:off x="1497965" y="1819910"/>
            <a:ext cx="9197975" cy="731520"/>
          </a:xfrm>
          <a:prstGeom prst="rect">
            <a:avLst/>
          </a:prstGeom>
          <a:noFill/>
          <a:ln>
            <a:noFill/>
            <a:prstDash val="sysDot"/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 fontAlgn="auto">
              <a:lnSpc>
                <a:spcPct val="150000"/>
              </a:lnSpc>
            </a:pPr>
            <a:r>
              <a:rPr lang="zh-CN" sz="3200" u="sng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可以采取</a:t>
            </a:r>
            <a:r>
              <a:rPr lang="zh-CN" sz="3200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数据汇总</a:t>
            </a:r>
            <a:r>
              <a:rPr lang="zh-CN" sz="3200" u="sng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的方式进行统计。</a:t>
            </a: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1491615" y="3037840"/>
            <a:ext cx="9197975" cy="2741295"/>
          </a:xfrm>
          <a:prstGeom prst="rect">
            <a:avLst/>
          </a:prstGeom>
          <a:noFill/>
          <a:ln>
            <a:solidFill>
              <a:schemeClr val="tx1"/>
            </a:solidFill>
            <a:prstDash val="sysDash"/>
          </a:ln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 fontAlgn="auto">
              <a:lnSpc>
                <a:spcPct val="150000"/>
              </a:lnSpc>
            </a:pPr>
            <a:r>
              <a:rPr lang="zh-CN" sz="32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面对大量数据时，直接分析可能会很复杂且混乱。通过分类汇总，可以将相同或相似类型的数据进行归类，并计算其总和、平均值、最大值、最小值等统计量，从而简化数据并突出重点信息。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2547600" y="126873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17" name="灯片编号占位符 16">
            <a:extLst>
              <a:ext uri="{FF2B5EF4-FFF2-40B4-BE49-F238E27FC236}">
                <a16:creationId xmlns:a16="http://schemas.microsoft.com/office/drawing/2014/main" id="{5939C7CD-80A0-1E03-063E-AB0913DE1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19" name="页脚占位符 18">
            <a:extLst>
              <a:ext uri="{FF2B5EF4-FFF2-40B4-BE49-F238E27FC236}">
                <a16:creationId xmlns:a16="http://schemas.microsoft.com/office/drawing/2014/main" id="{418C6108-6DEB-6372-2BEF-AFA79F65A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669290"/>
            <a:ext cx="10118725" cy="5784850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11076305" y="310959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10490" y="5537200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1777345" y="6454140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678930"/>
            <a:ext cx="3813810" cy="0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155045" y="529463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10490" y="512191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589260" y="637794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53365" y="2946400"/>
            <a:ext cx="242570" cy="24257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>
            <p:custDataLst>
              <p:tags r:id="rId2"/>
            </p:custDataLst>
          </p:nvPr>
        </p:nvSpPr>
        <p:spPr>
          <a:xfrm>
            <a:off x="1400810" y="1270000"/>
            <a:ext cx="9430385" cy="458406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</a:pPr>
            <a:r>
              <a:rPr lang="en-US" altLang="zh-CN" sz="28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在分析问题前，有时需要先对数据进行分类汇总，如统计空气质量达到各级标准的城市数，比较初二男生、初二女生的平均身高，统计全年级同学各项体育运动爱好的人数……汇总是一种简单、快捷的数据统计方法，有利于对数据记录进行分门别类地处理。汇总方式灵活多样，如求和、求平均值、求最大值、计数等。</a:t>
            </a:r>
          </a:p>
        </p:txBody>
      </p:sp>
      <p:sp>
        <p:nvSpPr>
          <p:cNvPr id="10" name="灯片编号占位符 9">
            <a:extLst>
              <a:ext uri="{FF2B5EF4-FFF2-40B4-BE49-F238E27FC236}">
                <a16:creationId xmlns:a16="http://schemas.microsoft.com/office/drawing/2014/main" id="{CA8F40F8-658C-C5F4-3F97-05CF67361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11" name="页脚占位符 10">
            <a:extLst>
              <a:ext uri="{FF2B5EF4-FFF2-40B4-BE49-F238E27FC236}">
                <a16:creationId xmlns:a16="http://schemas.microsoft.com/office/drawing/2014/main" id="{98B5BAD6-234C-EDD2-2FD2-377408AEF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669290"/>
            <a:ext cx="10118725" cy="5784850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11076305" y="310959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10490" y="5537200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1777345" y="6454140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678930"/>
            <a:ext cx="3813810" cy="0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155045" y="529463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10490" y="512191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589260" y="637794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53365" y="2946400"/>
            <a:ext cx="242570" cy="24257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1931670" y="931545"/>
            <a:ext cx="82784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共同探究</a:t>
            </a:r>
          </a:p>
        </p:txBody>
      </p:sp>
      <p:sp>
        <p:nvSpPr>
          <p:cNvPr id="18" name="文本框 17"/>
          <p:cNvSpPr txBox="1"/>
          <p:nvPr>
            <p:custDataLst>
              <p:tags r:id="rId2"/>
            </p:custDataLst>
          </p:nvPr>
        </p:nvSpPr>
        <p:spPr>
          <a:xfrm>
            <a:off x="1334135" y="1724025"/>
            <a:ext cx="9430385" cy="577850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</a:pPr>
            <a:r>
              <a:rPr lang="en-US" altLang="zh-CN" sz="20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1.打开如图 2-14所示的“天气日报表”</a:t>
            </a:r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1334135" y="2386330"/>
            <a:ext cx="9430385" cy="1042670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</a:pPr>
            <a:r>
              <a:rPr lang="en-US" altLang="zh-CN" sz="20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(1)</a:t>
            </a: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按分类字段进行排序。</a:t>
            </a:r>
            <a:r>
              <a:rPr lang="en-US" altLang="zh-CN" sz="20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在进行分类汇总操作之前，先确定分类的字段是“天气现象”，因此按“天气现象”对数据表进行升序排序，图3-22为排序结果。</a:t>
            </a: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4"/>
          <a:srcRect l="7749" t="4559" r="6459" b="2461"/>
          <a:stretch>
            <a:fillRect/>
          </a:stretch>
        </p:blipFill>
        <p:spPr>
          <a:xfrm>
            <a:off x="3844290" y="3442335"/>
            <a:ext cx="4058920" cy="3415665"/>
          </a:xfrm>
          <a:prstGeom prst="rect">
            <a:avLst/>
          </a:prstGeom>
        </p:spPr>
      </p:pic>
      <p:sp>
        <p:nvSpPr>
          <p:cNvPr id="12" name="灯片编号占位符 11">
            <a:extLst>
              <a:ext uri="{FF2B5EF4-FFF2-40B4-BE49-F238E27FC236}">
                <a16:creationId xmlns:a16="http://schemas.microsoft.com/office/drawing/2014/main" id="{BDB27296-0991-B99A-E58C-76729DFDF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19" name="页脚占位符 18">
            <a:extLst>
              <a:ext uri="{FF2B5EF4-FFF2-40B4-BE49-F238E27FC236}">
                <a16:creationId xmlns:a16="http://schemas.microsoft.com/office/drawing/2014/main" id="{B7B52DD8-B42D-8E1D-1E84-C246947AB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669290"/>
            <a:ext cx="10118725" cy="5784850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11076305" y="310959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10490" y="5537200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1777345" y="6454140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678930"/>
            <a:ext cx="3813810" cy="0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155045" y="529463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10490" y="512191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589260" y="637794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53365" y="2946400"/>
            <a:ext cx="242570" cy="24257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1699260" y="863600"/>
            <a:ext cx="82784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共同探究</a:t>
            </a:r>
          </a:p>
        </p:txBody>
      </p:sp>
      <p:sp>
        <p:nvSpPr>
          <p:cNvPr id="10" name="文本框 9"/>
          <p:cNvSpPr txBox="1"/>
          <p:nvPr>
            <p:custDataLst>
              <p:tags r:id="rId2"/>
            </p:custDataLst>
          </p:nvPr>
        </p:nvSpPr>
        <p:spPr>
          <a:xfrm>
            <a:off x="1334135" y="1576705"/>
            <a:ext cx="9430385" cy="2334260"/>
          </a:xfrm>
          <a:prstGeom prst="rect">
            <a:avLst/>
          </a:prstGeom>
          <a:noFill/>
        </p:spPr>
        <p:txBody>
          <a:bodyPr wrap="square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(2)选择汇总方式和汇总项。</a:t>
            </a:r>
            <a:r>
              <a:rPr lang="en-US" altLang="zh-CN" sz="20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打开“数据”菜单，单击其中的“分类汇总”命令，如图3-23所示，弹出“分类汇总”对话框。在“分类字段”列表框中选定“天气现象”，在“汇总方式”列表框中选定“计数”，在“选定汇总项”列表框中选择“城市”，如图3-24所示。</a:t>
            </a: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0200" y="3100705"/>
            <a:ext cx="5354320" cy="3519805"/>
          </a:xfrm>
          <a:prstGeom prst="rect">
            <a:avLst/>
          </a:prstGeom>
        </p:spPr>
      </p:pic>
      <p:sp>
        <p:nvSpPr>
          <p:cNvPr id="11" name="灯片编号占位符 10">
            <a:extLst>
              <a:ext uri="{FF2B5EF4-FFF2-40B4-BE49-F238E27FC236}">
                <a16:creationId xmlns:a16="http://schemas.microsoft.com/office/drawing/2014/main" id="{B9FA2A55-AC58-9103-114C-C4C0D7077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18" name="页脚占位符 17">
            <a:extLst>
              <a:ext uri="{FF2B5EF4-FFF2-40B4-BE49-F238E27FC236}">
                <a16:creationId xmlns:a16="http://schemas.microsoft.com/office/drawing/2014/main" id="{FAA51110-112F-28A2-5A23-924839640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669290"/>
            <a:ext cx="10118725" cy="5784850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11076305" y="310959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10490" y="5537200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1777345" y="6454140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678930"/>
            <a:ext cx="3813810" cy="0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155045" y="529463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10490" y="512191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589260" y="637794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53365" y="2946400"/>
            <a:ext cx="242570" cy="24257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>
            <p:custDataLst>
              <p:tags r:id="rId2"/>
            </p:custDataLst>
          </p:nvPr>
        </p:nvSpPr>
        <p:spPr>
          <a:xfrm>
            <a:off x="1400810" y="1452880"/>
            <a:ext cx="9430385" cy="1976120"/>
          </a:xfrm>
          <a:prstGeom prst="rect">
            <a:avLst/>
          </a:prstGeom>
          <a:noFill/>
        </p:spPr>
        <p:txBody>
          <a:bodyPr wrap="square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</a:pPr>
            <a:r>
              <a:rPr lang="en-US" altLang="zh-CN" b="1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选择“汇总结果显示在数据下方”，如果不选定该项，则汇总结果显示在数据上方。</a:t>
            </a:r>
          </a:p>
          <a:p>
            <a:pPr indent="457200" fontAlgn="auto"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(3)单击“确定”按钮，显示分类汇总的结果</a:t>
            </a:r>
            <a:r>
              <a:rPr lang="en-US" altLang="zh-CN" sz="20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，见图3-25，在增加的信息行中统计出了各种天气现象的城市个数，即有1个城市“暴雨”，有3个城市“大雨”，有4个城市“多云”……</a:t>
            </a: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8460" y="2908935"/>
            <a:ext cx="3884930" cy="394906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1699260" y="863600"/>
            <a:ext cx="82784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共同探究</a:t>
            </a:r>
          </a:p>
        </p:txBody>
      </p:sp>
      <p:sp>
        <p:nvSpPr>
          <p:cNvPr id="11" name="灯片编号占位符 10">
            <a:extLst>
              <a:ext uri="{FF2B5EF4-FFF2-40B4-BE49-F238E27FC236}">
                <a16:creationId xmlns:a16="http://schemas.microsoft.com/office/drawing/2014/main" id="{03DE2B88-4EE1-630F-C312-DDA006F18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17" name="页脚占位符 16">
            <a:extLst>
              <a:ext uri="{FF2B5EF4-FFF2-40B4-BE49-F238E27FC236}">
                <a16:creationId xmlns:a16="http://schemas.microsoft.com/office/drawing/2014/main" id="{A129AF82-E798-293C-602F-D26122290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669290"/>
            <a:ext cx="10118725" cy="5784850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11076305" y="310959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10490" y="5537200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1777345" y="6454140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678930"/>
            <a:ext cx="3813810" cy="0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155045" y="529463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10490" y="512191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589260" y="637794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53365" y="2946400"/>
            <a:ext cx="242570" cy="24257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>
            <p:custDataLst>
              <p:tags r:id="rId2"/>
            </p:custDataLst>
          </p:nvPr>
        </p:nvSpPr>
        <p:spPr>
          <a:xfrm>
            <a:off x="3574415" y="930910"/>
            <a:ext cx="50412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8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自主探究</a:t>
            </a:r>
          </a:p>
        </p:txBody>
      </p:sp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1957070" y="1715770"/>
            <a:ext cx="8304530" cy="3688080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3600" b="1">
                <a:cs typeface="微软雅黑" panose="020b0503020204020204" charset="-122"/>
              </a:rPr>
              <a:t>探究</a:t>
            </a:r>
            <a:r>
              <a:rPr lang="zh-CN" sz="2800" b="1">
                <a:cs typeface="微软雅黑" panose="020b0503020204020204" charset="-122"/>
              </a:rPr>
              <a:t>:</a:t>
            </a:r>
          </a:p>
          <a:p>
            <a:pPr indent="0" fontAlgn="auto">
              <a:lnSpc>
                <a:spcPct val="150000"/>
              </a:lnSpc>
            </a:pP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明细数据按钮“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-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”的作用是什么？</a:t>
            </a:r>
          </a:p>
          <a:p>
            <a:pPr indent="0" fontAlgn="auto">
              <a:lnSpc>
                <a:spcPct val="150000"/>
              </a:lnSpc>
            </a:pP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2.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明细数据按钮“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+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”的作用是什么？</a:t>
            </a:r>
            <a:endParaRPr lang="zh-CN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2" name="灯片编号占位符 11">
            <a:extLst>
              <a:ext uri="{FF2B5EF4-FFF2-40B4-BE49-F238E27FC236}">
                <a16:creationId xmlns:a16="http://schemas.microsoft.com/office/drawing/2014/main" id="{9EF83E01-7103-0668-E422-073F74CEF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17" name="页脚占位符 16">
            <a:extLst>
              <a:ext uri="{FF2B5EF4-FFF2-40B4-BE49-F238E27FC236}">
                <a16:creationId xmlns:a16="http://schemas.microsoft.com/office/drawing/2014/main" id="{9D37EB3D-EAF6-9CC9-83F7-908729D42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669290"/>
            <a:ext cx="10118725" cy="5784850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11076305" y="310959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10490" y="5537200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1777345" y="6454140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678930"/>
            <a:ext cx="3813810" cy="0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155045" y="529463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10490" y="512191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589260" y="637794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53365" y="2946400"/>
            <a:ext cx="242570" cy="24257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>
            <p:custDataLst>
              <p:tags r:id="rId2"/>
            </p:custDataLst>
          </p:nvPr>
        </p:nvSpPr>
        <p:spPr>
          <a:xfrm>
            <a:off x="1401445" y="2320290"/>
            <a:ext cx="9430385" cy="3044190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</a:pPr>
            <a:r>
              <a:rPr lang="en-US" altLang="zh-CN" sz="24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利用大纲级别按钮123和明细数据按钮“+”“-”能隐藏或显示数据记录以便于多角度地观察分类汇总的结果。</a:t>
            </a:r>
          </a:p>
          <a:p>
            <a:pPr indent="457200" fontAlgn="auto">
              <a:lnSpc>
                <a:spcPct val="150000"/>
              </a:lnSpc>
            </a:pPr>
            <a:r>
              <a:rPr lang="en-US" altLang="zh-CN" sz="24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在一次分类汇总中，汇总项可以不止一个</a:t>
            </a:r>
            <a:r>
              <a:rPr lang="zh-CN" altLang="en-US" sz="24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</a:t>
            </a:r>
            <a:r>
              <a:rPr lang="en-US" altLang="zh-CN" sz="24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如为了分析空气质量与污染指数和最高气温的关系，就需要设置两个汇总项，即“污染指数”和“最高气温”。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1699260" y="863600"/>
            <a:ext cx="82784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探究结果</a:t>
            </a:r>
          </a:p>
        </p:txBody>
      </p:sp>
      <p:sp>
        <p:nvSpPr>
          <p:cNvPr id="10" name="灯片编号占位符 9">
            <a:extLst>
              <a:ext uri="{FF2B5EF4-FFF2-40B4-BE49-F238E27FC236}">
                <a16:creationId xmlns:a16="http://schemas.microsoft.com/office/drawing/2014/main" id="{8B4016FB-EC01-6D75-B183-A47743631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11" name="页脚占位符 10">
            <a:extLst>
              <a:ext uri="{FF2B5EF4-FFF2-40B4-BE49-F238E27FC236}">
                <a16:creationId xmlns:a16="http://schemas.microsoft.com/office/drawing/2014/main" id="{F2A7C144-51B7-685C-A05C-6CA30F980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pct5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/>
        </p:nvSpPr>
        <p:spPr>
          <a:xfrm>
            <a:off x="1036320" y="669290"/>
            <a:ext cx="10118725" cy="5784850"/>
          </a:xfrm>
          <a:prstGeom prst="roundRect">
            <a:avLst/>
          </a:prstGeom>
          <a:solidFill>
            <a:schemeClr val="bg1"/>
          </a:solidFill>
          <a:ln>
            <a:gradFill>
              <a:gsLst>
                <a:gs pos="100000">
                  <a:srgbClr val="F9F8CA"/>
                </a:gs>
                <a:gs pos="6000">
                  <a:srgbClr val="4EAADD"/>
                </a:gs>
              </a:gsLst>
              <a:lin ang="18900000" scaled="0"/>
            </a:gra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851535" y="66865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11076305" y="3109595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10490" y="5537200"/>
            <a:ext cx="1381125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11777345" y="6454140"/>
            <a:ext cx="482600" cy="4826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10970895" y="-229870"/>
            <a:ext cx="1381125" cy="138112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3" name="直接连接符 12"/>
          <p:cNvCxnSpPr/>
          <p:nvPr/>
        </p:nvCxnSpPr>
        <p:spPr>
          <a:xfrm>
            <a:off x="1931670" y="461010"/>
            <a:ext cx="8329930" cy="0"/>
          </a:xfrm>
          <a:prstGeom prst="line">
            <a:avLst/>
          </a:prstGeom>
          <a:ln w="28575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4188460" y="6678930"/>
            <a:ext cx="3813810" cy="0"/>
          </a:xfrm>
          <a:prstGeom prst="line">
            <a:avLst/>
          </a:prstGeom>
          <a:ln w="571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11155045" y="529463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10490" y="512191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10589260" y="6377940"/>
            <a:ext cx="242570" cy="2425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253365" y="2946400"/>
            <a:ext cx="242570" cy="242570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>
            <p:custDataLst>
              <p:tags r:id="rId2"/>
            </p:custDataLst>
          </p:nvPr>
        </p:nvSpPr>
        <p:spPr>
          <a:xfrm>
            <a:off x="1401445" y="2018665"/>
            <a:ext cx="9430385" cy="360489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 fontAlgn="auto">
              <a:lnSpc>
                <a:spcPct val="150000"/>
              </a:lnSpc>
            </a:pPr>
            <a:r>
              <a:rPr lang="zh-CN" altLang="en-US" sz="32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同桌互相协作，共同完成课本</a:t>
            </a:r>
            <a:r>
              <a:rPr lang="en-US" altLang="zh-CN" sz="32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47</a:t>
            </a:r>
            <a:r>
              <a:rPr lang="zh-CN" altLang="en-US" sz="32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页的</a:t>
            </a:r>
            <a:r>
              <a:rPr lang="en-US" altLang="zh-CN" sz="32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</a:t>
            </a:r>
            <a:r>
              <a:rPr lang="zh-CN" altLang="en-US" sz="32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马上行动</a:t>
            </a:r>
            <a:r>
              <a:rPr lang="en-US" altLang="zh-CN" sz="320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”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1699260" y="863600"/>
            <a:ext cx="827849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 fontAlgn="auto">
              <a:lnSpc>
                <a:spcPct val="150000"/>
              </a:lnSpc>
            </a:pPr>
            <a:r>
              <a:rPr lang="zh-CN" sz="2400" b="1">
                <a:solidFill>
                  <a:schemeClr val="accent6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动手操作</a:t>
            </a:r>
          </a:p>
        </p:txBody>
      </p:sp>
      <p:sp>
        <p:nvSpPr>
          <p:cNvPr id="10" name="灯片编号占位符 9">
            <a:extLst>
              <a:ext uri="{FF2B5EF4-FFF2-40B4-BE49-F238E27FC236}">
                <a16:creationId xmlns:a16="http://schemas.microsoft.com/office/drawing/2014/main" id="{D088439C-16EB-E7F4-C64B-CE28C7B00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11" name="页脚占位符 10">
            <a:extLst>
              <a:ext uri="{FF2B5EF4-FFF2-40B4-BE49-F238E27FC236}">
                <a16:creationId xmlns:a16="http://schemas.microsoft.com/office/drawing/2014/main" id="{C7908683-A336-EF3C-0805-46A406262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https://d.book118.com/436020101102010054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6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3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7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7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7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0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8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5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8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7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8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2024-09-21T10:55:32.627</cp:lastPrinted>
  <dcterms:created xsi:type="dcterms:W3CDTF">2024-09-21T02:55:32Z</dcterms:created>
  <dcterms:modified xsi:type="dcterms:W3CDTF">2024-09-21T02:55:35Z</dcterms:modified>
</cp:coreProperties>
</file>