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33B97D-08AD-4000-9DF7-8526353E6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C8D74-43A6-41D4-BE9C-64DDB9CEA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B9C148-19C9-4DBE-9AF2-257E22CF4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C32EA2-7296-412A-8739-B17D51D9B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4AF883-CA94-4254-9124-AACA3952A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DF5DD2-47D8-4DC6-A1E7-FA2087A90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E8A9BF-8A1A-4BE3-819A-9A972FD35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712CDC-0FE0-47FC-997E-3E2E540A1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B3B42E-E2EF-46A8-B6BE-43112D057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391A55-A75F-4B04-9C81-B770BD6EC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021796-A629-47AA-804A-92FC20451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030155234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孕妇营养需求及补充方案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孕妇营养需求概述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孕妇各类营养素需求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孕期不同阶段营养补充策略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合理膳食搭配与食谱推荐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营养补充剂使用注意事项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家庭关爱与支持在孕期营养中作用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孕妇营养需求概述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孕期生理变化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孕妇在怀孕期间会经历一系列生理变化，包括体重增加、血容量扩张、代谢率提高等。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营养需求增加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随着胎儿的生长和发育，孕妇对能量、蛋白质、矿物质和维生素等营养素的需求也会相应增加。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特殊营养素需求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孕妇需要更多的叶酸、铁、钙、维生素D等营养素，以满足胎儿的神经管发育、骨骼形成和免疫系统构建等需要。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孕期生理变化与营养需求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胎儿生长和发育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预防出生缺陷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影响胎儿免疫系统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孕妇营养对胎儿发育影响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孕妇摄入充足的营养素可以促进胎儿的正常生长和发育，包括脑部、骨骼和内脏器官的形成。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某些营养素的缺乏可能导致胎儿出生缺陷，如叶酸缺乏可能导致神经管缺陷，钙和维生素D缺乏可能影响骨骼发育。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孕妇的营养状况还会对胎儿的免疫系统产生影响，充足的营养有助于胎儿免疫系统的正常发育。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长期健康影响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孕期营养不足还可能对胎儿的长期健康产生影响，如增加成年后患心血管疾病、糖尿病等慢性疾病的风险。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孕妇自身健康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营养缺乏可能导致孕妇出现贫血、骨质疏松、免疫力下降等问题，影响自身健康。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胎儿健康风险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孕妇营养不足可能增加胎儿早产、低出生体重、出生缺陷等风险，对胎儿健康产生不良影响。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孕妇营养缺乏危害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孕妇各类营养素需求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建议孕妇每天摄入的蛋白质应占总热量的10%-20%，并应选择优质蛋白质，如鱼、禽、蛋、奶等。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蛋白质是胎儿生长和发育的基本物质，对孕妇和胎儿的健康至关重要。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孕妇每天需要摄入足够的蛋白质，以支持胎儿的生长和发育，同时维持自身的健康。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蛋白质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脂肪对于胎儿神经系统的发育和细胞膜的构建具有重要作用。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孕妇需要摄入适量的脂肪，特别是富含不饱和脂肪酸的脂肪，如橄榄油、鱼油等。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建议孕妇每天摄入的脂肪量应占总热量的20%-30%，并避免过多摄入饱和脂肪和反式脂肪酸。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脂肪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37353" y="2404706"/>
            <a:ext cx="670328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271485" y="1863863"/>
            <a:ext cx="3274807" cy="327480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18543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543" y="2152294"/>
            <a:ext cx="692012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3642991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652135" y="2152294"/>
            <a:ext cx="673724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5990360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990360" y="2105497"/>
            <a:ext cx="692012" cy="598419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10" name="Connector 10"/>
          <p:cNvCxnSpPr/>
          <p:nvPr/>
        </p:nvCxnSpPr>
        <p:spPr>
          <a:xfrm flipH="1">
            <a:off x="273222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518866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碳水化合物是孕妇和胎儿的主要能量来源，对维持正常生理功能具有重要作用。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75468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孕妇每天需要摄入足够的碳水化合物，以提供足够的能量，同时避免低血糖和酮症的发生。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90683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建议孕妇选择低升糖指数（GI）的食物，如全麦面包、燕麦等，并控制每天的总热量摄入。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148" r="16148"/>
          <a:stretch>
            <a:fillRect/>
          </a:stretch>
        </p:blipFill>
        <p:spPr>
          <a:xfrm>
            <a:off x="8376853" y="1993076"/>
            <a:ext cx="3064070" cy="3016380"/>
          </a:xfrm>
          <a:prstGeom prst="ellipse">
            <a:avLst/>
          </a:prstGeom>
        </p:spPr>
      </p:pic>
      <p:cxnSp>
        <p:nvCxnSpPr>
          <p:cNvPr id="15" name="Connector 15"/>
          <p:cNvCxnSpPr/>
          <p:nvPr/>
        </p:nvCxnSpPr>
        <p:spPr>
          <a:xfrm flipH="1">
            <a:off x="510061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碳水化合物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5808" y="1193510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维生素和矿物质对于孕妇和胎儿的生长发育具有重要作用，如钙、铁、叶酸等。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461" y="2932299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孕妇需要摄入足够的维生素和矿物质，以支持胎儿的生长和发育，同时维持自身的健康。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2841924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139" y="4671088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孕妇通过多样化的饮食来摄取各种维生素和矿物质，并在必要时补充相应的营养素补充剂。同时，孕妇应注意不要过量摄入某些营养素，以免对自身和胎儿造成不良影响。最好在医生或营养师的指导下进行营养补充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维生素和矿物质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孕期不同阶段营养补充策略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叶酸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孕早期是胎儿神经管发育的关键时期，补充叶酸有助于预防胎儿神经管缺陷。建议孕妇每天摄入400微克的叶酸，可通过绿叶蔬菜、豆类、坚果等食物获取，或遵医嘱服用叶酸补充剂。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孕早期孕妇血容量增加，对铁的需求量也相应增加。铁是血红蛋白的主要成分，有助于预防贫血。建议孕妇每天摄入27毫克的铁，可通过红肉、禽类、豆类等食物获取，或在医生指导下服用铁剂。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维生素D有助于钙的吸收和骨骼健康。孕早期孕妇每天需摄入600国际单位的维生素D，可通过晒太阳、食用富含维生素D的食物（如牛奶、鱼类等）或遵医嘱服用维生素D补充剂。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孕早期（1-3个月）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91113" y="1349255"/>
            <a:ext cx="1102900" cy="11029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846826" y="1336491"/>
            <a:ext cx="347186" cy="34928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15621" y="1171423"/>
            <a:ext cx="158782" cy="15878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5257991" y="1574521"/>
            <a:ext cx="859155" cy="624840"/>
            <a:chOff x="5257991" y="1574521"/>
            <a:chExt cx="859155" cy="624840"/>
          </a:xfrm>
        </p:grpSpPr>
        <p:sp>
          <p:nvSpPr>
            <p:cNvPr id="6" name="TextBox 6"/>
            <p:cNvSpPr txBox="1"/>
            <p:nvPr/>
          </p:nvSpPr>
          <p:spPr>
            <a:xfrm>
              <a:off x="5257991" y="1574521"/>
              <a:ext cx="8591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5091113" y="3060668"/>
            <a:ext cx="1102900" cy="110499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846826" y="3048000"/>
            <a:ext cx="347186" cy="34928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15621" y="2882837"/>
            <a:ext cx="158782" cy="160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257991" y="3286601"/>
            <a:ext cx="935355" cy="624840"/>
            <a:chOff x="5257991" y="3286601"/>
            <a:chExt cx="935355" cy="624840"/>
          </a:xfrm>
        </p:grpSpPr>
        <p:sp>
          <p:nvSpPr>
            <p:cNvPr id="11" name="TextBox 11"/>
            <p:cNvSpPr txBox="1"/>
            <p:nvPr/>
          </p:nvSpPr>
          <p:spPr>
            <a:xfrm>
              <a:off x="5257991" y="3286601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5091113" y="4780407"/>
            <a:ext cx="1102900" cy="11029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846826" y="4767644"/>
            <a:ext cx="347186" cy="34928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15621" y="4602575"/>
            <a:ext cx="158782" cy="15878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257991" y="5005674"/>
            <a:ext cx="935355" cy="624840"/>
            <a:chOff x="5257991" y="5005674"/>
            <a:chExt cx="935355" cy="624840"/>
          </a:xfrm>
        </p:grpSpPr>
        <p:sp>
          <p:nvSpPr>
            <p:cNvPr id="16" name="TextBox 16"/>
            <p:cNvSpPr txBox="1"/>
            <p:nvPr/>
          </p:nvSpPr>
          <p:spPr>
            <a:xfrm>
              <a:off x="5257991" y="5005674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542983" y="1171423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钙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542983" y="1511132"/>
            <a:ext cx="4495800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中期胎儿骨骼发育迅速，对钙的需求量增加。钙有助于骨骼和牙齿的发育，同时维持心脏和肌肉的正常功能。建议孕妇每天摄入1000毫克的钙，可通过奶制品、豆类、绿叶蔬菜等食物获取，或在医生指导下服用钙剂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42983" y="2934249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42983" y="3273958"/>
            <a:ext cx="4495800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孕中期孕妇和胎儿的生长发育都需要大量的蛋白质。蛋白质是细胞的基本构成成分，对组织修复和免疫功能至关重要。建议孕妇每天摄入70-100克的蛋白质，可通过肉类、禽类、鱼类、豆类等食物获取。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42983" y="4626808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锌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42983" y="4966517"/>
            <a:ext cx="4499225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锌对胎儿的生长和免疫系统发育有重要作用。孕中期孕妇每天需摄入11毫克的锌，可通过红肉、禽类、豆类等食物获取，或在医生指导下服用锌补充剂。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孕中期（4-6个月）</a:t>
              </a:r>
            </a:p>
          </p:txBody>
        </p:sp>
      </p:grpSp>
      <p:sp>
        <p:nvSpPr>
          <p:cNvPr id="45" name="AutoShape 45"/>
          <p:cNvSpPr/>
          <p:nvPr/>
        </p:nvSpPr>
        <p:spPr>
          <a:xfrm>
            <a:off x="1199617" y="2591922"/>
            <a:ext cx="2395784" cy="2042488"/>
          </a:xfrm>
          <a:prstGeom prst="hexagon">
            <a:avLst>
              <a:gd name="adj" fmla="val 25000"/>
              <a:gd name="vf" fmla="val 115470"/>
            </a:avLst>
          </a:prstGeom>
          <a:noFill/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1961410" y="3129442"/>
            <a:ext cx="872198" cy="872198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https://d.book118.com/436030155234010101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2024-09-26T15:10:59.435</cp:lastPrinted>
  <dcterms:created xsi:type="dcterms:W3CDTF">2024-09-26T07:10:59Z</dcterms:created>
  <dcterms:modified xsi:type="dcterms:W3CDTF">2024-09-26T07:11:01Z</dcterms:modified>
</cp:coreProperties>
</file>