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D1C3E-BD40-419D-B1E3-ABB07C4E1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F7BC8-816D-49A4-946D-74AC05A70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67E5C-E4A2-4438-8C31-939CBBD9D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D8DEA-10F6-43FC-A9DE-20343AE2E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9C2BB-8CE7-4D17-95BF-2264FF875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B30109-BCF1-41EF-86FD-DBF0318B7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FBCDDB-F14D-4030-99DE-85943BBB0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BC19F-9387-4D5D-B78A-57298E9FD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5E213-5E6B-452C-871D-E6260DB71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2C9ED-CFF7-4423-A23F-9A68B3365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8883D-EBC3-45FF-A6D3-3E73509A8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FA72AC9-E2F7-4018-A35C-ED13576C2A89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F033C003-39ED-4305-8057-CD4F8F959DFB}" type="footer">
              <a:rPr sz="1400"/>
              <a:t/>
            </a:fld>
            <a:endParaRPr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606A367F-4485-442D-B8AC-25534429132B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52233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3200" b="1"/>
              <a:t>物流作业成本法实例分析</a:t>
            </a:r>
            <a:endParaRPr sz="3200" b="1"/>
          </a:p>
        </p:txBody>
      </p:sp>
      <p:sp>
        <p:nvSpPr>
          <p:cNvPr id="2253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sz="2800" b="1"/>
              <a:t>一、运输业物流成本现状</a:t>
            </a:r>
            <a:endParaRPr sz="2800" b="1"/>
          </a:p>
          <a:p>
            <a:pPr lvl="0">
              <a:buNone/>
            </a:pPr>
            <a:r>
              <a:rPr sz="2800" b="1"/>
              <a:t>二、运输实施作业成本核算的操作方法</a:t>
            </a:r>
            <a:endParaRPr sz="2800" b="1"/>
          </a:p>
          <a:p>
            <a:pPr lvl="0">
              <a:buNone/>
            </a:pPr>
            <a:r>
              <a:rPr sz="2800" b="1"/>
              <a:t>三、运输中心的作业效率分析</a:t>
            </a:r>
            <a:endParaRPr sz="2800" b="1"/>
          </a:p>
          <a:p>
            <a:pPr lvl="0">
              <a:buNone/>
            </a:pPr>
            <a:r>
              <a:rPr sz="2800" b="1"/>
              <a:t>四、运输中心的作业增值分析</a:t>
            </a:r>
            <a:endParaRPr sz="2800" b="1"/>
          </a:p>
        </p:txBody>
      </p:sp>
      <p:sp>
        <p:nvSpPr>
          <p:cNvPr id="2253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253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8A9F071-D4EC-44BC-BF1D-4E0A55C941A5}" type="footer">
              <a:rPr sz="1400"/>
              <a:t/>
            </a:fld>
            <a:endParaRPr sz="1400"/>
          </a:p>
        </p:txBody>
      </p:sp>
      <p:sp>
        <p:nvSpPr>
          <p:cNvPr id="22534" name="TextBox 225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物流作业成本法实例分析共22页，您现在浏览的是第1页!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2" name=""/>
          <p:cNvSpPr/>
          <p:nvPr>
            <p:ph type="title"/>
          </p:nvPr>
        </p:nvSpPr>
        <p:spPr>
          <a:xfrm>
            <a:off x="457200" y="274638"/>
            <a:ext cx="8229600" cy="8509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3200" b="1"/>
              <a:t>物流作业成本法实例分析</a:t>
            </a:r>
            <a:r>
              <a:t> </a:t>
            </a:r>
          </a:p>
        </p:txBody>
      </p:sp>
      <p:sp>
        <p:nvSpPr>
          <p:cNvPr id="2053" name=""/>
          <p:cNvSpPr/>
          <p:nvPr>
            <p:ph type="body" idx="4294967295"/>
          </p:nvPr>
        </p:nvSpPr>
        <p:spPr>
          <a:xfrm>
            <a:off x="457200" y="1341438"/>
            <a:ext cx="8435975" cy="51117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       </a:t>
            </a:r>
            <a:r>
              <a:rPr sz="2800"/>
              <a:t>传统运输成本核算中的成本项目主要分为</a:t>
            </a:r>
            <a:r>
              <a:rPr sz="2800" b="1"/>
              <a:t>运输车辆费用和运营间接费用</a:t>
            </a:r>
            <a:r>
              <a:rPr sz="2800"/>
              <a:t>。</a:t>
            </a:r>
            <a:endParaRPr sz="2800"/>
          </a:p>
          <a:p>
            <a:pPr lvl="0"/>
            <a:r>
              <a:rPr sz="2800" b="1"/>
              <a:t>    运输车辆费用</a:t>
            </a:r>
            <a:r>
              <a:rPr sz="2800"/>
              <a:t>包括：</a:t>
            </a:r>
            <a:endParaRPr sz="2800"/>
          </a:p>
          <a:p>
            <a:pPr lvl="0">
              <a:buNone/>
            </a:pPr>
            <a:r>
              <a:rPr sz="2800"/>
              <a:t>      </a:t>
            </a:r>
            <a:r>
              <a:rPr sz="2800" b="1"/>
              <a:t>1）工资及福利费</a:t>
            </a:r>
            <a:endParaRPr sz="2800" b="1"/>
          </a:p>
          <a:p>
            <a:pPr lvl="0">
              <a:buNone/>
            </a:pPr>
            <a:r>
              <a:rPr sz="2800" b="1"/>
              <a:t>      2）燃料消耗费</a:t>
            </a:r>
            <a:endParaRPr sz="2800" b="1"/>
          </a:p>
          <a:p>
            <a:pPr lvl="0">
              <a:buNone/>
            </a:pPr>
            <a:r>
              <a:rPr sz="2800" b="1"/>
              <a:t>      3）设备折旧费</a:t>
            </a:r>
            <a:endParaRPr sz="2800" b="1"/>
          </a:p>
          <a:p>
            <a:pPr lvl="0">
              <a:buNone/>
            </a:pPr>
            <a:r>
              <a:rPr sz="2800" b="1"/>
              <a:t>      4）保养及大修费</a:t>
            </a:r>
            <a:endParaRPr sz="2800" b="1"/>
          </a:p>
          <a:p>
            <a:pPr lvl="0">
              <a:buNone/>
            </a:pPr>
            <a:r>
              <a:rPr sz="2800" b="1"/>
              <a:t>      5）养路费及运营管理费</a:t>
            </a:r>
            <a:endParaRPr sz="2800" b="1"/>
          </a:p>
          <a:p>
            <a:pPr lvl="0">
              <a:buNone/>
            </a:pPr>
            <a:r>
              <a:rPr sz="2800" b="1"/>
              <a:t>      6）事故处理费；     </a:t>
            </a:r>
            <a:endParaRPr sz="2800" b="1"/>
          </a:p>
        </p:txBody>
      </p:sp>
      <p:sp>
        <p:nvSpPr>
          <p:cNvPr id="205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05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0FE98AA-D3BB-4BE7-B30E-5E68C57A6261}" type="footer">
              <a:rPr sz="1400"/>
              <a:t/>
            </a:fld>
            <a:endParaRPr sz="1400"/>
          </a:p>
        </p:txBody>
      </p:sp>
      <p:sp>
        <p:nvSpPr>
          <p:cNvPr id="2056" name="TextBox 205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物流作业成本法实例分析共22页，您现在浏览的是第2页!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 </a:t>
            </a:r>
          </a:p>
        </p:txBody>
      </p:sp>
      <p:sp>
        <p:nvSpPr>
          <p:cNvPr id="24579" name=""/>
          <p:cNvSpPr/>
          <p:nvPr>
            <p:ph type="body" idx="4294967295"/>
          </p:nvPr>
        </p:nvSpPr>
        <p:spPr>
          <a:xfrm>
            <a:off x="468312" y="981075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 b="1"/>
              <a:t>运营间接费用包括：</a:t>
            </a:r>
            <a:endParaRPr sz="2800" b="1"/>
          </a:p>
          <a:p>
            <a:pPr lvl="0">
              <a:buNone/>
            </a:pPr>
            <a:r>
              <a:rPr sz="2800" b="1"/>
              <a:t>1）订单接收处理费</a:t>
            </a:r>
            <a:endParaRPr sz="2800" b="1"/>
          </a:p>
          <a:p>
            <a:pPr lvl="0">
              <a:buNone/>
            </a:pPr>
            <a:r>
              <a:rPr sz="2800" b="1"/>
              <a:t>2）货物装卸搬运费</a:t>
            </a:r>
            <a:endParaRPr sz="2800" b="1"/>
          </a:p>
          <a:p>
            <a:pPr lvl="0">
              <a:buNone/>
            </a:pPr>
            <a:r>
              <a:rPr sz="2800" b="1"/>
              <a:t>3）设备消耗费</a:t>
            </a:r>
            <a:endParaRPr sz="2800" b="1"/>
          </a:p>
          <a:p>
            <a:pPr lvl="0">
              <a:buNone/>
            </a:pPr>
            <a:r>
              <a:rPr sz="2800" b="1"/>
              <a:t>4）办公费</a:t>
            </a:r>
            <a:endParaRPr sz="2800" b="1"/>
          </a:p>
          <a:p>
            <a:pPr lvl="0">
              <a:buNone/>
            </a:pPr>
            <a:r>
              <a:rPr sz="2800" b="1"/>
              <a:t>5）水电费</a:t>
            </a:r>
            <a:endParaRPr sz="2800" b="1"/>
          </a:p>
          <a:p>
            <a:pPr lvl="0">
              <a:buNone/>
            </a:pPr>
            <a:r>
              <a:rPr sz="2800" b="1"/>
              <a:t>6）劳动保护费 。</a:t>
            </a:r>
            <a:endParaRPr sz="2800" b="1"/>
          </a:p>
          <a:p>
            <a:pPr lvl="0"/>
            <a:endParaRPr sz="2800" b="1"/>
          </a:p>
        </p:txBody>
      </p:sp>
      <p:sp>
        <p:nvSpPr>
          <p:cNvPr id="2458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458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80A4E02-F3F6-4BB4-97F8-27AAB17FD9DD}" type="footer">
              <a:rPr sz="1400"/>
              <a:t/>
            </a:fld>
            <a:endParaRPr sz="1400"/>
          </a:p>
        </p:txBody>
      </p:sp>
      <p:sp>
        <p:nvSpPr>
          <p:cNvPr id="24582" name="TextBox 2458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物流作业成本法实例分析共22页，您现在浏览的是第3页!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 </a:t>
            </a:r>
          </a:p>
        </p:txBody>
      </p:sp>
      <p:sp>
        <p:nvSpPr>
          <p:cNvPr id="8195" name=""/>
          <p:cNvSpPr/>
          <p:nvPr>
            <p:ph type="body" idx="4294967295"/>
          </p:nvPr>
        </p:nvSpPr>
        <p:spPr>
          <a:xfrm>
            <a:off x="457200" y="1268412"/>
            <a:ext cx="8435975" cy="48577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       </a:t>
            </a:r>
            <a:r>
              <a:rPr sz="2800" b="1"/>
              <a:t>作业成本法为适应这一目标提供了一个有力的工具。该方法是把资源、资源动因、作业、作业动因、成本对象、成本分配系数、直接成本作为成本核算的主要体系，并对企业的各项作业活动进行静态与动态分析，找出其中不合理的作业或操作并将其消除，达到降低成本的目的。</a:t>
            </a:r>
            <a:endParaRPr sz="2800" b="1"/>
          </a:p>
          <a:p>
            <a:pPr lvl="0"/>
            <a:r>
              <a:t>  </a:t>
            </a:r>
            <a:r>
              <a:rPr b="1"/>
              <a:t>运输所消耗的资源有哪些呢</a:t>
            </a:r>
            <a:r>
              <a:t>？</a:t>
            </a:r>
          </a:p>
        </p:txBody>
      </p:sp>
      <p:sp>
        <p:nvSpPr>
          <p:cNvPr id="819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819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EC64402-66E9-4CD3-A7E6-EF3998B55E10}" type="footer">
              <a:rPr sz="1400"/>
              <a:t/>
            </a:fld>
            <a:endParaRPr sz="1400"/>
          </a:p>
        </p:txBody>
      </p:sp>
      <p:sp>
        <p:nvSpPr>
          <p:cNvPr id="8198" name="TextBox 819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物流作业成本法实例分析共22页，您现在浏览的是第4页!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 </a:t>
            </a:r>
          </a:p>
        </p:txBody>
      </p:sp>
      <p:sp>
        <p:nvSpPr>
          <p:cNvPr id="6147" name=""/>
          <p:cNvSpPr/>
          <p:nvPr>
            <p:ph type="body" idx="4294967295"/>
          </p:nvPr>
        </p:nvSpPr>
        <p:spPr>
          <a:xfrm>
            <a:off x="457200" y="620712"/>
            <a:ext cx="8229600" cy="55054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Font typeface="Wingdings" pitchFamily="2" charset="2"/>
              <a:buChar char="Ø"/>
            </a:pPr>
            <a:r>
              <a:rPr sz="2800"/>
              <a:t>    </a:t>
            </a:r>
            <a:r>
              <a:rPr sz="2800" b="1"/>
              <a:t>作业活动包括订单的接受处理、货物的装卸搬运、运输及车辆调度维修等。</a:t>
            </a:r>
            <a:endParaRPr sz="2800" b="1"/>
          </a:p>
          <a:p>
            <a:pPr lvl="0">
              <a:buFont typeface="Wingdings" pitchFamily="2" charset="2"/>
              <a:buChar char="Ø"/>
            </a:pPr>
            <a:r>
              <a:rPr sz="2800" b="1"/>
              <a:t>    成本对象是指运输服务的线路、地区、客户及运输批次等；</a:t>
            </a:r>
            <a:endParaRPr sz="2800" b="1"/>
          </a:p>
          <a:p>
            <a:pPr lvl="0">
              <a:buFont typeface="Wingdings" pitchFamily="2" charset="2"/>
              <a:buChar char="Ø"/>
            </a:pPr>
            <a:r>
              <a:rPr sz="2800" b="1"/>
              <a:t>     成本系数即各不同的作业活动中所消耗不同资源的比例；</a:t>
            </a:r>
            <a:endParaRPr sz="2800" b="1"/>
          </a:p>
          <a:p>
            <a:pPr lvl="0">
              <a:buFont typeface="Wingdings" pitchFamily="2" charset="2"/>
              <a:buChar char="Ø"/>
            </a:pPr>
            <a:r>
              <a:rPr sz="2800" b="1"/>
              <a:t>     直接成本是那些被作业直接消耗的资源成本，如每次运输的燃料费、养路费等。 </a:t>
            </a:r>
            <a:endParaRPr sz="2800" b="1"/>
          </a:p>
        </p:txBody>
      </p:sp>
      <p:sp>
        <p:nvSpPr>
          <p:cNvPr id="614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14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4069DDC-6753-47D3-9360-0E3FA89203EA}" type="footer">
              <a:rPr sz="1400"/>
              <a:t/>
            </a:fld>
            <a:endParaRPr sz="1400"/>
          </a:p>
        </p:txBody>
      </p:sp>
      <p:sp>
        <p:nvSpPr>
          <p:cNvPr id="6150" name="TextBox 614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物流作业成本法实例分析共22页，您现在浏览的是第5页!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 </a:t>
            </a:r>
          </a:p>
        </p:txBody>
      </p:sp>
      <p:sp>
        <p:nvSpPr>
          <p:cNvPr id="10243" name=""/>
          <p:cNvSpPr/>
          <p:nvPr>
            <p:ph type="body" idx="4294967295"/>
          </p:nvPr>
        </p:nvSpPr>
        <p:spPr>
          <a:xfrm>
            <a:off x="457200" y="404812"/>
            <a:ext cx="8507412" cy="597693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sz="3600" b="1"/>
              <a:t>（一）对作业划分和作业中心的确认</a:t>
            </a:r>
            <a:endParaRPr sz="3600" b="1"/>
          </a:p>
          <a:p>
            <a:pPr lvl="0"/>
            <a:endParaRPr sz="2800"/>
          </a:p>
          <a:p>
            <a:pPr lvl="0"/>
            <a:r>
              <a:rPr sz="2800"/>
              <a:t>    </a:t>
            </a:r>
            <a:r>
              <a:rPr sz="2800" b="1"/>
              <a:t>运输业属于批作业，例如对每批产品进行订单处理、规划、车辆准备、维修检验及运输等。</a:t>
            </a:r>
            <a:endParaRPr sz="2800" b="1"/>
          </a:p>
          <a:p>
            <a:pPr lvl="0"/>
            <a:r>
              <a:rPr sz="2800" b="1"/>
              <a:t>    这些作业的成本与产品批数成比例变动，是该批产品所有单位产品的固定成本（或共同成本）。</a:t>
            </a:r>
            <a:endParaRPr sz="2800" b="1"/>
          </a:p>
          <a:p>
            <a:pPr lvl="0"/>
            <a:r>
              <a:rPr sz="2800" b="1"/>
              <a:t>    当运输的批数越多时，准备成本就越多，但与每批的数量多少无关。</a:t>
            </a:r>
            <a:endParaRPr sz="2800" b="1"/>
          </a:p>
          <a:p>
            <a:pPr lvl="0"/>
            <a:r>
              <a:rPr sz="2800" b="1"/>
              <a:t>     其次运输业中还有为维持企业生产而从事的作业</a:t>
            </a:r>
            <a:r>
              <a:rPr sz="2800"/>
              <a:t>，</a:t>
            </a:r>
            <a:r>
              <a:rPr sz="2800" b="1"/>
              <a:t>例如企业的管理、暖气、照明及库房折旧等，这类作业的成本应视为全部运营活动的共同成本。</a:t>
            </a:r>
            <a:endParaRPr sz="2800" b="1"/>
          </a:p>
        </p:txBody>
      </p:sp>
      <p:sp>
        <p:nvSpPr>
          <p:cNvPr id="1024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024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B3B4006-54FD-41B1-ADAB-20B058094EEF}" type="footer">
              <a:rPr sz="1400"/>
              <a:t/>
            </a:fld>
            <a:endParaRPr sz="1400"/>
          </a:p>
        </p:txBody>
      </p:sp>
      <p:sp>
        <p:nvSpPr>
          <p:cNvPr id="10246" name="TextBox 102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物流作业成本法实例分析共22页，您现在浏览的是第6页!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"/>
          <p:cNvSpPr/>
          <p:nvPr>
            <p:ph type="title"/>
          </p:nvPr>
        </p:nvSpPr>
        <p:spPr>
          <a:xfrm>
            <a:off x="457200" y="274638"/>
            <a:ext cx="8229600" cy="63341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3200" b="1"/>
              <a:t>（二）作业中心成本的归并</a:t>
            </a:r>
            <a:endParaRPr sz="3200" b="1"/>
          </a:p>
        </p:txBody>
      </p:sp>
      <p:sp>
        <p:nvSpPr>
          <p:cNvPr id="11267" name=""/>
          <p:cNvSpPr/>
          <p:nvPr>
            <p:ph type="body" idx="4294967295"/>
          </p:nvPr>
        </p:nvSpPr>
        <p:spPr>
          <a:xfrm>
            <a:off x="457200" y="1125538"/>
            <a:ext cx="8229600" cy="50006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t>      </a:t>
            </a:r>
            <a:r>
              <a:rPr sz="2800" b="1"/>
              <a:t>作业中心成本可以用作业中心所包括的各作业所消耗费用之和表示，它应包括：工资、职工福利、折旧费、修理费、低值易耗品的费用、运输费、办公费等。</a:t>
            </a:r>
            <a:endParaRPr sz="2800" b="1"/>
          </a:p>
          <a:p>
            <a:pPr lvl="0">
              <a:lnSpc>
                <a:spcPct val="90000"/>
              </a:lnSpc>
            </a:pPr>
            <a:r>
              <a:rPr sz="2800" b="1"/>
              <a:t>       这些数据可在企业（作业中心）原有成本信息系统获取，经过加工处理加以利用。成本数据的测算应先测算出作业中心整体成本，再将该成本分配到各作业。</a:t>
            </a:r>
            <a:endParaRPr sz="2800" b="1"/>
          </a:p>
          <a:p>
            <a:pPr lvl="0">
              <a:lnSpc>
                <a:spcPct val="90000"/>
              </a:lnSpc>
            </a:pPr>
            <a:r>
              <a:rPr sz="2400" b="1"/>
              <a:t>      </a:t>
            </a:r>
            <a:r>
              <a:rPr sz="2800" b="1"/>
              <a:t>方法是一种最直接的测算方法，可根据每一作业的各种消耗的代数求和得到作业中心的总成本。</a:t>
            </a:r>
            <a:endParaRPr sz="2800" b="1"/>
          </a:p>
        </p:txBody>
      </p:sp>
      <p:sp>
        <p:nvSpPr>
          <p:cNvPr id="112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26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474E493-D115-40C6-BA7E-2F40D02ABBA4}" type="footer">
              <a:rPr sz="1400"/>
              <a:t/>
            </a:fld>
            <a:endParaRPr sz="1400"/>
          </a:p>
        </p:txBody>
      </p:sp>
      <p:sp>
        <p:nvSpPr>
          <p:cNvPr id="11270" name="TextBox 1126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物流作业成本法实例分析共22页，您现在浏览的是第7页!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"/>
          <p:cNvSpPr/>
          <p:nvPr>
            <p:ph type="title"/>
          </p:nvPr>
        </p:nvSpPr>
        <p:spPr>
          <a:xfrm>
            <a:off x="457200" y="274638"/>
            <a:ext cx="8229600" cy="63341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3200" b="1"/>
              <a:t>（三）资源的确定</a:t>
            </a:r>
            <a:endParaRPr sz="3200" b="1"/>
          </a:p>
        </p:txBody>
      </p:sp>
      <p:sp>
        <p:nvSpPr>
          <p:cNvPr id="13315" name=""/>
          <p:cNvSpPr/>
          <p:nvPr>
            <p:ph type="body" idx="4294967295"/>
          </p:nvPr>
        </p:nvSpPr>
        <p:spPr>
          <a:xfrm>
            <a:off x="457200" y="1268412"/>
            <a:ext cx="8229600" cy="532923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800"/>
              <a:t>      </a:t>
            </a:r>
            <a:r>
              <a:rPr sz="2800" b="1"/>
              <a:t>运输过程中的资源主要包括资金、时间、设备、人力等。资源是成本的源泉，运输业的资源包括：</a:t>
            </a:r>
            <a:endParaRPr sz="2800" b="1"/>
          </a:p>
          <a:p>
            <a:pPr lvl="0">
              <a:buNone/>
            </a:pPr>
            <a:r>
              <a:rPr sz="2800" b="1"/>
              <a:t>1）固定资产费用（如车辆、库房等）</a:t>
            </a:r>
            <a:endParaRPr sz="2800" b="1"/>
          </a:p>
          <a:p>
            <a:pPr lvl="0">
              <a:buNone/>
            </a:pPr>
            <a:r>
              <a:rPr sz="2800" b="1"/>
              <a:t>2）直接人工、直接材料</a:t>
            </a:r>
            <a:endParaRPr sz="2800" b="1"/>
          </a:p>
          <a:p>
            <a:pPr lvl="0">
              <a:buNone/>
            </a:pPr>
            <a:r>
              <a:rPr sz="2800" b="1"/>
              <a:t>3）运输生产维持成本（如业务人员的工资成本）</a:t>
            </a:r>
            <a:endParaRPr sz="2800" b="1"/>
          </a:p>
          <a:p>
            <a:pPr lvl="0">
              <a:buNone/>
            </a:pPr>
            <a:r>
              <a:rPr sz="2800" b="1"/>
              <a:t>4）间接费用（如管理人员的工资）</a:t>
            </a:r>
            <a:endParaRPr sz="2800" b="1"/>
          </a:p>
          <a:p>
            <a:pPr lvl="0">
              <a:buNone/>
            </a:pPr>
            <a:r>
              <a:rPr sz="2800" b="1"/>
              <a:t>5）低值易耗材料成本</a:t>
            </a:r>
            <a:endParaRPr sz="2800" b="1"/>
          </a:p>
          <a:p>
            <a:pPr lvl="0">
              <a:buNone/>
            </a:pPr>
            <a:r>
              <a:rPr sz="2800" b="1"/>
              <a:t>6）车辆及运输保险费</a:t>
            </a:r>
            <a:endParaRPr sz="2800" b="1"/>
          </a:p>
          <a:p>
            <a:pPr lvl="0">
              <a:buNone/>
            </a:pPr>
            <a:r>
              <a:rPr sz="2800" b="1"/>
              <a:t>7）运输过程以外的成本（如广告费用）。</a:t>
            </a:r>
            <a:endParaRPr sz="2800" b="1"/>
          </a:p>
          <a:p>
            <a:pPr lvl="0">
              <a:buNone/>
            </a:pPr>
            <a:endParaRPr sz="2800" b="1"/>
          </a:p>
        </p:txBody>
      </p:sp>
      <p:sp>
        <p:nvSpPr>
          <p:cNvPr id="133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331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DA3848A-F2F9-4E2E-8F85-B41853E566DC}" type="footer">
              <a:rPr sz="1400"/>
              <a:t/>
            </a:fld>
            <a:endParaRPr sz="1400"/>
          </a:p>
        </p:txBody>
      </p:sp>
      <p:sp>
        <p:nvSpPr>
          <p:cNvPr id="13318" name="TextBox 1331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物流作业成本法实例分析共22页，您现在浏览的是第8页!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7" dur="500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2" dur="500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"/>
          <p:cNvSpPr/>
          <p:nvPr>
            <p:ph type="title"/>
          </p:nvPr>
        </p:nvSpPr>
        <p:spPr>
          <a:xfrm>
            <a:off x="457200" y="274638"/>
            <a:ext cx="8229600" cy="7064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2800" b="1"/>
              <a:t>（四）资源动因分析</a:t>
            </a:r>
            <a:r>
              <a:rPr sz="4000"/>
              <a:t> </a:t>
            </a:r>
            <a:endParaRPr sz="4000"/>
          </a:p>
        </p:txBody>
      </p:sp>
      <p:sp>
        <p:nvSpPr>
          <p:cNvPr id="15363" name=""/>
          <p:cNvSpPr/>
          <p:nvPr>
            <p:ph type="body" idx="4294967295"/>
          </p:nvPr>
        </p:nvSpPr>
        <p:spPr>
          <a:xfrm>
            <a:off x="457200" y="1125538"/>
            <a:ext cx="8229600" cy="57324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       完成一项作业要消耗一定的资源，这种资源消耗与作业的关系称为资源动因，资源动因是分配作业所耗资源的依据。</a:t>
            </a:r>
          </a:p>
          <a:p>
            <a:pPr lvl="0"/>
            <a:r>
              <a:t>      分配到作业的每一种资源就成为该作业成本中心的一项成本要素。</a:t>
            </a:r>
            <a:r>
              <a:rPr sz="2800"/>
              <a:t>成本要素的观点有助于管理资源。在很多情况下，改善作业的效率并不能带来成本的自动降低，因为资源有可能是闲置的。如果不重新配置这些闲置资源，它仍将存在于作业中。</a:t>
            </a:r>
            <a:endParaRPr b="1"/>
          </a:p>
        </p:txBody>
      </p:sp>
      <p:sp>
        <p:nvSpPr>
          <p:cNvPr id="153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536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79B9DDA-A603-467A-B3A4-9093181286BC}" type="footer">
              <a:rPr sz="1400"/>
              <a:t/>
            </a:fld>
            <a:endParaRPr sz="1400"/>
          </a:p>
        </p:txBody>
      </p:sp>
      <p:sp>
        <p:nvSpPr>
          <p:cNvPr id="15366" name="TextBox 1536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物流作业成本法实例分析共22页，您现在浏览的是第9页!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"/>
          <p:cNvSpPr/>
          <p:nvPr>
            <p:ph type="title"/>
          </p:nvPr>
        </p:nvSpPr>
        <p:spPr>
          <a:xfrm>
            <a:off x="457200" y="274638"/>
            <a:ext cx="8229600" cy="7064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3200" b="1"/>
              <a:t>（四）资源动因分析</a:t>
            </a:r>
            <a:endParaRPr sz="3200" b="1"/>
          </a:p>
        </p:txBody>
      </p:sp>
      <p:sp>
        <p:nvSpPr>
          <p:cNvPr id="17411" name=""/>
          <p:cNvSpPr/>
          <p:nvPr>
            <p:ph type="body" idx="4294967295"/>
          </p:nvPr>
        </p:nvSpPr>
        <p:spPr>
          <a:xfrm>
            <a:off x="457200" y="1196975"/>
            <a:ext cx="8229600" cy="53276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       假定运输过程中有两大资源消耗：10万元的工资、奖金和5万元的运输费用（养路费、油料与车辆的消耗等）。</a:t>
            </a:r>
          </a:p>
          <a:p>
            <a:pPr lvl="0"/>
            <a:r>
              <a:t>       对于货物的检验、接收搬运、分类装车、运输等项作业，会计部门通过估算各作业消耗的资源把工资和奖金分配到各作业。</a:t>
            </a:r>
            <a:r>
              <a:rPr b="1"/>
              <a:t>这种估算的人力就是工资和奖金的资源动因</a:t>
            </a:r>
            <a:r>
              <a:t>。</a:t>
            </a:r>
          </a:p>
          <a:p>
            <a:pPr lvl="0"/>
            <a:r>
              <a:t>  </a:t>
            </a:r>
          </a:p>
        </p:txBody>
      </p:sp>
      <p:sp>
        <p:nvSpPr>
          <p:cNvPr id="174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741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6961C76-7744-4DF0-9669-FDBA9FCABFF4}" type="footer">
              <a:rPr sz="1400"/>
              <a:t/>
            </a:fld>
            <a:endParaRPr sz="1400"/>
          </a:p>
        </p:txBody>
      </p:sp>
      <p:sp>
        <p:nvSpPr>
          <p:cNvPr id="17414" name="TextBox 1741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物流作业成本法实例分析共22页，您现在浏览的是第10页!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"/>
          <p:cNvSpPr/>
          <p:nvPr>
            <p:ph type="title"/>
          </p:nvPr>
        </p:nvSpPr>
        <p:spPr>
          <a:xfrm>
            <a:off x="457200" y="274638"/>
            <a:ext cx="8229600" cy="8509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3200" b="1"/>
              <a:t>三、运输中心的作业效率分析</a:t>
            </a:r>
            <a:endParaRPr sz="3200" b="1"/>
          </a:p>
        </p:txBody>
      </p:sp>
      <p:sp>
        <p:nvSpPr>
          <p:cNvPr id="18435" name=""/>
          <p:cNvSpPr/>
          <p:nvPr>
            <p:ph type="body" idx="4294967295"/>
          </p:nvPr>
        </p:nvSpPr>
        <p:spPr>
          <a:xfrm>
            <a:off x="179388" y="1268412"/>
            <a:ext cx="8785225" cy="48577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　   </a:t>
            </a:r>
            <a:r>
              <a:rPr sz="2800"/>
              <a:t>运输作业的效率分析是从作业完成的速度、时间、质量等方面对作业的效率进行分析。</a:t>
            </a:r>
            <a:r>
              <a:rPr sz="2800" b="1"/>
              <a:t>即作业是否是用最短的时间完成的</a:t>
            </a:r>
            <a:r>
              <a:rPr sz="2800"/>
              <a:t>，因为时间越长作业中包含重复工作的可能性就越大，时间的浪费就越多。</a:t>
            </a:r>
            <a:endParaRPr sz="2800"/>
          </a:p>
          <a:p>
            <a:pPr lvl="0"/>
            <a:r>
              <a:rPr sz="2800"/>
              <a:t>       </a:t>
            </a:r>
            <a:r>
              <a:rPr sz="2800" b="1"/>
              <a:t>作业完成的效率可以根据作业的投入产出比</a:t>
            </a:r>
            <a:r>
              <a:rPr sz="2800"/>
              <a:t>，重复工作的百分比（</a:t>
            </a:r>
            <a:r>
              <a:rPr sz="2400"/>
              <a:t>重复工作时间/作业完成总时间</a:t>
            </a:r>
            <a:r>
              <a:rPr sz="2800"/>
              <a:t>）等指标来进行衡量。</a:t>
            </a:r>
            <a:endParaRPr sz="2800"/>
          </a:p>
          <a:p>
            <a:pPr lvl="0"/>
            <a:r>
              <a:rPr sz="2800"/>
              <a:t>        </a:t>
            </a:r>
            <a:r>
              <a:rPr sz="2400" b="1"/>
              <a:t>这些指标越高说明作业的效率就越低，它将影响整体成本的降低。</a:t>
            </a:r>
            <a:endParaRPr sz="2400" b="1"/>
          </a:p>
        </p:txBody>
      </p:sp>
      <p:sp>
        <p:nvSpPr>
          <p:cNvPr id="184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843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55F4D81-7FDB-4B28-BD87-158F37EF5632}" type="footer">
              <a:rPr sz="1400"/>
              <a:t/>
            </a:fld>
            <a:endParaRPr sz="1400"/>
          </a:p>
        </p:txBody>
      </p:sp>
      <p:sp>
        <p:nvSpPr>
          <p:cNvPr id="18438" name="TextBox 1843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物流作业成本法实例分析共22页，您现在浏览的是第11页!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https://d.book118.com/436052233210010040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宋体</vt:lpstr>
      <vt:lpstr>Wingdings</vt:lpstr>
      <vt:lpstr>Office Theme</vt:lpstr>
      <vt:lpstr>物流作业成本法实例分析</vt:lpstr>
      <vt:lpstr>物流作业成本法实例分析 </vt:lpstr>
      <vt:lpstr> </vt:lpstr>
      <vt:lpstr> </vt:lpstr>
      <vt:lpstr> </vt:lpstr>
      <vt:lpstr> </vt:lpstr>
      <vt:lpstr>（二）作业中心成本的归并</vt:lpstr>
      <vt:lpstr>（三）资源的确定</vt:lpstr>
      <vt:lpstr>（四）资源动因分析 </vt:lpstr>
      <vt:lpstr>（四）资源动因分析</vt:lpstr>
      <vt:lpstr>三、运输中心的作业效率分析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2024-09-07T08:12:18.537</cp:lastPrinted>
  <dcterms:created xsi:type="dcterms:W3CDTF">2024-09-07T00:12:18Z</dcterms:created>
  <dcterms:modified xsi:type="dcterms:W3CDTF">2024-09-07T00:12:19Z</dcterms:modified>
</cp:coreProperties>
</file>