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219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image" Target="../media/image2.png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tags" Target="../tags/tag16.xml" /><Relationship Id="rId19" Type="http://schemas.openxmlformats.org/officeDocument/2006/relationships/tags" Target="../tags/tag17.xml" /><Relationship Id="rId2" Type="http://schemas.openxmlformats.org/officeDocument/2006/relationships/tags" Target="../tags/tag1.xml" /><Relationship Id="rId20" Type="http://schemas.openxmlformats.org/officeDocument/2006/relationships/tags" Target="../tags/tag18.xml" /><Relationship Id="rId21" Type="http://schemas.openxmlformats.org/officeDocument/2006/relationships/tags" Target="../tags/tag19.xml" /><Relationship Id="rId22" Type="http://schemas.openxmlformats.org/officeDocument/2006/relationships/tags" Target="../tags/tag20.xml" /><Relationship Id="rId23" Type="http://schemas.openxmlformats.org/officeDocument/2006/relationships/tags" Target="../tags/tag21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image" Target="../media/image3.png" /><Relationship Id="rId5" Type="http://schemas.openxmlformats.org/officeDocument/2006/relationships/tags" Target="../tags/tag29.xml" /><Relationship Id="rId6" Type="http://schemas.openxmlformats.org/officeDocument/2006/relationships/image" Target="../media/image4.png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4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image" Target="../media/image5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6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77.xml" /><Relationship Id="rId4" Type="http://schemas.openxmlformats.org/officeDocument/2006/relationships/image" Target="../media/image2.png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D45294-0EAD-4569-AC00-92DF5E3EE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4000F-7B95-4A2B-A1EB-ED05CCC9B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8312FD-95C3-47EB-8ED5-ED7E773255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C7AF6F-4EBA-4D4B-8BEE-62CEBF96F7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438D6E-6F5A-49FC-BB06-A6702E7F5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666E97-7AE1-48CC-8ABB-1565A2C40D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EE2F0B-428A-472F-96C8-7A358D228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294154-3209-4E7C-8EF4-29A351707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A5AB67-6845-41BE-8E2D-8BA9221C8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F6D9EE-C66F-4AE9-92EB-2B4E7B307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A82ABE-895B-41FD-9FA3-385A837954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23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26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28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29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0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1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33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27" name="直接连接符 26"/>
            <p:cNvCxnSpPr/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>
              <a:avLst/>
            </a:prstGeom>
            <a:grpFill/>
            <a:ln w="12700">
              <a:gradFill>
                <a:gsLst>
                  <a:gs pos="85000">
                    <a:schemeClr val="accent2">
                      <a:alpha val="5000"/>
                    </a:schemeClr>
                  </a:gs>
                  <a:gs pos="0">
                    <a:schemeClr val="accent2">
                      <a:alpha val="70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图片 33" descr="资源 1@4x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35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>
            <a:avLst/>
          </a:prstGeom>
          <a:gradFill>
            <a:gsLst>
              <a:gs pos="19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30" baseline="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5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 descr="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6870" y="2493645"/>
            <a:ext cx="4040505" cy="4050030"/>
          </a:xfrm>
          <a:prstGeom prst="rect">
            <a:avLst/>
          </a:prstGeom>
        </p:spPr>
      </p:pic>
      <p:pic>
        <p:nvPicPr>
          <p:cNvPr id="17" name="图片 16" descr="资源 1@4x-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marL="0" indent="0">
              <a:buNone/>
              <a:defRPr sz="2400" b="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>
            <a:avLst/>
          </a:prstGeom>
          <a:gradFill>
            <a:gsLst>
              <a:gs pos="55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 b="1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>
            <a:avLst/>
          </a:prstGeom>
          <a:gradFill>
            <a:gsLst>
              <a:gs pos="28000">
                <a:schemeClr val="accent2"/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 descr="资源 1@4x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>
            <a:avLst/>
          </a:prstGeom>
        </p:spPr>
      </p:pic>
      <p:sp>
        <p:nvSpPr>
          <p:cNvPr id="1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>
            <a:avLst/>
          </a:prstGeom>
          <a:gradFill>
            <a:gsLst>
              <a:gs pos="19000">
                <a:schemeClr val="accent2">
                  <a:alpha val="95000"/>
                </a:schemeClr>
              </a:gs>
              <a:gs pos="0">
                <a:schemeClr val="accent1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>
            <a:avLst/>
          </a:prstGeom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1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 b="1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grpSp>
        <p:nvGrpSpPr>
          <p:cNvPr id="18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20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1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2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3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4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25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19" name="直接连接符 18"/>
          <p:cNvCxnSpPr/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85000">
                  <a:schemeClr val="accent2">
                    <a:alpha val="5000"/>
                  </a:schemeClr>
                </a:gs>
                <a:gs pos="0">
                  <a:schemeClr val="accent2">
                    <a:alpha val="70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>
            <a:avLst/>
          </a:prstGeom>
          <a:gradFill>
            <a:gsLst>
              <a:gs pos="64000">
                <a:schemeClr val="bg2">
                  <a:lumMod val="90000"/>
                  <a:lumOff val="10000"/>
                  <a:alpha val="53000"/>
                </a:schemeClr>
              </a:gs>
              <a:gs pos="18000">
                <a:schemeClr val="bg2"/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>
            <a:avLst/>
          </a:prstGeom>
          <a:gradFill>
            <a:gsLst>
              <a:gs pos="100000">
                <a:schemeClr val="accent2">
                  <a:alpha val="0"/>
                </a:schemeClr>
              </a:gs>
              <a:gs pos="28000">
                <a:schemeClr val="accent2"/>
              </a:gs>
              <a:gs pos="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100000">
                <a:schemeClr val="accent1"/>
              </a:gs>
              <a:gs pos="48000">
                <a:schemeClr val="accent2">
                  <a:alpha val="7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tags" Target="../tags/tag123.xml" /><Relationship Id="rId16" Type="http://schemas.openxmlformats.org/officeDocument/2006/relationships/tags" Target="../tags/tag124.xml" /><Relationship Id="rId17" Type="http://schemas.openxmlformats.org/officeDocument/2006/relationships/tags" Target="../tags/tag125.xml" /><Relationship Id="rId18" Type="http://schemas.openxmlformats.org/officeDocument/2006/relationships/tags" Target="../tags/tag126.xml" /><Relationship Id="rId19" Type="http://schemas.openxmlformats.org/officeDocument/2006/relationships/tags" Target="../tags/tag127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18" Type="http://schemas.openxmlformats.org/officeDocument/2006/relationships/tags" Target="../tags/tag147.xml" /><Relationship Id="rId19" Type="http://schemas.openxmlformats.org/officeDocument/2006/relationships/tags" Target="../tags/tag148.xml" /><Relationship Id="rId2" Type="http://schemas.openxmlformats.org/officeDocument/2006/relationships/tags" Target="../tags/tag131.xml" /><Relationship Id="rId20" Type="http://schemas.openxmlformats.org/officeDocument/2006/relationships/tags" Target="../tags/tag149.xml" /><Relationship Id="rId21" Type="http://schemas.openxmlformats.org/officeDocument/2006/relationships/tags" Target="../tags/tag150.xml" /><Relationship Id="rId22" Type="http://schemas.openxmlformats.org/officeDocument/2006/relationships/tags" Target="../tags/tag15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16" Type="http://schemas.openxmlformats.org/officeDocument/2006/relationships/tags" Target="../tags/tag202.xml" /><Relationship Id="rId17" Type="http://schemas.openxmlformats.org/officeDocument/2006/relationships/tags" Target="../tags/tag203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054224154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铁路能源效率提升的技术研究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lstStyle/>
          <a:p>
            <a:r>
              <a:rPr lang="en-US" altLang="zh-CN" err="1"/>
              <a:t>xxx,a click to unlimited possibilites</a:t>
            </a:r>
            <a:endParaRPr lang="en-US" altLang="zh-CN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5" name="序号"/>
          <p:cNvSpPr txBox="1"/>
          <p:nvPr>
            <p:custDataLst>
              <p:tags r:id="rId4"/>
            </p:custDataLst>
          </p:nvPr>
        </p:nvSpPr>
        <p:spPr>
          <a:xfrm>
            <a:off x="5474970" y="1788795"/>
            <a:ext cx="1568767" cy="8087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6" name="项标题"/>
          <p:cNvSpPr txBox="1"/>
          <p:nvPr>
            <p:custDataLst>
              <p:tags r:id="rId5"/>
            </p:custDataLst>
          </p:nvPr>
        </p:nvSpPr>
        <p:spPr>
          <a:xfrm>
            <a:off x="5493247" y="2160717"/>
            <a:ext cx="3803938" cy="40287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000" b="1" kern="0" spc="100">
                <a:effectLst/>
                <a:uFillTx/>
                <a:latin typeface="+中文标题" charset="0"/>
                <a:ea typeface="+mj-ea"/>
              </a:rPr>
              <a:t>铁路能源效率提升的重要性</a:t>
            </a:r>
            <a:endParaRPr lang="zh-CN" altLang="en-US" sz="20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37" name="直接箭头连接符 36"/>
          <p:cNvCxnSpPr/>
          <p:nvPr>
            <p:custDataLst>
              <p:tags r:id="rId6"/>
            </p:custDataLst>
          </p:nvPr>
        </p:nvCxnSpPr>
        <p:spPr>
          <a:xfrm>
            <a:off x="5530308" y="2623970"/>
            <a:ext cx="399705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序号"/>
          <p:cNvSpPr txBox="1"/>
          <p:nvPr>
            <p:custDataLst>
              <p:tags r:id="rId7"/>
            </p:custDataLst>
          </p:nvPr>
        </p:nvSpPr>
        <p:spPr>
          <a:xfrm>
            <a:off x="6087137" y="2616327"/>
            <a:ext cx="1568808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3" name="项标题"/>
          <p:cNvSpPr txBox="1"/>
          <p:nvPr>
            <p:custDataLst>
              <p:tags r:id="rId8"/>
            </p:custDataLst>
          </p:nvPr>
        </p:nvSpPr>
        <p:spPr>
          <a:xfrm>
            <a:off x="6096275" y="3024918"/>
            <a:ext cx="3804037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uFillTx/>
                <a:latin typeface="+中文标题" charset="0"/>
                <a:ea typeface="+mj-ea"/>
              </a:rPr>
              <a:t>铁路能源效率提升的关键技术</a:t>
            </a:r>
            <a:endParaRPr lang="zh-CN" altLang="en-US" sz="28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34" name="直接箭头连接符 33"/>
          <p:cNvCxnSpPr/>
          <p:nvPr>
            <p:custDataLst>
              <p:tags r:id="rId9"/>
            </p:custDataLst>
          </p:nvPr>
        </p:nvCxnSpPr>
        <p:spPr>
          <a:xfrm>
            <a:off x="6133338" y="3488327"/>
            <a:ext cx="3997161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序号"/>
          <p:cNvSpPr txBox="1"/>
          <p:nvPr>
            <p:custDataLst>
              <p:tags r:id="rId10"/>
            </p:custDataLst>
          </p:nvPr>
        </p:nvSpPr>
        <p:spPr>
          <a:xfrm>
            <a:off x="6657613" y="3473736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0" name="项标题"/>
          <p:cNvSpPr txBox="1"/>
          <p:nvPr>
            <p:custDataLst>
              <p:tags r:id="rId11"/>
            </p:custDataLst>
          </p:nvPr>
        </p:nvSpPr>
        <p:spPr>
          <a:xfrm>
            <a:off x="6657613" y="3882327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uFillTx/>
                <a:latin typeface="+中文标题" charset="0"/>
                <a:ea typeface="+mj-ea"/>
              </a:rPr>
              <a:t>铁路能源效率提升的实践应用</a:t>
            </a:r>
            <a:endParaRPr lang="zh-CN" altLang="en-US" sz="28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31" name="直接箭头连接符 30"/>
          <p:cNvCxnSpPr/>
          <p:nvPr>
            <p:custDataLst>
              <p:tags r:id="rId12"/>
            </p:custDataLst>
          </p:nvPr>
        </p:nvCxnSpPr>
        <p:spPr>
          <a:xfrm>
            <a:off x="6694670" y="4345736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序号"/>
          <p:cNvSpPr txBox="1"/>
          <p:nvPr>
            <p:custDataLst>
              <p:tags r:id="rId13"/>
            </p:custDataLst>
          </p:nvPr>
        </p:nvSpPr>
        <p:spPr>
          <a:xfrm>
            <a:off x="7237818" y="4331840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7" name="项标题"/>
          <p:cNvSpPr txBox="1"/>
          <p:nvPr>
            <p:custDataLst>
              <p:tags r:id="rId14"/>
            </p:custDataLst>
          </p:nvPr>
        </p:nvSpPr>
        <p:spPr>
          <a:xfrm>
            <a:off x="7237818" y="4740431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uFillTx/>
                <a:latin typeface="+中文标题" charset="0"/>
                <a:ea typeface="+mj-ea"/>
              </a:rPr>
              <a:t>铁路能源效率提升的未来展望</a:t>
            </a:r>
            <a:endParaRPr lang="zh-CN" altLang="en-US" sz="28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28" name="直接箭头连接符 27"/>
          <p:cNvCxnSpPr/>
          <p:nvPr>
            <p:custDataLst>
              <p:tags r:id="rId15"/>
            </p:custDataLst>
          </p:nvPr>
        </p:nvCxnSpPr>
        <p:spPr>
          <a:xfrm>
            <a:off x="7274875" y="5203840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序号"/>
          <p:cNvSpPr txBox="1"/>
          <p:nvPr>
            <p:custDataLst>
              <p:tags r:id="rId16"/>
            </p:custDataLst>
          </p:nvPr>
        </p:nvSpPr>
        <p:spPr>
          <a:xfrm>
            <a:off x="7870136" y="5246919"/>
            <a:ext cx="1568579" cy="80906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5800" b="1" i="1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en-US" sz="5800" b="1" i="1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5" name="项标题"/>
          <p:cNvSpPr txBox="1"/>
          <p:nvPr>
            <p:custDataLst>
              <p:tags r:id="rId17"/>
            </p:custDataLst>
          </p:nvPr>
        </p:nvSpPr>
        <p:spPr>
          <a:xfrm>
            <a:off x="7870136" y="5655510"/>
            <a:ext cx="3803482" cy="40300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kern="0" spc="100">
                <a:effectLst/>
                <a:uFillTx/>
                <a:latin typeface="+中文标题" charset="0"/>
                <a:ea typeface="+mj-ea"/>
              </a:rPr>
              <a:t>铁路能源效率提升的挑战与对策</a:t>
            </a:r>
            <a:endParaRPr lang="zh-CN" altLang="en-US" sz="2800" b="1" kern="0" spc="100">
              <a:effectLst/>
              <a:uFillTx/>
              <a:latin typeface="+中文标题" charset="0"/>
              <a:ea typeface="+mj-ea"/>
            </a:endParaRPr>
          </a:p>
        </p:txBody>
      </p:sp>
      <p:cxnSp>
        <p:nvCxnSpPr>
          <p:cNvPr id="19" name="直接箭头连接符 18"/>
          <p:cNvCxnSpPr/>
          <p:nvPr>
            <p:custDataLst>
              <p:tags r:id="rId18"/>
            </p:custDataLst>
          </p:nvPr>
        </p:nvCxnSpPr>
        <p:spPr>
          <a:xfrm>
            <a:off x="7907193" y="6118919"/>
            <a:ext cx="3996577" cy="0"/>
          </a:xfrm>
          <a:prstGeom prst="straightConnector1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1"/>
                </a:gs>
                <a:gs pos="61000">
                  <a:schemeClr val="accent2">
                    <a:alpha val="70000"/>
                  </a:schemeClr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铁路能源效率提升的重要性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能源消耗现状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46128" y="2315104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7219" y="1668615"/>
            <a:ext cx="2516658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681492" y="2315104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551935" y="1668615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81492" y="3032202"/>
            <a:ext cx="2258294" cy="203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铁路运输是能源消耗的重要领域之一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46128" y="3032202"/>
            <a:ext cx="2258294" cy="203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能源消耗对环境产生负面影响，如空气污染、碳排放等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37981" y="2327412"/>
            <a:ext cx="2258294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09072" y="1682218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53626" y="2352675"/>
            <a:ext cx="2259766" cy="3408051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125365" y="1707482"/>
            <a:ext cx="2515186" cy="120937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54274" y="3069773"/>
            <a:ext cx="2258294" cy="203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提高铁路能源效率是实现可持续发展的重要途径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37981" y="3044509"/>
            <a:ext cx="2258294" cy="203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目前铁路能源效率相对较低，能源消耗量大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能源效率提升的意义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减少能源消耗：提高铁路能源效率可以降低运输过程中的能源消耗，从而减少对化石燃料的依赖。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降低运营成本：能源效率的提升可以降低铁路运输的运营成本，提高经济效益。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减少环境污染：减少能源消耗意味着减少温室气体排放和其他污染物排放，对环境保护具有重要意义。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促进可持续发展：提高铁路能源效率是实现可持续发展的重要途径，有利于经济、社会和环境的协调发展。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国内外研究现状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17942" y="391374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700">
                <a:latin typeface="+mn-ea"/>
                <a:ea typeface="+mn-ea"/>
              </a:rPr>
              <a:t>国内外比较：与国外相比，我国在铁路能源效率提升方面还存在一定的差距，主要表现在技术水平、管理模式和政策支持等方面。</a:t>
            </a:r>
            <a:endParaRPr lang="zh-CN" altLang="en-US" sz="17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17942" y="5201298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7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发展趋势：随着环保意识的提高和能源结构的调整，铁路能源效率提升将成为未来研究的重点方向。未来研究将更加注重技术创新、系统优化和智能化发展，以实现铁路运输的可持续发展。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17942" y="1364400"/>
            <a:ext cx="10620205" cy="97680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700">
                <a:latin typeface="+mn-ea"/>
                <a:ea typeface="+mn-ea"/>
              </a:rPr>
              <a:t>国内研究现状：近年来，我国在铁路能源效率提升方面取得了一定的进展，研究主要集中在节能减排技术、新型牵引供电系统和智能化运输组织等方面。</a:t>
            </a:r>
            <a:endParaRPr lang="zh-CN" altLang="en-US" sz="17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17942" y="2653247"/>
            <a:ext cx="10620205" cy="97599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7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国外研究现状：发达国家在铁路能源效率提升方面起步较早，已经形成了一套比较成熟的技术体系和管理模式。国外的研究重点主要集中在高效能发动机、新能源应用和智能化控制等方面。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铁路能源效率提升的关键技术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高效能发动机技术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2"/>
            </p:custDataLst>
          </p:nvPr>
        </p:nvSpPr>
        <p:spPr>
          <a:xfrm>
            <a:off x="2383177" y="1364400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简介：高效能发动机技术是铁路能源效率提升的关键技术之一，通过提高发动机的燃烧效率、降低摩擦损失等方式，实现铁路运输的节能减排。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3"/>
            </p:custDataLst>
          </p:nvPr>
        </p:nvSpPr>
        <p:spPr>
          <a:xfrm>
            <a:off x="2383177" y="2641578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应用场景：广泛应用于城市轨道交通、高速铁路、货运铁路等领域，对于提高铁路运输效率和降低能源消耗具有重要意义。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4"/>
            </p:custDataLst>
          </p:nvPr>
        </p:nvSpPr>
        <p:spPr>
          <a:xfrm>
            <a:off x="2383177" y="3918755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技术优势：高效能发动机技术具有较高的能源利用效率和较低的排放，能够显著降低铁路运输的能耗和减少对环境的影响。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5"/>
            </p:custDataLst>
          </p:nvPr>
        </p:nvSpPr>
        <p:spPr>
          <a:xfrm>
            <a:off x="2383177" y="5195933"/>
            <a:ext cx="7425647" cy="9816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未来发展方向：随着技术的不断进步和应用需求的不断提高，高效能发动机技术将不断优化和完善，进一步提高铁路能源效率。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节能控制技术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2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708594" y="2174232"/>
            <a:ext cx="2307652" cy="344209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能源管理系统：实现能源的优化配置和高效利用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5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3533595" y="2174232"/>
            <a:ext cx="2304824" cy="3443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再生制动技术：将列车制动时的能量回馈电网，减少能源消耗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8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6355387" y="2174232"/>
            <a:ext cx="2304824" cy="3443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轻量化设计：采用新型材料和设计理念，降低列车自重和运行阻力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9177820" y="2174232"/>
            <a:ext cx="2304824" cy="344345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智能化调度系统：实时监测列车运行状态和能源消耗，优化调度方案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再生制动技术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>
            <a:off x="750293" y="1454901"/>
            <a:ext cx="4867787" cy="212287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正文"/>
          <p:cNvSpPr txBox="1"/>
          <p:nvPr>
            <p:custDataLst>
              <p:tags r:id="rId3"/>
            </p:custDataLst>
          </p:nvPr>
        </p:nvSpPr>
        <p:spPr>
          <a:xfrm>
            <a:off x="1199005" y="2371583"/>
            <a:ext cx="4424853" cy="1205553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中文正文" charset="0"/>
              </a:rPr>
              <a:t>定义：将列车制动时产生的能量转化为电能，并回馈到供电系统，以减少能源浪费和减轻对环境的负担。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uFillTx/>
              <a:latin typeface="+中文正文" charset="0"/>
            </a:endParaRPr>
          </a:p>
        </p:txBody>
      </p:sp>
      <p:sp>
        <p:nvSpPr>
          <p:cNvPr id="6" name="标题"/>
          <p:cNvSpPr txBox="1"/>
          <p:nvPr>
            <p:custDataLst>
              <p:tags r:id="rId4"/>
            </p:custDataLst>
          </p:nvPr>
        </p:nvSpPr>
        <p:spPr>
          <a:xfrm>
            <a:off x="1199005" y="1902971"/>
            <a:ext cx="3616658" cy="457699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" name="任意多边形: 形状 23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5400000" flipV="1">
            <a:off x="353577" y="2195693"/>
            <a:ext cx="803060" cy="406344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>
            <p:custDataLst>
              <p:tags r:id="rId6"/>
            </p:custDataLst>
          </p:nvPr>
        </p:nvSpPr>
        <p:spPr>
          <a:xfrm>
            <a:off x="6772278" y="1454901"/>
            <a:ext cx="4867787" cy="212287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正文"/>
          <p:cNvSpPr txBox="1"/>
          <p:nvPr>
            <p:custDataLst>
              <p:tags r:id="rId7"/>
            </p:custDataLst>
          </p:nvPr>
        </p:nvSpPr>
        <p:spPr>
          <a:xfrm>
            <a:off x="7215854" y="2371583"/>
            <a:ext cx="4424853" cy="1205553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中文正文" charset="0"/>
              </a:rPr>
              <a:t>工作原理：通过列车的制动装置和牵引电动机的配合，将列车的动能转化为电能，并存储在供电系统的储能元件中，以供其他列车使用。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uFillTx/>
              <a:latin typeface="+中文正文" charset="0"/>
            </a:endParaRPr>
          </a:p>
        </p:txBody>
      </p:sp>
      <p:sp>
        <p:nvSpPr>
          <p:cNvPr id="34" name="标题"/>
          <p:cNvSpPr txBox="1"/>
          <p:nvPr>
            <p:custDataLst>
              <p:tags r:id="rId8"/>
            </p:custDataLst>
          </p:nvPr>
        </p:nvSpPr>
        <p:spPr>
          <a:xfrm>
            <a:off x="7215854" y="1902971"/>
            <a:ext cx="3616658" cy="457699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5" name="任意多边形: 形状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 rot="5400000" flipV="1">
            <a:off x="6370427" y="2195693"/>
            <a:ext cx="803060" cy="406344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1" name="圆角矩形 10"/>
          <p:cNvSpPr/>
          <p:nvPr>
            <p:custDataLst>
              <p:tags r:id="rId10"/>
            </p:custDataLst>
          </p:nvPr>
        </p:nvSpPr>
        <p:spPr>
          <a:xfrm>
            <a:off x="750293" y="3964864"/>
            <a:ext cx="4867787" cy="212287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正文"/>
          <p:cNvSpPr txBox="1"/>
          <p:nvPr>
            <p:custDataLst>
              <p:tags r:id="rId11"/>
            </p:custDataLst>
          </p:nvPr>
        </p:nvSpPr>
        <p:spPr>
          <a:xfrm>
            <a:off x="1199005" y="4881546"/>
            <a:ext cx="4424853" cy="1205553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中文正文" charset="0"/>
              </a:rPr>
              <a:t>优势：有效减少能源消耗，降低运营成本，同时减少对环境的污染。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uFillTx/>
              <a:latin typeface="+中文正文" charset="0"/>
            </a:endParaRPr>
          </a:p>
        </p:txBody>
      </p:sp>
      <p:sp>
        <p:nvSpPr>
          <p:cNvPr id="13" name="标题"/>
          <p:cNvSpPr txBox="1"/>
          <p:nvPr>
            <p:custDataLst>
              <p:tags r:id="rId12"/>
            </p:custDataLst>
          </p:nvPr>
        </p:nvSpPr>
        <p:spPr>
          <a:xfrm>
            <a:off x="1199005" y="4412934"/>
            <a:ext cx="3616658" cy="457699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4" name="任意多边形: 形状 23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rot="5400000" flipV="1">
            <a:off x="353577" y="4705656"/>
            <a:ext cx="803060" cy="406344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  <p:sp>
        <p:nvSpPr>
          <p:cNvPr id="10" name="圆角矩形 9"/>
          <p:cNvSpPr/>
          <p:nvPr>
            <p:custDataLst>
              <p:tags r:id="rId14"/>
            </p:custDataLst>
          </p:nvPr>
        </p:nvSpPr>
        <p:spPr>
          <a:xfrm>
            <a:off x="6767142" y="3964864"/>
            <a:ext cx="4867787" cy="212287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正文"/>
          <p:cNvSpPr txBox="1"/>
          <p:nvPr>
            <p:custDataLst>
              <p:tags r:id="rId15"/>
            </p:custDataLst>
          </p:nvPr>
        </p:nvSpPr>
        <p:spPr>
          <a:xfrm>
            <a:off x="7215854" y="4881546"/>
            <a:ext cx="4424853" cy="1205553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中文正文" charset="0"/>
              </a:rPr>
              <a:t>未来发展方向：进一步提高再生制动技术的能量回收效率，以及在多列车协同运行时的能量优化管理。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uFillTx/>
              <a:latin typeface="+中文正文" charset="0"/>
            </a:endParaRPr>
          </a:p>
        </p:txBody>
      </p:sp>
      <p:sp>
        <p:nvSpPr>
          <p:cNvPr id="16" name="标题"/>
          <p:cNvSpPr txBox="1"/>
          <p:nvPr>
            <p:custDataLst>
              <p:tags r:id="rId16"/>
            </p:custDataLst>
          </p:nvPr>
        </p:nvSpPr>
        <p:spPr>
          <a:xfrm>
            <a:off x="7215854" y="4412934"/>
            <a:ext cx="3616658" cy="457699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8" name="任意多边形: 形状 23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 rot="5400000" flipV="1">
            <a:off x="6370427" y="4705656"/>
            <a:ext cx="803060" cy="406344"/>
          </a:xfrm>
          <a:custGeom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14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轻量化车体技术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简介：轻量化车体技术是铁路能源效率提升的关键技术之一，通过减轻车体重量，降低能耗，提高运行效率。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技术原理：采用新型材料和结构设计，优化车体结构，减少不必要的重量，降低车辆自重与载重比例，从而实现节能减排。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技术应用：轻量化车体技术广泛应用于高速铁路、城市轨道交通等领域，能够有效提升列车能源效率，降低运营成本。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技术优势：轻量化车体技术不仅可以减少能源消耗，还可以提高列车运行速度，减少对线路的磨损，延长使用寿命。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铁路能源效率提升的实践应用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lstStyle/>
          <a:p>
            <a:r>
              <a:rPr lang="en-US" altLang="zh-CN"/>
              <a:t>PART 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https://d.book118.com/436054224154010055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5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1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YPE" val="h_f"/>
  <p:tag name="KSO_WM_UNIT_VALUE" val="128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96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62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YPE" val="f"/>
  <p:tag name="KSO_WM_UNIT_VALUE" val="3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3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es"/>
  <p:tag name="KSO_WM_UNIT_TYPE" val="b"/>
  <p:tag name="KSO_WM_UNIT_VALUE" val="8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ID" val="custom202309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  <p:tag name="KSO_WM_TEMPLATE_THUMBS_INDEX" val="1、9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2"/>
  <p:tag name="KSO_WM_UNIT_TEXT_FILL_TYPE" val="1"/>
  <p:tag name="KSO_WM_UNIT_TEXT_FORE_SCHEMECOLOR_INDEX" val="6"/>
  <p:tag name="KSO_WM_UNIT_TYPE" val="a"/>
  <p:tag name="KSO_WM_UNIT_USESOURCEFORMAT_APPLY" val="0"/>
  <p:tag name="KSO_WM_UNIT_VALUE" val="3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" val="6"/>
  <p:tag name="KSO_WM_UNIT_TYPE" val="b"/>
  <p:tag name="KSO_WM_UNIT_USESOURCEFORMAT_APPLY" val="0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1_1"/>
  <p:tag name="KSO_WM_UNIT_INDEX" val="1_1_1"/>
  <p:tag name="KSO_WM_UNIT_LAYERLEVEL" val="1_1_1"/>
  <p:tag name="KSO_WM_UNIT_PRESET_TEXT" val="01"/>
  <p:tag name="KSO_WM_UNIT_SUBTYPE" val="d"/>
  <p:tag name="KSO_WM_UNIT_TEXT_FILL_FORE_SCHEMECOLOR_INDEX" val="6"/>
  <p:tag name="KSO_WM_UNIT_TEXT_FORE_SCHEMECOLOR_INDEX" val="6"/>
  <p:tag name="KSO_WM_UNIT_TEXT_SHADOW_SCHEMECOLOR_INDEX" val="5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1_2"/>
  <p:tag name="KSO_WM_UNIT_INDEX" val="1_1_2"/>
  <p:tag name="KSO_WM_UNIT_LAYERLEVEL" val="1_1_1"/>
  <p:tag name="KSO_WM_UNIT_LINE_FORE_SCHEMECOLOR_INDEX" val="6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2_1"/>
  <p:tag name="KSO_WM_UNIT_INDEX" val="1_2_1"/>
  <p:tag name="KSO_WM_UNIT_LAYERLEVEL" val="1_1_1"/>
  <p:tag name="KSO_WM_UNIT_PRESET_TEXT" val="02"/>
  <p:tag name="KSO_WM_UNIT_SUBTYPE" val="d"/>
  <p:tag name="KSO_WM_UNIT_TEXT_FILL_FORE_SCHEMECOLOR_INDEX" val="6"/>
  <p:tag name="KSO_WM_UNIT_TEXT_FORE_SCHEMECOLOR_INDEX" val="6"/>
  <p:tag name="KSO_WM_UNIT_TEXT_SHADOW_SCHEMECOLOR_INDEX" val="5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2_2"/>
  <p:tag name="KSO_WM_UNIT_INDEX" val="1_2_2"/>
  <p:tag name="KSO_WM_UNIT_LAYERLEVEL" val="1_1_1"/>
  <p:tag name="KSO_WM_UNIT_LINE_FORE_SCHEMECOLOR_INDEX" val="6"/>
  <p:tag name="KSO_WM_UNIT_TYPE" val="l_h_i"/>
  <p:tag name="KSO_WM_UNIT_USESOURCEFORMAT_APPLY" val="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3_1"/>
  <p:tag name="KSO_WM_UNIT_INDEX" val="1_3_1"/>
  <p:tag name="KSO_WM_UNIT_LAYERLEVEL" val="1_1_1"/>
  <p:tag name="KSO_WM_UNIT_PRESET_TEXT" val="03"/>
  <p:tag name="KSO_WM_UNIT_SUBTYPE" val="d"/>
  <p:tag name="KSO_WM_UNIT_TEXT_FILL_FORE_SCHEMECOLOR_INDEX" val="6"/>
  <p:tag name="KSO_WM_UNIT_TEXT_FORE_SCHEMECOLOR_INDEX" val="6"/>
  <p:tag name="KSO_WM_UNIT_TEXT_SHADOW_SCHEMECOLOR_INDEX" val="5"/>
  <p:tag name="KSO_WM_UNIT_TYPE" val="l_h_i"/>
  <p:tag name="KSO_WM_UNIT_USESOURCEFORMAT_APPLY" val="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3_2"/>
  <p:tag name="KSO_WM_UNIT_INDEX" val="1_3_2"/>
  <p:tag name="KSO_WM_UNIT_LAYERLEVEL" val="1_1_1"/>
  <p:tag name="KSO_WM_UNIT_LINE_FORE_SCHEMECOLOR_INDEX" val="6"/>
  <p:tag name="KSO_WM_UNIT_TYPE" val="l_h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4_1"/>
  <p:tag name="KSO_WM_UNIT_INDEX" val="1_4_1"/>
  <p:tag name="KSO_WM_UNIT_LAYERLEVEL" val="1_1_1"/>
  <p:tag name="KSO_WM_UNIT_PRESET_TEXT" val="04"/>
  <p:tag name="KSO_WM_UNIT_SUBTYPE" val="d"/>
  <p:tag name="KSO_WM_UNIT_TEXT_FILL_FORE_SCHEMECOLOR_INDEX" val="6"/>
  <p:tag name="KSO_WM_UNIT_TEXT_FORE_SCHEMECOLOR_INDEX" val="6"/>
  <p:tag name="KSO_WM_UNIT_TEXT_SHADOW_SCHEMECOLOR_INDEX" val="5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4_2"/>
  <p:tag name="KSO_WM_UNIT_INDEX" val="1_4_2"/>
  <p:tag name="KSO_WM_UNIT_LAYERLEVEL" val="1_1_1"/>
  <p:tag name="KSO_WM_UNIT_LINE_FORE_SCHEMECOLOR_INDEX" val="6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5_1"/>
  <p:tag name="KSO_WM_UNIT_INDEX" val="1_5_1"/>
  <p:tag name="KSO_WM_UNIT_LAYERLEVEL" val="1_1_1"/>
  <p:tag name="KSO_WM_UNIT_PRESET_TEXT" val="05"/>
  <p:tag name="KSO_WM_UNIT_SUBTYPE" val="d"/>
  <p:tag name="KSO_WM_UNIT_TEXT_FILL_FORE_SCHEMECOLOR_INDEX" val="6"/>
  <p:tag name="KSO_WM_UNIT_TEXT_FORE_SCHEMECOLOR_INDEX" val="6"/>
  <p:tag name="KSO_WM_UNIT_TEXT_SHADOW_SCHEMECOLOR_INDEX" val="5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输入目录标题"/>
  <p:tag name="KSO_WM_UNIT_TEXT_FILL_FORE_SCHEMECOLOR_INDEX" val="13"/>
  <p:tag name="KSO_WM_UNIT_TEXT_FILL_TYPE" val="1"/>
  <p:tag name="KSO_WM_UNIT_TYPE" val="l_h_a"/>
  <p:tag name="KSO_WM_UNIT_USESOURCEFORMAT_APPLY" val="0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7.54999999999995,&quot;width&quot;:514.8991338582678}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5*l_h_i*1_5_2"/>
  <p:tag name="KSO_WM_UNIT_INDEX" val="1_5_2"/>
  <p:tag name="KSO_WM_UNIT_LAYERLEVEL" val="1_1_1"/>
  <p:tag name="KSO_WM_UNIT_LINE_FORE_SCHEMECOLOR_INDEX" val="6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0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13"/>
</p:tagLst>
</file>

<file path=ppt/tags/tag130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3"/>
  <p:tag name="KSO_WM_UNIT_INDEX" val="1_3_3"/>
  <p:tag name="KSO_WM_UNIT_LAYERLEVEL" val="1_1_1"/>
  <p:tag name="KSO_WM_UNIT_TYPE" val="l_h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4"/>
  <p:tag name="KSO_WM_UNIT_INDEX" val="1_3_4"/>
  <p:tag name="KSO_WM_UNIT_LAYERLEVEL" val="1_1_1"/>
  <p:tag name="KSO_WM_UNIT_TYPE" val="l_h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3_1"/>
  <p:tag name="KSO_WM_UNIT_INDEX" val="1_3_1"/>
  <p:tag name="KSO_WM_UNIT_LAYERLEVEL" val="1_1_1"/>
  <p:tag name="KSO_WM_UNIT_TYPE" val="l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3_2"/>
  <p:tag name="KSO_WM_UNIT_INDEX" val="1_3_2"/>
  <p:tag name="KSO_WM_UNIT_LAYERLEVEL" val="1_1_1"/>
  <p:tag name="KSO_WM_UNIT_TYPE" val="l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3"/>
  <p:tag name="KSO_WM_UNIT_INDEX" val="1_1_3"/>
  <p:tag name="KSO_WM_UNIT_LAYERLEVEL" val="1_1_1"/>
  <p:tag name="KSO_WM_UNIT_TYPE" val="l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4"/>
  <p:tag name="KSO_WM_UNIT_INDEX" val="1_1_4"/>
  <p:tag name="KSO_WM_UNIT_LAYERLEVEL" val="1_1_1"/>
  <p:tag name="KSO_WM_UNIT_TYPE" val="l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1_1"/>
  <p:tag name="KSO_WM_UNIT_INDEX" val="1_1_1"/>
  <p:tag name="KSO_WM_UNIT_LAYERLEVEL" val="1_1_1"/>
  <p:tag name="KSO_WM_UNIT_TYPE" val="l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1_2"/>
  <p:tag name="KSO_WM_UNIT_INDEX" val="1_1_2"/>
  <p:tag name="KSO_WM_UNIT_LAYERLEVEL" val="1_1_1"/>
  <p:tag name="KSO_WM_UNIT_TYPE" val="l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3"/>
  <p:tag name="KSO_WM_UNIT_INDEX" val="1_2_3"/>
  <p:tag name="KSO_WM_UNIT_LAYERLEVEL" val="1_1_1"/>
  <p:tag name="KSO_WM_UNIT_TYPE" val="l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4"/>
  <p:tag name="KSO_WM_UNIT_INDEX" val="1_2_4"/>
  <p:tag name="KSO_WM_UNIT_LAYERLEVEL" val="1_1_1"/>
  <p:tag name="KSO_WM_UNIT_TYPE" val="l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2_1"/>
  <p:tag name="KSO_WM_UNIT_INDEX" val="1_2_1"/>
  <p:tag name="KSO_WM_UNIT_LAYERLEVEL" val="1_1_1"/>
  <p:tag name="KSO_WM_UNIT_TYPE" val="l_h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2_2"/>
  <p:tag name="KSO_WM_UNIT_INDEX" val="1_2_2"/>
  <p:tag name="KSO_WM_UNIT_LAYERLEVEL" val="1_1_1"/>
  <p:tag name="KSO_WM_UNIT_TYPE" val="l_h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3"/>
  <p:tag name="KSO_WM_UNIT_INDEX" val="1_4_3"/>
  <p:tag name="KSO_WM_UNIT_LAYERLEVEL" val="1_1_1"/>
  <p:tag name="KSO_WM_UNIT_TYPE" val="l_h_i"/>
  <p:tag name="KSO_WM_UNIT_USESOURCEFORMAT_APPLY" val="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4"/>
  <p:tag name="KSO_WM_UNIT_INDEX" val="1_4_4"/>
  <p:tag name="KSO_WM_UNIT_LAYERLEVEL" val="1_1_1"/>
  <p:tag name="KSO_WM_UNIT_TYPE" val="l_h_i"/>
  <p:tag name="KSO_WM_UNIT_USESOURCEFORMAT_APPLY" val="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16"/>
  <p:tag name="KSO_WM_UNIT_FILL_TYPE" val="1"/>
  <p:tag name="KSO_WM_UNIT_HIGHLIGHT" val="0"/>
  <p:tag name="KSO_WM_UNIT_ID" val="diagram20231316_3*l_h_i*1_4_1"/>
  <p:tag name="KSO_WM_UNIT_INDEX" val="1_4_1"/>
  <p:tag name="KSO_WM_UNIT_LAYERLEVEL" val="1_1_1"/>
  <p:tag name="KSO_WM_UNIT_TYPE" val="l_h_i"/>
  <p:tag name="KSO_WM_UNIT_USESOURCEFORMAT_APPLY" val="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16_3*l_h_i*1_4_2"/>
  <p:tag name="KSO_WM_UNIT_INDEX" val="1_4_2"/>
  <p:tag name="KSO_WM_UNIT_LAYERLEVEL" val="1_1_1"/>
  <p:tag name="KSO_WM_UNIT_TYPE" val="l_h_i"/>
  <p:tag name="KSO_WM_UNIT_USESOURCEFORMAT_APPLY" val="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51.xml><?xml version="1.0" encoding="utf-8"?>
<p:tagLst xmlns:p="http://schemas.openxmlformats.org/presentationml/2006/main">
  <p:tag name="KSO_WM_TEMPLATE_CATEGORY" val="custom"/>
  <p:tag name="KSO_WM_TEMPLATE_INDEX" val="2023099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13"/>
</p:tagLst>
</file>

<file path=ppt/tags/tag170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75.xml><?xml version="1.0" encoding="utf-8"?>
<p:tagLst xmlns:p="http://schemas.openxmlformats.org/presentationml/2006/main">
  <p:tag name="KSO_WM_TEMPLATE_CATEGORY" val="custom"/>
  <p:tag name="KSO_WM_TEMPLATE_INDEX" val="2023099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1_1"/>
  <p:tag name="KSO_WM_UNIT_INDEX" val="1_1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2_1"/>
  <p:tag name="KSO_WM_UNIT_INDEX" val="1_2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3_1"/>
  <p:tag name="KSO_WM_UNIT_INDEX" val="1_3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4_1"/>
  <p:tag name="KSO_WM_UNIT_INDEX" val="1_4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2_2"/>
  <p:tag name="KSO_WM_UNIT_INDEX" val="1_2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，单击此处添加正文；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HIGHLIGHT" val="0"/>
  <p:tag name="KSO_WM_UNIT_ID" val="diagram20231680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USESOURCEFORMAT_APPLY" val="0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6499938964844,&quot;width&quot;:864}"/>
  <p:tag name="KSO_WM_TAG_VERSION" val="3.0"/>
  <p:tag name="KSO_WM_TEMPLATE_CATEGORY" val="diagram"/>
  <p:tag name="KSO_WM_TEMPLATE_INDEX" val="202316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0_3*l_h_i*1_4_2"/>
  <p:tag name="KSO_WM_UNIT_INDEX" val="1_4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0"/>
  <p:tag name="KSO_WM_UNIT_DIAGRAM_ISNUMVISUAL" val="0"/>
  <p:tag name="KSO_WM_UNIT_DIAGRAM_ISREFERUNIT" val="0"/>
  <p:tag name="KSO_WM_UNIT_HIGHLIGHT" val="0"/>
  <p:tag name="KSO_WM_UNIT_ID" val="custom202309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0"/>
  <p:tag name="KSO_WM_UNIT_COMPATIBLE" val="1"/>
  <p:tag name="KSO_WM_UNIT_DIAGRAM_ISNUMVISUAL" val="0"/>
  <p:tag name="KSO_WM_UNIT_DIAGRAM_ISREFERUNIT" val="0"/>
  <p:tag name="KSO_WM_UNIT_HIGHLIGHT" val="0"/>
  <p:tag name="KSO_WM_UNIT_ID" val="custom20230990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13"/>
</p:tagLst>
</file>

<file path=ppt/tags/tag218.xml><?xml version="1.0" encoding="utf-8"?>
<p:tagLst xmlns:p="http://schemas.openxmlformats.org/presentationml/2006/main">
  <p:tag name="KSO_WM_BEAUTIFY_FLAG" val="#wm#"/>
  <p:tag name="KSO_WM_SLIDE_ID" val="custom202309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0"/>
  <p:tag name="KSO_WM_TEMPLATE_MASTER_TYPE" val="0"/>
  <p:tag name="KSO_WM_TEMPLATE_SUBCATEGORY" val="29"/>
</p:tagLst>
</file>

<file path=ppt/tags/tag21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100000">
              <a:schemeClr val="accent1"/>
            </a:gs>
            <a:gs pos="48000">
              <a:schemeClr val="accent2">
                <a:alpha val="70000"/>
              </a:schemeClr>
            </a:gs>
          </a:gsLst>
          <a:lin ang="1080000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微软雅黑</vt:lpstr>
      <vt:lpstr>+中文标题</vt:lpstr>
      <vt:lpstr>宋体</vt:lpstr>
      <vt:lpstr>Wingdings</vt:lpstr>
      <vt:lpstr>+中文正文</vt:lpstr>
      <vt:lpstr>Office Theme</vt:lpstr>
      <vt:lpstr>铁路能源效率提升的技术研究</vt:lpstr>
      <vt:lpstr>目录</vt:lpstr>
      <vt:lpstr>铁路能源效率提升的重要性</vt:lpstr>
      <vt:lpstr>能源消耗现状</vt:lpstr>
      <vt:lpstr>能源效率提升的意义</vt:lpstr>
      <vt:lpstr>国内外研究现状</vt:lpstr>
      <vt:lpstr>铁路能源效率提升的关键技术</vt:lpstr>
      <vt:lpstr>高效能发动机技术</vt:lpstr>
      <vt:lpstr>节能控制技术</vt:lpstr>
      <vt:lpstr>再生制动技术</vt:lpstr>
      <vt:lpstr>轻量化车体技术</vt:lpstr>
      <vt:lpstr>铁路能源效率提升的实践应用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2024-09-23T07:31:14.057</cp:lastPrinted>
  <dcterms:created xsi:type="dcterms:W3CDTF">2024-09-22T23:31:14Z</dcterms:created>
  <dcterms:modified xsi:type="dcterms:W3CDTF">2024-09-22T23:31:16Z</dcterms:modified>
</cp:coreProperties>
</file>