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9144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kumimoji="1" sz="1200">
                <a:latin typeface="Times New Roman" pitchFamily="18" charset="0"/>
              </a:defRPr>
            </a:lvl1pPr>
          </a:lstStyle>
          <a:p>
            <a:endParaRPr lang="en-US" altLang="zh-CN"/>
          </a:p>
        </p:txBody>
      </p:sp>
      <p:sp>
        <p:nvSpPr>
          <p:cNvPr id="4915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kumimoji="1" sz="1200">
                <a:latin typeface="Times New Roman" pitchFamily="18" charset="0"/>
              </a:defRPr>
            </a:lvl1pPr>
          </a:lstStyle>
          <a:p>
            <a:endParaRPr lang="en-US" altLang="zh-CN"/>
          </a:p>
        </p:txBody>
      </p:sp>
      <p:sp>
        <p:nvSpPr>
          <p:cNvPr id="4915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4915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</a:p>
        </p:txBody>
      </p:sp>
      <p:sp>
        <p:nvSpPr>
          <p:cNvPr id="4915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kumimoji="1" sz="1200">
                <a:latin typeface="Times New Roman" pitchFamily="18" charset="0"/>
              </a:defRPr>
            </a:lvl1pPr>
          </a:lstStyle>
          <a:p>
            <a:endParaRPr lang="en-US" altLang="zh-CN"/>
          </a:p>
        </p:txBody>
      </p:sp>
      <p:sp>
        <p:nvSpPr>
          <p:cNvPr id="4915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kumimoji="1" sz="1200">
                <a:latin typeface="Times New Roman" pitchFamily="18" charset="0"/>
              </a:defRPr>
            </a:lvl1pPr>
          </a:lstStyle>
          <a:p>
            <a:fld id="{C92F5C8E-3162-4FF3-BA0E-95A3A1B4B2D0}" type="slidenum">
              <a:rPr lang="en-US" altLang="zh-CN"/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宋体" pitchFamily="2" charset="-122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宋体" pitchFamily="2" charset="-122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宋体" pitchFamily="2" charset="-122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宋体" pitchFamily="2" charset="-122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宋体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fld id="{0124ED4F-43BE-4840-A36A-482ABCA8270A}" type="slidenum">
              <a:rPr lang="en-US" altLang="zh-CN"/>
              <a:t>4</a:t>
            </a:fld>
            <a:endParaRPr lang="en-US" altLang="zh-CN"/>
          </a:p>
        </p:txBody>
      </p:sp>
      <p:sp>
        <p:nvSpPr>
          <p:cNvPr id="561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/>
      </p:sp>
      <p:sp>
        <p:nvSpPr>
          <p:cNvPr id="5611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zh-CN" altLang="zh-CN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fld id="{F773BBF1-582B-456A-96A8-612F9F6D8CF6}" type="slidenum">
              <a:rPr lang="en-US" altLang="zh-CN"/>
              <a:t>12</a:t>
            </a:fld>
            <a:endParaRPr lang="en-US" altLang="zh-CN"/>
          </a:p>
        </p:txBody>
      </p:sp>
      <p:sp>
        <p:nvSpPr>
          <p:cNvPr id="5048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/>
      </p:sp>
      <p:sp>
        <p:nvSpPr>
          <p:cNvPr id="5048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zh-CN" altLang="zh-CN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05EC65-9CAB-418E-80D6-848556A17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882290-57FC-4011-9772-49FC0601E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8D9BFF-C059-4F3C-9082-950992E85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F3F8CA-B340-4951-AC40-98BF04246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2FA322-D622-444B-99CC-1CA04DEAD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D9AA4C-9A13-457C-B738-81B25C610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5A4D51-F422-4E84-B4D6-96EECB932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17B513-2472-4667-82CA-DA05046E8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C02647-81D8-4927-8BBF-3977D4A8D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6A7348-0C9C-4408-99E3-F11719D4F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0CFE96-C05B-4291-AA4A-913AF6664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16098" name="Group 2"/>
          <p:cNvGrpSpPr/>
          <p:nvPr/>
        </p:nvGrpSpPr>
        <p:grpSpPr>
          <a:xfrm>
            <a:off x="0" y="0"/>
            <a:ext cx="8805863" cy="6858000"/>
            <a:chExt cx="5547" cy="4320"/>
          </a:xfrm>
        </p:grpSpPr>
        <p:grpSp>
          <p:nvGrpSpPr>
            <p:cNvPr id="516099" name="Group 3"/>
            <p:cNvGrpSpPr/>
            <p:nvPr userDrawn="1"/>
          </p:nvGrpSpPr>
          <p:grpSpPr>
            <a:xfrm rot="-215207">
              <a:off x="3690" y="234"/>
              <a:ext cx="1857" cy="3625"/>
              <a:chOff x="3010" y="778"/>
              <a:chExt cx="1857" cy="3625"/>
            </a:xfrm>
          </p:grpSpPr>
          <p:sp>
            <p:nvSpPr>
              <p:cNvPr id="516100" name="Freeform 4"/>
              <p:cNvSpPr/>
              <p:nvPr userDrawn="1"/>
            </p:nvSpPr>
            <p:spPr bwMode="ltGray">
              <a:xfrm rot="12185230" flipV="1">
                <a:off x="3534" y="778"/>
                <a:ext cx="1333" cy="1485"/>
              </a:xfrm>
              <a:custGeom>
                <a:cxnLst>
                  <a:cxn ang="0">
                    <a:pos x="16" y="370"/>
                  </a:cxn>
                  <a:cxn ang="0">
                    <a:pos x="6" y="341"/>
                  </a:cxn>
                  <a:cxn ang="0">
                    <a:pos x="0" y="289"/>
                  </a:cxn>
                  <a:cxn ang="0">
                    <a:pos x="4" y="222"/>
                  </a:cxn>
                  <a:cxn ang="0">
                    <a:pos x="25" y="151"/>
                  </a:cxn>
                  <a:cxn ang="0">
                    <a:pos x="69" y="84"/>
                  </a:cxn>
                  <a:cxn ang="0">
                    <a:pos x="142" y="31"/>
                  </a:cxn>
                  <a:cxn ang="0">
                    <a:pos x="247" y="2"/>
                  </a:cxn>
                  <a:cxn ang="0">
                    <a:pos x="380" y="9"/>
                  </a:cxn>
                  <a:cxn ang="0">
                    <a:pos x="484" y="68"/>
                  </a:cxn>
                  <a:cxn ang="0">
                    <a:pos x="554" y="165"/>
                  </a:cxn>
                  <a:cxn ang="0">
                    <a:pos x="591" y="284"/>
                  </a:cxn>
                  <a:cxn ang="0">
                    <a:pos x="595" y="409"/>
                  </a:cxn>
                  <a:cxn ang="0">
                    <a:pos x="566" y="525"/>
                  </a:cxn>
                  <a:cxn ang="0">
                    <a:pos x="507" y="615"/>
                  </a:cxn>
                  <a:cxn ang="0">
                    <a:pos x="417" y="663"/>
                  </a:cxn>
                  <a:cxn ang="0">
                    <a:pos x="389" y="659"/>
                  </a:cxn>
                  <a:cxn ang="0">
                    <a:pos x="441" y="617"/>
                  </a:cxn>
                  <a:cxn ang="0">
                    <a:pos x="482" y="544"/>
                  </a:cxn>
                  <a:cxn ang="0">
                    <a:pos x="509" y="454"/>
                  </a:cxn>
                  <a:cxn ang="0">
                    <a:pos x="520" y="355"/>
                  </a:cxn>
                  <a:cxn ang="0">
                    <a:pos x="514" y="258"/>
                  </a:cxn>
                  <a:cxn ang="0">
                    <a:pos x="485" y="174"/>
                  </a:cxn>
                  <a:cxn ang="0">
                    <a:pos x="433" y="112"/>
                  </a:cxn>
                  <a:cxn ang="0">
                    <a:pos x="341" y="75"/>
                  </a:cxn>
                  <a:cxn ang="0">
                    <a:pos x="246" y="61"/>
                  </a:cxn>
                  <a:cxn ang="0">
                    <a:pos x="174" y="71"/>
                  </a:cxn>
                  <a:cxn ang="0">
                    <a:pos x="121" y="101"/>
                  </a:cxn>
                  <a:cxn ang="0">
                    <a:pos x="84" y="149"/>
                  </a:cxn>
                  <a:cxn ang="0">
                    <a:pos x="57" y="206"/>
                  </a:cxn>
                  <a:cxn ang="0">
                    <a:pos x="40" y="272"/>
                  </a:cxn>
                  <a:cxn ang="0">
                    <a:pos x="28" y="339"/>
                  </a:cxn>
                </a:cxnLst>
                <a:rect l="0" t="0" r="r" b="b"/>
                <a:pathLst>
                  <a:path w="596" h="666">
                    <a:moveTo>
                      <a:pt x="22" y="372"/>
                    </a:moveTo>
                    <a:lnTo>
                      <a:pt x="16" y="370"/>
                    </a:lnTo>
                    <a:lnTo>
                      <a:pt x="10" y="360"/>
                    </a:lnTo>
                    <a:lnTo>
                      <a:pt x="6" y="341"/>
                    </a:lnTo>
                    <a:lnTo>
                      <a:pt x="1" y="318"/>
                    </a:lnTo>
                    <a:lnTo>
                      <a:pt x="0" y="289"/>
                    </a:lnTo>
                    <a:lnTo>
                      <a:pt x="0" y="257"/>
                    </a:lnTo>
                    <a:lnTo>
                      <a:pt x="4" y="222"/>
                    </a:lnTo>
                    <a:lnTo>
                      <a:pt x="13" y="187"/>
                    </a:lnTo>
                    <a:lnTo>
                      <a:pt x="25" y="151"/>
                    </a:lnTo>
                    <a:lnTo>
                      <a:pt x="45" y="116"/>
                    </a:lnTo>
                    <a:lnTo>
                      <a:pt x="69" y="84"/>
                    </a:lnTo>
                    <a:lnTo>
                      <a:pt x="101" y="55"/>
                    </a:lnTo>
                    <a:lnTo>
                      <a:pt x="142" y="31"/>
                    </a:lnTo>
                    <a:lnTo>
                      <a:pt x="190" y="13"/>
                    </a:lnTo>
                    <a:lnTo>
                      <a:pt x="247" y="2"/>
                    </a:lnTo>
                    <a:lnTo>
                      <a:pt x="314" y="0"/>
                    </a:lnTo>
                    <a:lnTo>
                      <a:pt x="380" y="9"/>
                    </a:lnTo>
                    <a:lnTo>
                      <a:pt x="436" y="33"/>
                    </a:lnTo>
                    <a:lnTo>
                      <a:pt x="484" y="68"/>
                    </a:lnTo>
                    <a:lnTo>
                      <a:pt x="524" y="113"/>
                    </a:lnTo>
                    <a:lnTo>
                      <a:pt x="554" y="165"/>
                    </a:lnTo>
                    <a:lnTo>
                      <a:pt x="577" y="222"/>
                    </a:lnTo>
                    <a:lnTo>
                      <a:pt x="591" y="284"/>
                    </a:lnTo>
                    <a:lnTo>
                      <a:pt x="596" y="347"/>
                    </a:lnTo>
                    <a:lnTo>
                      <a:pt x="595" y="409"/>
                    </a:lnTo>
                    <a:lnTo>
                      <a:pt x="585" y="469"/>
                    </a:lnTo>
                    <a:lnTo>
                      <a:pt x="566" y="525"/>
                    </a:lnTo>
                    <a:lnTo>
                      <a:pt x="540" y="574"/>
                    </a:lnTo>
                    <a:lnTo>
                      <a:pt x="507" y="615"/>
                    </a:lnTo>
                    <a:lnTo>
                      <a:pt x="465" y="645"/>
                    </a:lnTo>
                    <a:lnTo>
                      <a:pt x="417" y="663"/>
                    </a:lnTo>
                    <a:lnTo>
                      <a:pt x="360" y="666"/>
                    </a:lnTo>
                    <a:lnTo>
                      <a:pt x="389" y="659"/>
                    </a:lnTo>
                    <a:lnTo>
                      <a:pt x="417" y="642"/>
                    </a:lnTo>
                    <a:lnTo>
                      <a:pt x="441" y="617"/>
                    </a:lnTo>
                    <a:lnTo>
                      <a:pt x="463" y="583"/>
                    </a:lnTo>
                    <a:lnTo>
                      <a:pt x="482" y="544"/>
                    </a:lnTo>
                    <a:lnTo>
                      <a:pt x="497" y="501"/>
                    </a:lnTo>
                    <a:lnTo>
                      <a:pt x="509" y="454"/>
                    </a:lnTo>
                    <a:lnTo>
                      <a:pt x="517" y="404"/>
                    </a:lnTo>
                    <a:lnTo>
                      <a:pt x="520" y="355"/>
                    </a:lnTo>
                    <a:lnTo>
                      <a:pt x="519" y="305"/>
                    </a:lnTo>
                    <a:lnTo>
                      <a:pt x="514" y="258"/>
                    </a:lnTo>
                    <a:lnTo>
                      <a:pt x="502" y="213"/>
                    </a:lnTo>
                    <a:lnTo>
                      <a:pt x="485" y="174"/>
                    </a:lnTo>
                    <a:lnTo>
                      <a:pt x="462" y="139"/>
                    </a:lnTo>
                    <a:lnTo>
                      <a:pt x="433" y="112"/>
                    </a:lnTo>
                    <a:lnTo>
                      <a:pt x="397" y="93"/>
                    </a:lnTo>
                    <a:lnTo>
                      <a:pt x="341" y="75"/>
                    </a:lnTo>
                    <a:lnTo>
                      <a:pt x="290" y="65"/>
                    </a:lnTo>
                    <a:lnTo>
                      <a:pt x="246" y="61"/>
                    </a:lnTo>
                    <a:lnTo>
                      <a:pt x="207" y="63"/>
                    </a:lnTo>
                    <a:lnTo>
                      <a:pt x="174" y="71"/>
                    </a:lnTo>
                    <a:lnTo>
                      <a:pt x="146" y="84"/>
                    </a:lnTo>
                    <a:lnTo>
                      <a:pt x="121" y="101"/>
                    </a:lnTo>
                    <a:lnTo>
                      <a:pt x="101" y="123"/>
                    </a:lnTo>
                    <a:lnTo>
                      <a:pt x="84" y="149"/>
                    </a:lnTo>
                    <a:lnTo>
                      <a:pt x="69" y="176"/>
                    </a:lnTo>
                    <a:lnTo>
                      <a:pt x="57" y="206"/>
                    </a:lnTo>
                    <a:lnTo>
                      <a:pt x="48" y="239"/>
                    </a:lnTo>
                    <a:lnTo>
                      <a:pt x="40" y="272"/>
                    </a:lnTo>
                    <a:lnTo>
                      <a:pt x="33" y="305"/>
                    </a:lnTo>
                    <a:lnTo>
                      <a:pt x="28" y="339"/>
                    </a:lnTo>
                    <a:lnTo>
                      <a:pt x="22" y="372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6101" name="Freeform 5"/>
              <p:cNvSpPr/>
              <p:nvPr userDrawn="1"/>
            </p:nvSpPr>
            <p:spPr bwMode="ltGray">
              <a:xfrm rot="12185230" flipV="1">
                <a:off x="4029" y="1802"/>
                <a:ext cx="571" cy="531"/>
              </a:xfrm>
              <a:custGeom>
                <a:cxnLst>
                  <a:cxn ang="0">
                    <a:pos x="0" y="0"/>
                  </a:cxn>
                  <a:cxn ang="0">
                    <a:pos x="0" y="25"/>
                  </a:cxn>
                  <a:cxn ang="0">
                    <a:pos x="3" y="50"/>
                  </a:cxn>
                  <a:cxn ang="0">
                    <a:pos x="6" y="75"/>
                  </a:cxn>
                  <a:cxn ang="0">
                    <a:pos x="11" y="98"/>
                  </a:cxn>
                  <a:cxn ang="0">
                    <a:pos x="18" y="119"/>
                  </a:cxn>
                  <a:cxn ang="0">
                    <a:pos x="27" y="141"/>
                  </a:cxn>
                  <a:cxn ang="0">
                    <a:pos x="38" y="161"/>
                  </a:cxn>
                  <a:cxn ang="0">
                    <a:pos x="51" y="178"/>
                  </a:cxn>
                  <a:cxn ang="0">
                    <a:pos x="67" y="194"/>
                  </a:cxn>
                  <a:cxn ang="0">
                    <a:pos x="86" y="208"/>
                  </a:cxn>
                  <a:cxn ang="0">
                    <a:pos x="106" y="219"/>
                  </a:cxn>
                  <a:cxn ang="0">
                    <a:pos x="131" y="228"/>
                  </a:cxn>
                  <a:cxn ang="0">
                    <a:pos x="158" y="234"/>
                  </a:cxn>
                  <a:cxn ang="0">
                    <a:pos x="188" y="237"/>
                  </a:cxn>
                  <a:cxn ang="0">
                    <a:pos x="220" y="236"/>
                  </a:cxn>
                  <a:cxn ang="0">
                    <a:pos x="257" y="232"/>
                  </a:cxn>
                  <a:cxn ang="0">
                    <a:pos x="224" y="227"/>
                  </a:cxn>
                  <a:cxn ang="0">
                    <a:pos x="195" y="220"/>
                  </a:cxn>
                  <a:cxn ang="0">
                    <a:pos x="170" y="212"/>
                  </a:cxn>
                  <a:cxn ang="0">
                    <a:pos x="148" y="204"/>
                  </a:cxn>
                  <a:cxn ang="0">
                    <a:pos x="128" y="193"/>
                  </a:cxn>
                  <a:cxn ang="0">
                    <a:pos x="112" y="182"/>
                  </a:cxn>
                  <a:cxn ang="0">
                    <a:pos x="97" y="169"/>
                  </a:cxn>
                  <a:cxn ang="0">
                    <a:pos x="84" y="155"/>
                  </a:cxn>
                  <a:cxn ang="0">
                    <a:pos x="72" y="141"/>
                  </a:cxn>
                  <a:cxn ang="0">
                    <a:pos x="61" y="125"/>
                  </a:cxn>
                  <a:cxn ang="0">
                    <a:pos x="52" y="107"/>
                  </a:cxn>
                  <a:cxn ang="0">
                    <a:pos x="43" y="88"/>
                  </a:cxn>
                  <a:cxn ang="0">
                    <a:pos x="33" y="69"/>
                  </a:cxn>
                  <a:cxn ang="0">
                    <a:pos x="23" y="47"/>
                  </a:cxn>
                  <a:cxn ang="0">
                    <a:pos x="12" y="24"/>
                  </a:cxn>
                  <a:cxn ang="0">
                    <a:pos x="0" y="0"/>
                  </a:cxn>
                </a:cxnLst>
                <a:rect l="0" t="0" r="r" b="b"/>
                <a:pathLst>
                  <a:path w="257" h="236">
                    <a:moveTo>
                      <a:pt x="0" y="0"/>
                    </a:moveTo>
                    <a:lnTo>
                      <a:pt x="0" y="25"/>
                    </a:lnTo>
                    <a:lnTo>
                      <a:pt x="3" y="50"/>
                    </a:lnTo>
                    <a:lnTo>
                      <a:pt x="6" y="75"/>
                    </a:lnTo>
                    <a:lnTo>
                      <a:pt x="11" y="98"/>
                    </a:lnTo>
                    <a:lnTo>
                      <a:pt x="18" y="119"/>
                    </a:lnTo>
                    <a:lnTo>
                      <a:pt x="27" y="141"/>
                    </a:lnTo>
                    <a:lnTo>
                      <a:pt x="38" y="161"/>
                    </a:lnTo>
                    <a:lnTo>
                      <a:pt x="51" y="178"/>
                    </a:lnTo>
                    <a:lnTo>
                      <a:pt x="67" y="194"/>
                    </a:lnTo>
                    <a:lnTo>
                      <a:pt x="86" y="208"/>
                    </a:lnTo>
                    <a:lnTo>
                      <a:pt x="106" y="219"/>
                    </a:lnTo>
                    <a:lnTo>
                      <a:pt x="131" y="228"/>
                    </a:lnTo>
                    <a:lnTo>
                      <a:pt x="158" y="234"/>
                    </a:lnTo>
                    <a:lnTo>
                      <a:pt x="188" y="237"/>
                    </a:lnTo>
                    <a:lnTo>
                      <a:pt x="220" y="236"/>
                    </a:lnTo>
                    <a:lnTo>
                      <a:pt x="257" y="232"/>
                    </a:lnTo>
                    <a:lnTo>
                      <a:pt x="224" y="227"/>
                    </a:lnTo>
                    <a:lnTo>
                      <a:pt x="195" y="220"/>
                    </a:lnTo>
                    <a:lnTo>
                      <a:pt x="170" y="212"/>
                    </a:lnTo>
                    <a:lnTo>
                      <a:pt x="148" y="204"/>
                    </a:lnTo>
                    <a:lnTo>
                      <a:pt x="128" y="193"/>
                    </a:lnTo>
                    <a:lnTo>
                      <a:pt x="112" y="182"/>
                    </a:lnTo>
                    <a:lnTo>
                      <a:pt x="97" y="169"/>
                    </a:lnTo>
                    <a:lnTo>
                      <a:pt x="84" y="155"/>
                    </a:lnTo>
                    <a:lnTo>
                      <a:pt x="72" y="141"/>
                    </a:lnTo>
                    <a:lnTo>
                      <a:pt x="61" y="125"/>
                    </a:lnTo>
                    <a:lnTo>
                      <a:pt x="52" y="107"/>
                    </a:lnTo>
                    <a:lnTo>
                      <a:pt x="43" y="88"/>
                    </a:lnTo>
                    <a:lnTo>
                      <a:pt x="33" y="69"/>
                    </a:lnTo>
                    <a:lnTo>
                      <a:pt x="23" y="47"/>
                    </a:lnTo>
                    <a:lnTo>
                      <a:pt x="12" y="2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6102" name="Freeform 6"/>
              <p:cNvSpPr/>
              <p:nvPr userDrawn="1"/>
            </p:nvSpPr>
            <p:spPr bwMode="ltGray">
              <a:xfrm rot="12185230" flipV="1">
                <a:off x="3639" y="2167"/>
                <a:ext cx="277" cy="249"/>
              </a:xfrm>
              <a:custGeom>
                <a:cxnLst>
                  <a:cxn ang="0">
                    <a:pos x="77" y="0"/>
                  </a:cxn>
                  <a:cxn ang="0">
                    <a:pos x="124" y="108"/>
                  </a:cxn>
                  <a:cxn ang="0">
                    <a:pos x="120" y="107"/>
                  </a:cxn>
                  <a:cxn ang="0">
                    <a:pos x="107" y="105"/>
                  </a:cxn>
                  <a:cxn ang="0">
                    <a:pos x="89" y="101"/>
                  </a:cxn>
                  <a:cxn ang="0">
                    <a:pos x="68" y="99"/>
                  </a:cxn>
                  <a:cxn ang="0">
                    <a:pos x="45" y="97"/>
                  </a:cxn>
                  <a:cxn ang="0">
                    <a:pos x="25" y="98"/>
                  </a:cxn>
                  <a:cxn ang="0">
                    <a:pos x="9" y="102"/>
                  </a:cxn>
                  <a:cxn ang="0">
                    <a:pos x="0" y="110"/>
                  </a:cxn>
                  <a:cxn ang="0">
                    <a:pos x="4" y="98"/>
                  </a:cxn>
                  <a:cxn ang="0">
                    <a:pos x="8" y="89"/>
                  </a:cxn>
                  <a:cxn ang="0">
                    <a:pos x="16" y="82"/>
                  </a:cxn>
                  <a:cxn ang="0">
                    <a:pos x="25" y="76"/>
                  </a:cxn>
                  <a:cxn ang="0">
                    <a:pos x="36" y="72"/>
                  </a:cxn>
                  <a:cxn ang="0">
                    <a:pos x="47" y="71"/>
                  </a:cxn>
                  <a:cxn ang="0">
                    <a:pos x="59" y="71"/>
                  </a:cxn>
                  <a:cxn ang="0">
                    <a:pos x="72" y="74"/>
                  </a:cxn>
                  <a:cxn ang="0">
                    <a:pos x="73" y="71"/>
                  </a:cxn>
                  <a:cxn ang="0">
                    <a:pos x="70" y="56"/>
                  </a:cxn>
                  <a:cxn ang="0">
                    <a:pos x="67" y="38"/>
                  </a:cxn>
                  <a:cxn ang="0">
                    <a:pos x="65" y="30"/>
                  </a:cxn>
                  <a:cxn ang="0">
                    <a:pos x="63" y="30"/>
                  </a:cxn>
                  <a:cxn ang="0">
                    <a:pos x="61" y="29"/>
                  </a:cxn>
                  <a:cxn ang="0">
                    <a:pos x="59" y="26"/>
                  </a:cxn>
                  <a:cxn ang="0">
                    <a:pos x="57" y="23"/>
                  </a:cxn>
                  <a:cxn ang="0">
                    <a:pos x="57" y="19"/>
                  </a:cxn>
                  <a:cxn ang="0">
                    <a:pos x="59" y="14"/>
                  </a:cxn>
                  <a:cxn ang="0">
                    <a:pos x="66" y="8"/>
                  </a:cxn>
                  <a:cxn ang="0">
                    <a:pos x="77" y="0"/>
                  </a:cxn>
                </a:cxnLst>
                <a:rect l="0" t="0" r="r" b="b"/>
                <a:pathLst>
                  <a:path w="124" h="110">
                    <a:moveTo>
                      <a:pt x="77" y="0"/>
                    </a:moveTo>
                    <a:lnTo>
                      <a:pt x="124" y="108"/>
                    </a:lnTo>
                    <a:lnTo>
                      <a:pt x="120" y="107"/>
                    </a:lnTo>
                    <a:lnTo>
                      <a:pt x="107" y="105"/>
                    </a:lnTo>
                    <a:lnTo>
                      <a:pt x="89" y="101"/>
                    </a:lnTo>
                    <a:lnTo>
                      <a:pt x="68" y="99"/>
                    </a:lnTo>
                    <a:lnTo>
                      <a:pt x="45" y="97"/>
                    </a:lnTo>
                    <a:lnTo>
                      <a:pt x="25" y="98"/>
                    </a:lnTo>
                    <a:lnTo>
                      <a:pt x="9" y="102"/>
                    </a:lnTo>
                    <a:lnTo>
                      <a:pt x="0" y="110"/>
                    </a:lnTo>
                    <a:lnTo>
                      <a:pt x="4" y="98"/>
                    </a:lnTo>
                    <a:lnTo>
                      <a:pt x="8" y="89"/>
                    </a:lnTo>
                    <a:lnTo>
                      <a:pt x="16" y="82"/>
                    </a:lnTo>
                    <a:lnTo>
                      <a:pt x="25" y="76"/>
                    </a:lnTo>
                    <a:lnTo>
                      <a:pt x="36" y="72"/>
                    </a:lnTo>
                    <a:lnTo>
                      <a:pt x="47" y="71"/>
                    </a:lnTo>
                    <a:lnTo>
                      <a:pt x="59" y="71"/>
                    </a:lnTo>
                    <a:lnTo>
                      <a:pt x="72" y="74"/>
                    </a:lnTo>
                    <a:lnTo>
                      <a:pt x="73" y="71"/>
                    </a:lnTo>
                    <a:lnTo>
                      <a:pt x="70" y="56"/>
                    </a:lnTo>
                    <a:lnTo>
                      <a:pt x="67" y="38"/>
                    </a:lnTo>
                    <a:lnTo>
                      <a:pt x="65" y="30"/>
                    </a:lnTo>
                    <a:lnTo>
                      <a:pt x="63" y="30"/>
                    </a:lnTo>
                    <a:lnTo>
                      <a:pt x="61" y="29"/>
                    </a:lnTo>
                    <a:lnTo>
                      <a:pt x="59" y="26"/>
                    </a:lnTo>
                    <a:lnTo>
                      <a:pt x="57" y="23"/>
                    </a:lnTo>
                    <a:lnTo>
                      <a:pt x="57" y="19"/>
                    </a:lnTo>
                    <a:lnTo>
                      <a:pt x="59" y="14"/>
                    </a:lnTo>
                    <a:lnTo>
                      <a:pt x="66" y="8"/>
                    </a:lnTo>
                    <a:lnTo>
                      <a:pt x="77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6103" name="Freeform 7"/>
              <p:cNvSpPr/>
              <p:nvPr userDrawn="1"/>
            </p:nvSpPr>
            <p:spPr bwMode="ltGray">
              <a:xfrm rot="12185230" flipV="1">
                <a:off x="3979" y="977"/>
                <a:ext cx="245" cy="347"/>
              </a:xfrm>
              <a:custGeom>
                <a:cxnLst>
                  <a:cxn ang="0">
                    <a:pos x="0" y="0"/>
                  </a:cxn>
                  <a:cxn ang="0">
                    <a:pos x="5" y="1"/>
                  </a:cxn>
                  <a:cxn ang="0">
                    <a:pos x="18" y="5"/>
                  </a:cxn>
                  <a:cxn ang="0">
                    <a:pos x="37" y="12"/>
                  </a:cxn>
                  <a:cxn ang="0">
                    <a:pos x="58" y="24"/>
                  </a:cxn>
                  <a:cxn ang="0">
                    <a:pos x="78" y="44"/>
                  </a:cxn>
                  <a:cxn ang="0">
                    <a:pos x="96" y="71"/>
                  </a:cxn>
                  <a:cxn ang="0">
                    <a:pos x="107" y="108"/>
                  </a:cxn>
                  <a:cxn ang="0">
                    <a:pos x="109" y="156"/>
                  </a:cxn>
                  <a:cxn ang="0">
                    <a:pos x="105" y="156"/>
                  </a:cxn>
                  <a:cxn ang="0">
                    <a:pos x="99" y="156"/>
                  </a:cxn>
                  <a:cxn ang="0">
                    <a:pos x="93" y="156"/>
                  </a:cxn>
                  <a:cxn ang="0">
                    <a:pos x="87" y="154"/>
                  </a:cxn>
                  <a:cxn ang="0">
                    <a:pos x="81" y="153"/>
                  </a:cxn>
                  <a:cxn ang="0">
                    <a:pos x="74" y="150"/>
                  </a:cxn>
                  <a:cxn ang="0">
                    <a:pos x="66" y="145"/>
                  </a:cxn>
                  <a:cxn ang="0">
                    <a:pos x="58" y="139"/>
                  </a:cxn>
                  <a:cxn ang="0">
                    <a:pos x="53" y="126"/>
                  </a:cxn>
                  <a:cxn ang="0">
                    <a:pos x="53" y="111"/>
                  </a:cxn>
                  <a:cxn ang="0">
                    <a:pos x="56" y="96"/>
                  </a:cxn>
                  <a:cxn ang="0">
                    <a:pos x="59" y="80"/>
                  </a:cxn>
                  <a:cxn ang="0">
                    <a:pos x="56" y="62"/>
                  </a:cxn>
                  <a:cxn ang="0">
                    <a:pos x="48" y="43"/>
                  </a:cxn>
                  <a:cxn ang="0">
                    <a:pos x="31" y="23"/>
                  </a:cxn>
                  <a:cxn ang="0">
                    <a:pos x="0" y="0"/>
                  </a:cxn>
                </a:cxnLst>
                <a:rect l="0" t="0" r="r" b="b"/>
                <a:pathLst>
                  <a:path w="109" h="156">
                    <a:moveTo>
                      <a:pt x="0" y="0"/>
                    </a:moveTo>
                    <a:lnTo>
                      <a:pt x="5" y="1"/>
                    </a:lnTo>
                    <a:lnTo>
                      <a:pt x="18" y="5"/>
                    </a:lnTo>
                    <a:lnTo>
                      <a:pt x="37" y="12"/>
                    </a:lnTo>
                    <a:lnTo>
                      <a:pt x="58" y="24"/>
                    </a:lnTo>
                    <a:lnTo>
                      <a:pt x="78" y="44"/>
                    </a:lnTo>
                    <a:lnTo>
                      <a:pt x="96" y="71"/>
                    </a:lnTo>
                    <a:lnTo>
                      <a:pt x="107" y="108"/>
                    </a:lnTo>
                    <a:lnTo>
                      <a:pt x="109" y="156"/>
                    </a:lnTo>
                    <a:lnTo>
                      <a:pt x="105" y="156"/>
                    </a:lnTo>
                    <a:lnTo>
                      <a:pt x="99" y="156"/>
                    </a:lnTo>
                    <a:lnTo>
                      <a:pt x="93" y="156"/>
                    </a:lnTo>
                    <a:lnTo>
                      <a:pt x="87" y="154"/>
                    </a:lnTo>
                    <a:lnTo>
                      <a:pt x="81" y="153"/>
                    </a:lnTo>
                    <a:lnTo>
                      <a:pt x="74" y="150"/>
                    </a:lnTo>
                    <a:lnTo>
                      <a:pt x="66" y="145"/>
                    </a:lnTo>
                    <a:lnTo>
                      <a:pt x="58" y="139"/>
                    </a:lnTo>
                    <a:lnTo>
                      <a:pt x="53" y="126"/>
                    </a:lnTo>
                    <a:lnTo>
                      <a:pt x="53" y="111"/>
                    </a:lnTo>
                    <a:lnTo>
                      <a:pt x="56" y="96"/>
                    </a:lnTo>
                    <a:lnTo>
                      <a:pt x="59" y="80"/>
                    </a:lnTo>
                    <a:lnTo>
                      <a:pt x="56" y="62"/>
                    </a:lnTo>
                    <a:lnTo>
                      <a:pt x="48" y="43"/>
                    </a:lnTo>
                    <a:lnTo>
                      <a:pt x="31" y="2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6104" name="Freeform 8"/>
              <p:cNvSpPr/>
              <p:nvPr userDrawn="1"/>
            </p:nvSpPr>
            <p:spPr bwMode="ltGray">
              <a:xfrm rot="12185230" flipV="1">
                <a:off x="3845" y="2207"/>
                <a:ext cx="103" cy="209"/>
              </a:xfrm>
              <a:custGeom>
                <a:cxnLst>
                  <a:cxn ang="0">
                    <a:pos x="31" y="0"/>
                  </a:cxn>
                  <a:cxn ang="0">
                    <a:pos x="20" y="38"/>
                  </a:cxn>
                  <a:cxn ang="0">
                    <a:pos x="15" y="62"/>
                  </a:cxn>
                  <a:cxn ang="0">
                    <a:pos x="11" y="79"/>
                  </a:cxn>
                  <a:cxn ang="0">
                    <a:pos x="0" y="94"/>
                  </a:cxn>
                  <a:cxn ang="0">
                    <a:pos x="12" y="88"/>
                  </a:cxn>
                  <a:cxn ang="0">
                    <a:pos x="23" y="80"/>
                  </a:cxn>
                  <a:cxn ang="0">
                    <a:pos x="32" y="69"/>
                  </a:cxn>
                  <a:cxn ang="0">
                    <a:pos x="40" y="57"/>
                  </a:cxn>
                  <a:cxn ang="0">
                    <a:pos x="45" y="44"/>
                  </a:cxn>
                  <a:cxn ang="0">
                    <a:pos x="46" y="30"/>
                  </a:cxn>
                  <a:cxn ang="0">
                    <a:pos x="42" y="15"/>
                  </a:cxn>
                  <a:cxn ang="0">
                    <a:pos x="31" y="0"/>
                  </a:cxn>
                </a:cxnLst>
                <a:rect l="0" t="0" r="r" b="b"/>
                <a:pathLst>
                  <a:path w="46" h="94">
                    <a:moveTo>
                      <a:pt x="31" y="0"/>
                    </a:moveTo>
                    <a:lnTo>
                      <a:pt x="20" y="38"/>
                    </a:lnTo>
                    <a:lnTo>
                      <a:pt x="15" y="62"/>
                    </a:lnTo>
                    <a:lnTo>
                      <a:pt x="11" y="79"/>
                    </a:lnTo>
                    <a:lnTo>
                      <a:pt x="0" y="94"/>
                    </a:lnTo>
                    <a:lnTo>
                      <a:pt x="12" y="88"/>
                    </a:lnTo>
                    <a:lnTo>
                      <a:pt x="23" y="80"/>
                    </a:lnTo>
                    <a:lnTo>
                      <a:pt x="32" y="69"/>
                    </a:lnTo>
                    <a:lnTo>
                      <a:pt x="40" y="57"/>
                    </a:lnTo>
                    <a:lnTo>
                      <a:pt x="45" y="44"/>
                    </a:lnTo>
                    <a:lnTo>
                      <a:pt x="46" y="30"/>
                    </a:lnTo>
                    <a:lnTo>
                      <a:pt x="42" y="15"/>
                    </a:lnTo>
                    <a:lnTo>
                      <a:pt x="31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6105" name="Freeform 9"/>
              <p:cNvSpPr/>
              <p:nvPr userDrawn="1"/>
            </p:nvSpPr>
            <p:spPr bwMode="ltGray">
              <a:xfrm rot="12185230" flipV="1">
                <a:off x="3895" y="1325"/>
                <a:ext cx="120" cy="90"/>
              </a:xfrm>
              <a:custGeom>
                <a:cxnLst>
                  <a:cxn ang="0">
                    <a:pos x="0" y="0"/>
                  </a:cxn>
                  <a:cxn ang="0">
                    <a:pos x="1" y="1"/>
                  </a:cxn>
                  <a:cxn ang="0">
                    <a:pos x="6" y="3"/>
                  </a:cxn>
                  <a:cxn ang="0">
                    <a:pos x="13" y="8"/>
                  </a:cxn>
                  <a:cxn ang="0">
                    <a:pos x="21" y="12"/>
                  </a:cxn>
                  <a:cxn ang="0">
                    <a:pos x="29" y="15"/>
                  </a:cxn>
                  <a:cxn ang="0">
                    <a:pos x="38" y="17"/>
                  </a:cxn>
                  <a:cxn ang="0">
                    <a:pos x="46" y="18"/>
                  </a:cxn>
                  <a:cxn ang="0">
                    <a:pos x="54" y="16"/>
                  </a:cxn>
                  <a:cxn ang="0">
                    <a:pos x="53" y="25"/>
                  </a:cxn>
                  <a:cxn ang="0">
                    <a:pos x="50" y="33"/>
                  </a:cxn>
                  <a:cxn ang="0">
                    <a:pos x="44" y="38"/>
                  </a:cxn>
                  <a:cxn ang="0">
                    <a:pos x="37" y="40"/>
                  </a:cxn>
                  <a:cxn ang="0">
                    <a:pos x="28" y="39"/>
                  </a:cxn>
                  <a:cxn ang="0">
                    <a:pos x="19" y="32"/>
                  </a:cxn>
                  <a:cxn ang="0">
                    <a:pos x="10" y="20"/>
                  </a:cxn>
                  <a:cxn ang="0">
                    <a:pos x="0" y="0"/>
                  </a:cxn>
                </a:cxnLst>
                <a:rect l="0" t="0" r="r" b="b"/>
                <a:pathLst>
                  <a:path w="54" h="40">
                    <a:moveTo>
                      <a:pt x="0" y="0"/>
                    </a:moveTo>
                    <a:lnTo>
                      <a:pt x="1" y="1"/>
                    </a:lnTo>
                    <a:lnTo>
                      <a:pt x="6" y="3"/>
                    </a:lnTo>
                    <a:lnTo>
                      <a:pt x="13" y="8"/>
                    </a:lnTo>
                    <a:lnTo>
                      <a:pt x="21" y="12"/>
                    </a:lnTo>
                    <a:lnTo>
                      <a:pt x="29" y="15"/>
                    </a:lnTo>
                    <a:lnTo>
                      <a:pt x="38" y="17"/>
                    </a:lnTo>
                    <a:lnTo>
                      <a:pt x="46" y="18"/>
                    </a:lnTo>
                    <a:lnTo>
                      <a:pt x="54" y="16"/>
                    </a:lnTo>
                    <a:lnTo>
                      <a:pt x="53" y="25"/>
                    </a:lnTo>
                    <a:lnTo>
                      <a:pt x="50" y="33"/>
                    </a:lnTo>
                    <a:lnTo>
                      <a:pt x="44" y="38"/>
                    </a:lnTo>
                    <a:lnTo>
                      <a:pt x="37" y="40"/>
                    </a:lnTo>
                    <a:lnTo>
                      <a:pt x="28" y="39"/>
                    </a:lnTo>
                    <a:lnTo>
                      <a:pt x="19" y="32"/>
                    </a:lnTo>
                    <a:lnTo>
                      <a:pt x="10" y="2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6106" name="Freeform 10"/>
              <p:cNvSpPr/>
              <p:nvPr userDrawn="1"/>
            </p:nvSpPr>
            <p:spPr bwMode="ltGray">
              <a:xfrm rot="12185230" flipV="1">
                <a:off x="3010" y="2344"/>
                <a:ext cx="330" cy="2059"/>
              </a:xfrm>
              <a:custGeom>
                <a:cxnLst>
                  <a:cxn ang="0">
                    <a:pos x="0" y="0"/>
                  </a:cxn>
                  <a:cxn ang="0">
                    <a:pos x="6" y="6"/>
                  </a:cxn>
                  <a:cxn ang="0">
                    <a:pos x="16" y="14"/>
                  </a:cxn>
                  <a:cxn ang="0">
                    <a:pos x="28" y="24"/>
                  </a:cxn>
                  <a:cxn ang="0">
                    <a:pos x="41" y="37"/>
                  </a:cxn>
                  <a:cxn ang="0">
                    <a:pos x="58" y="53"/>
                  </a:cxn>
                  <a:cxn ang="0">
                    <a:pos x="73" y="70"/>
                  </a:cxn>
                  <a:cxn ang="0">
                    <a:pos x="88" y="90"/>
                  </a:cxn>
                  <a:cxn ang="0">
                    <a:pos x="100" y="113"/>
                  </a:cxn>
                  <a:cxn ang="0">
                    <a:pos x="112" y="137"/>
                  </a:cxn>
                  <a:cxn ang="0">
                    <a:pos x="120" y="165"/>
                  </a:cxn>
                  <a:cxn ang="0">
                    <a:pos x="124" y="196"/>
                  </a:cxn>
                  <a:cxn ang="0">
                    <a:pos x="126" y="228"/>
                  </a:cxn>
                  <a:cxn ang="0">
                    <a:pos x="120" y="264"/>
                  </a:cxn>
                  <a:cxn ang="0">
                    <a:pos x="109" y="302"/>
                  </a:cxn>
                  <a:cxn ang="0">
                    <a:pos x="92" y="342"/>
                  </a:cxn>
                  <a:cxn ang="0">
                    <a:pos x="67" y="386"/>
                  </a:cxn>
                  <a:cxn ang="0">
                    <a:pos x="39" y="436"/>
                  </a:cxn>
                  <a:cxn ang="0">
                    <a:pos x="21" y="482"/>
                  </a:cxn>
                  <a:cxn ang="0">
                    <a:pos x="10" y="525"/>
                  </a:cxn>
                  <a:cxn ang="0">
                    <a:pos x="6" y="566"/>
                  </a:cxn>
                  <a:cxn ang="0">
                    <a:pos x="6" y="605"/>
                  </a:cxn>
                  <a:cxn ang="0">
                    <a:pos x="8" y="641"/>
                  </a:cxn>
                  <a:cxn ang="0">
                    <a:pos x="12" y="673"/>
                  </a:cxn>
                  <a:cxn ang="0">
                    <a:pos x="14" y="704"/>
                  </a:cxn>
                  <a:cxn ang="0">
                    <a:pos x="41" y="688"/>
                  </a:cxn>
                  <a:cxn ang="0">
                    <a:pos x="39" y="680"/>
                  </a:cxn>
                  <a:cxn ang="0">
                    <a:pos x="36" y="657"/>
                  </a:cxn>
                  <a:cxn ang="0">
                    <a:pos x="33" y="622"/>
                  </a:cxn>
                  <a:cxn ang="0">
                    <a:pos x="35" y="575"/>
                  </a:cxn>
                  <a:cxn ang="0">
                    <a:pos x="41" y="519"/>
                  </a:cxn>
                  <a:cxn ang="0">
                    <a:pos x="58" y="455"/>
                  </a:cxn>
                  <a:cxn ang="0">
                    <a:pos x="86" y="386"/>
                  </a:cxn>
                  <a:cxn ang="0">
                    <a:pos x="129" y="313"/>
                  </a:cxn>
                  <a:cxn ang="0">
                    <a:pos x="143" y="279"/>
                  </a:cxn>
                  <a:cxn ang="0">
                    <a:pos x="149" y="235"/>
                  </a:cxn>
                  <a:cxn ang="0">
                    <a:pos x="144" y="184"/>
                  </a:cxn>
                  <a:cxn ang="0">
                    <a:pos x="131" y="134"/>
                  </a:cxn>
                  <a:cxn ang="0">
                    <a:pos x="109" y="85"/>
                  </a:cxn>
                  <a:cxn ang="0">
                    <a:pos x="81" y="44"/>
                  </a:cxn>
                  <a:cxn ang="0">
                    <a:pos x="44" y="14"/>
                  </a:cxn>
                  <a:cxn ang="0">
                    <a:pos x="0" y="0"/>
                  </a:cxn>
                </a:cxnLst>
                <a:rect l="0" t="0" r="r" b="b"/>
                <a:pathLst>
                  <a:path w="149" h="704">
                    <a:moveTo>
                      <a:pt x="0" y="0"/>
                    </a:moveTo>
                    <a:lnTo>
                      <a:pt x="6" y="6"/>
                    </a:lnTo>
                    <a:lnTo>
                      <a:pt x="16" y="14"/>
                    </a:lnTo>
                    <a:lnTo>
                      <a:pt x="28" y="24"/>
                    </a:lnTo>
                    <a:lnTo>
                      <a:pt x="41" y="37"/>
                    </a:lnTo>
                    <a:lnTo>
                      <a:pt x="58" y="53"/>
                    </a:lnTo>
                    <a:lnTo>
                      <a:pt x="73" y="70"/>
                    </a:lnTo>
                    <a:lnTo>
                      <a:pt x="88" y="90"/>
                    </a:lnTo>
                    <a:lnTo>
                      <a:pt x="100" y="113"/>
                    </a:lnTo>
                    <a:lnTo>
                      <a:pt x="112" y="137"/>
                    </a:lnTo>
                    <a:lnTo>
                      <a:pt x="120" y="165"/>
                    </a:lnTo>
                    <a:lnTo>
                      <a:pt x="124" y="196"/>
                    </a:lnTo>
                    <a:lnTo>
                      <a:pt x="126" y="228"/>
                    </a:lnTo>
                    <a:lnTo>
                      <a:pt x="120" y="264"/>
                    </a:lnTo>
                    <a:lnTo>
                      <a:pt x="109" y="302"/>
                    </a:lnTo>
                    <a:lnTo>
                      <a:pt x="92" y="342"/>
                    </a:lnTo>
                    <a:lnTo>
                      <a:pt x="67" y="386"/>
                    </a:lnTo>
                    <a:lnTo>
                      <a:pt x="39" y="436"/>
                    </a:lnTo>
                    <a:lnTo>
                      <a:pt x="21" y="482"/>
                    </a:lnTo>
                    <a:lnTo>
                      <a:pt x="10" y="525"/>
                    </a:lnTo>
                    <a:lnTo>
                      <a:pt x="6" y="566"/>
                    </a:lnTo>
                    <a:lnTo>
                      <a:pt x="6" y="605"/>
                    </a:lnTo>
                    <a:lnTo>
                      <a:pt x="8" y="641"/>
                    </a:lnTo>
                    <a:lnTo>
                      <a:pt x="12" y="673"/>
                    </a:lnTo>
                    <a:lnTo>
                      <a:pt x="14" y="704"/>
                    </a:lnTo>
                    <a:lnTo>
                      <a:pt x="41" y="688"/>
                    </a:lnTo>
                    <a:lnTo>
                      <a:pt x="39" y="680"/>
                    </a:lnTo>
                    <a:lnTo>
                      <a:pt x="36" y="657"/>
                    </a:lnTo>
                    <a:lnTo>
                      <a:pt x="33" y="622"/>
                    </a:lnTo>
                    <a:lnTo>
                      <a:pt x="35" y="575"/>
                    </a:lnTo>
                    <a:lnTo>
                      <a:pt x="41" y="519"/>
                    </a:lnTo>
                    <a:lnTo>
                      <a:pt x="58" y="455"/>
                    </a:lnTo>
                    <a:lnTo>
                      <a:pt x="86" y="386"/>
                    </a:lnTo>
                    <a:lnTo>
                      <a:pt x="129" y="313"/>
                    </a:lnTo>
                    <a:lnTo>
                      <a:pt x="143" y="279"/>
                    </a:lnTo>
                    <a:lnTo>
                      <a:pt x="149" y="235"/>
                    </a:lnTo>
                    <a:lnTo>
                      <a:pt x="144" y="184"/>
                    </a:lnTo>
                    <a:lnTo>
                      <a:pt x="131" y="134"/>
                    </a:lnTo>
                    <a:lnTo>
                      <a:pt x="109" y="85"/>
                    </a:lnTo>
                    <a:lnTo>
                      <a:pt x="81" y="44"/>
                    </a:lnTo>
                    <a:lnTo>
                      <a:pt x="44" y="1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516107" name="Freeform 11"/>
            <p:cNvSpPr/>
            <p:nvPr userDrawn="1"/>
          </p:nvSpPr>
          <p:spPr bwMode="ltGray">
            <a:xfrm rot="373331" flipH="1">
              <a:off x="22" y="1957"/>
              <a:ext cx="323" cy="649"/>
            </a:xfrm>
            <a:custGeom>
              <a:cxnLst>
                <a:cxn ang="0">
                  <a:pos x="94" y="0"/>
                </a:cxn>
                <a:cxn ang="0">
                  <a:pos x="105" y="9"/>
                </a:cxn>
                <a:cxn ang="0">
                  <a:pos x="115" y="27"/>
                </a:cxn>
                <a:cxn ang="0">
                  <a:pos x="123" y="50"/>
                </a:cxn>
                <a:cxn ang="0">
                  <a:pos x="128" y="78"/>
                </a:cxn>
                <a:cxn ang="0">
                  <a:pos x="127" y="111"/>
                </a:cxn>
                <a:cxn ang="0">
                  <a:pos x="116" y="145"/>
                </a:cxn>
                <a:cxn ang="0">
                  <a:pos x="94" y="181"/>
                </a:cxn>
                <a:cxn ang="0">
                  <a:pos x="60" y="217"/>
                </a:cxn>
                <a:cxn ang="0">
                  <a:pos x="49" y="213"/>
                </a:cxn>
                <a:cxn ang="0">
                  <a:pos x="38" y="210"/>
                </a:cxn>
                <a:cxn ang="0">
                  <a:pos x="26" y="205"/>
                </a:cxn>
                <a:cxn ang="0">
                  <a:pos x="16" y="201"/>
                </a:cxn>
                <a:cxn ang="0">
                  <a:pos x="8" y="196"/>
                </a:cxn>
                <a:cxn ang="0">
                  <a:pos x="2" y="190"/>
                </a:cxn>
                <a:cxn ang="0">
                  <a:pos x="0" y="183"/>
                </a:cxn>
                <a:cxn ang="0">
                  <a:pos x="1" y="178"/>
                </a:cxn>
                <a:cxn ang="0">
                  <a:pos x="13" y="171"/>
                </a:cxn>
                <a:cxn ang="0">
                  <a:pos x="29" y="161"/>
                </a:cxn>
                <a:cxn ang="0">
                  <a:pos x="46" y="150"/>
                </a:cxn>
                <a:cxn ang="0">
                  <a:pos x="63" y="134"/>
                </a:cxn>
                <a:cxn ang="0">
                  <a:pos x="79" y="112"/>
                </a:cxn>
                <a:cxn ang="0">
                  <a:pos x="91" y="83"/>
                </a:cxn>
                <a:cxn ang="0">
                  <a:pos x="97" y="46"/>
                </a:cxn>
                <a:cxn ang="0">
                  <a:pos x="94" y="0"/>
                </a:cxn>
              </a:cxnLst>
              <a:rect l="0" t="0" r="r" b="b"/>
              <a:pathLst>
                <a:path w="128" h="216">
                  <a:moveTo>
                    <a:pt x="94" y="0"/>
                  </a:moveTo>
                  <a:lnTo>
                    <a:pt x="105" y="9"/>
                  </a:lnTo>
                  <a:lnTo>
                    <a:pt x="115" y="27"/>
                  </a:lnTo>
                  <a:lnTo>
                    <a:pt x="123" y="50"/>
                  </a:lnTo>
                  <a:lnTo>
                    <a:pt x="128" y="78"/>
                  </a:lnTo>
                  <a:lnTo>
                    <a:pt x="127" y="111"/>
                  </a:lnTo>
                  <a:lnTo>
                    <a:pt x="116" y="145"/>
                  </a:lnTo>
                  <a:lnTo>
                    <a:pt x="94" y="181"/>
                  </a:lnTo>
                  <a:lnTo>
                    <a:pt x="60" y="217"/>
                  </a:lnTo>
                  <a:lnTo>
                    <a:pt x="49" y="213"/>
                  </a:lnTo>
                  <a:lnTo>
                    <a:pt x="38" y="210"/>
                  </a:lnTo>
                  <a:lnTo>
                    <a:pt x="26" y="205"/>
                  </a:lnTo>
                  <a:lnTo>
                    <a:pt x="16" y="201"/>
                  </a:lnTo>
                  <a:lnTo>
                    <a:pt x="8" y="196"/>
                  </a:lnTo>
                  <a:lnTo>
                    <a:pt x="2" y="190"/>
                  </a:lnTo>
                  <a:lnTo>
                    <a:pt x="0" y="183"/>
                  </a:lnTo>
                  <a:lnTo>
                    <a:pt x="1" y="178"/>
                  </a:lnTo>
                  <a:lnTo>
                    <a:pt x="13" y="171"/>
                  </a:lnTo>
                  <a:lnTo>
                    <a:pt x="29" y="161"/>
                  </a:lnTo>
                  <a:lnTo>
                    <a:pt x="46" y="150"/>
                  </a:lnTo>
                  <a:lnTo>
                    <a:pt x="63" y="134"/>
                  </a:lnTo>
                  <a:lnTo>
                    <a:pt x="79" y="112"/>
                  </a:lnTo>
                  <a:lnTo>
                    <a:pt x="91" y="83"/>
                  </a:lnTo>
                  <a:lnTo>
                    <a:pt x="97" y="46"/>
                  </a:lnTo>
                  <a:lnTo>
                    <a:pt x="94" y="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16108" name="Freeform 12"/>
            <p:cNvSpPr/>
            <p:nvPr userDrawn="1"/>
          </p:nvSpPr>
          <p:spPr bwMode="ltGray">
            <a:xfrm>
              <a:off x="168" y="1260"/>
              <a:ext cx="1259" cy="1532"/>
            </a:xfrm>
            <a:custGeom>
              <a:cxnLst>
                <a:cxn ang="0">
                  <a:pos x="891" y="1532"/>
                </a:cxn>
                <a:cxn ang="0">
                  <a:pos x="954" y="1452"/>
                </a:cxn>
                <a:cxn ang="0">
                  <a:pos x="1032" y="1338"/>
                </a:cxn>
                <a:cxn ang="0">
                  <a:pos x="1115" y="1188"/>
                </a:cxn>
                <a:cxn ang="0">
                  <a:pos x="1194" y="1023"/>
                </a:cxn>
                <a:cxn ang="0">
                  <a:pos x="1244" y="841"/>
                </a:cxn>
                <a:cxn ang="0">
                  <a:pos x="1259" y="647"/>
                </a:cxn>
                <a:cxn ang="0">
                  <a:pos x="1230" y="463"/>
                </a:cxn>
                <a:cxn ang="0">
                  <a:pos x="1140" y="294"/>
                </a:cxn>
                <a:cxn ang="0">
                  <a:pos x="1043" y="190"/>
                </a:cxn>
                <a:cxn ang="0">
                  <a:pos x="961" y="109"/>
                </a:cxn>
                <a:cxn ang="0">
                  <a:pos x="894" y="65"/>
                </a:cxn>
                <a:cxn ang="0">
                  <a:pos x="786" y="18"/>
                </a:cxn>
                <a:cxn ang="0">
                  <a:pos x="642" y="0"/>
                </a:cxn>
                <a:cxn ang="0">
                  <a:pos x="440" y="23"/>
                </a:cxn>
                <a:cxn ang="0">
                  <a:pos x="366" y="44"/>
                </a:cxn>
                <a:cxn ang="0">
                  <a:pos x="292" y="58"/>
                </a:cxn>
                <a:cxn ang="0">
                  <a:pos x="229" y="79"/>
                </a:cxn>
                <a:cxn ang="0">
                  <a:pos x="178" y="103"/>
                </a:cxn>
                <a:cxn ang="0">
                  <a:pos x="127" y="127"/>
                </a:cxn>
                <a:cxn ang="0">
                  <a:pos x="82" y="158"/>
                </a:cxn>
                <a:cxn ang="0">
                  <a:pos x="41" y="197"/>
                </a:cxn>
                <a:cxn ang="0">
                  <a:pos x="0" y="243"/>
                </a:cxn>
                <a:cxn ang="0">
                  <a:pos x="76" y="215"/>
                </a:cxn>
                <a:cxn ang="0">
                  <a:pos x="144" y="194"/>
                </a:cxn>
                <a:cxn ang="0">
                  <a:pos x="212" y="179"/>
                </a:cxn>
                <a:cxn ang="0">
                  <a:pos x="280" y="164"/>
                </a:cxn>
                <a:cxn ang="0">
                  <a:pos x="336" y="149"/>
                </a:cxn>
                <a:cxn ang="0">
                  <a:pos x="397" y="149"/>
                </a:cxn>
                <a:cxn ang="0">
                  <a:pos x="458" y="141"/>
                </a:cxn>
                <a:cxn ang="0">
                  <a:pos x="511" y="146"/>
                </a:cxn>
                <a:cxn ang="0">
                  <a:pos x="565" y="152"/>
                </a:cxn>
                <a:cxn ang="0">
                  <a:pos x="618" y="166"/>
                </a:cxn>
                <a:cxn ang="0">
                  <a:pos x="669" y="186"/>
                </a:cxn>
                <a:cxn ang="0">
                  <a:pos x="715" y="205"/>
                </a:cxn>
                <a:cxn ang="0">
                  <a:pos x="760" y="239"/>
                </a:cxn>
                <a:cxn ang="0">
                  <a:pos x="811" y="267"/>
                </a:cxn>
                <a:cxn ang="0">
                  <a:pos x="855" y="307"/>
                </a:cxn>
                <a:cxn ang="0">
                  <a:pos x="899" y="348"/>
                </a:cxn>
                <a:cxn ang="0">
                  <a:pos x="971" y="464"/>
                </a:cxn>
                <a:cxn ang="0">
                  <a:pos x="1016" y="606"/>
                </a:cxn>
                <a:cxn ang="0">
                  <a:pos x="1027" y="774"/>
                </a:cxn>
                <a:cxn ang="0">
                  <a:pos x="1022" y="939"/>
                </a:cxn>
                <a:cxn ang="0">
                  <a:pos x="1002" y="1117"/>
                </a:cxn>
                <a:cxn ang="0">
                  <a:pos x="966" y="1279"/>
                </a:cxn>
                <a:cxn ang="0">
                  <a:pos x="933" y="1421"/>
                </a:cxn>
                <a:cxn ang="0">
                  <a:pos x="891" y="1532"/>
                </a:cxn>
              </a:cxnLst>
              <a:rect l="0" t="0" r="r" b="b"/>
              <a:pathLst>
                <a:path w="1259" h="1532">
                  <a:moveTo>
                    <a:pt x="891" y="1532"/>
                  </a:moveTo>
                  <a:lnTo>
                    <a:pt x="954" y="1452"/>
                  </a:lnTo>
                  <a:lnTo>
                    <a:pt x="1032" y="1338"/>
                  </a:lnTo>
                  <a:lnTo>
                    <a:pt x="1115" y="1188"/>
                  </a:lnTo>
                  <a:lnTo>
                    <a:pt x="1194" y="1023"/>
                  </a:lnTo>
                  <a:lnTo>
                    <a:pt x="1244" y="841"/>
                  </a:lnTo>
                  <a:lnTo>
                    <a:pt x="1259" y="647"/>
                  </a:lnTo>
                  <a:lnTo>
                    <a:pt x="1230" y="463"/>
                  </a:lnTo>
                  <a:lnTo>
                    <a:pt x="1140" y="294"/>
                  </a:lnTo>
                  <a:lnTo>
                    <a:pt x="1043" y="190"/>
                  </a:lnTo>
                  <a:lnTo>
                    <a:pt x="961" y="109"/>
                  </a:lnTo>
                  <a:lnTo>
                    <a:pt x="894" y="65"/>
                  </a:lnTo>
                  <a:lnTo>
                    <a:pt x="786" y="18"/>
                  </a:lnTo>
                  <a:lnTo>
                    <a:pt x="642" y="0"/>
                  </a:lnTo>
                  <a:lnTo>
                    <a:pt x="440" y="23"/>
                  </a:lnTo>
                  <a:lnTo>
                    <a:pt x="366" y="44"/>
                  </a:lnTo>
                  <a:lnTo>
                    <a:pt x="292" y="58"/>
                  </a:lnTo>
                  <a:lnTo>
                    <a:pt x="229" y="79"/>
                  </a:lnTo>
                  <a:lnTo>
                    <a:pt x="178" y="103"/>
                  </a:lnTo>
                  <a:lnTo>
                    <a:pt x="127" y="127"/>
                  </a:lnTo>
                  <a:lnTo>
                    <a:pt x="82" y="158"/>
                  </a:lnTo>
                  <a:lnTo>
                    <a:pt x="41" y="197"/>
                  </a:lnTo>
                  <a:lnTo>
                    <a:pt x="0" y="243"/>
                  </a:lnTo>
                  <a:lnTo>
                    <a:pt x="76" y="215"/>
                  </a:lnTo>
                  <a:lnTo>
                    <a:pt x="144" y="194"/>
                  </a:lnTo>
                  <a:lnTo>
                    <a:pt x="212" y="179"/>
                  </a:lnTo>
                  <a:lnTo>
                    <a:pt x="280" y="164"/>
                  </a:lnTo>
                  <a:lnTo>
                    <a:pt x="336" y="149"/>
                  </a:lnTo>
                  <a:lnTo>
                    <a:pt x="397" y="149"/>
                  </a:lnTo>
                  <a:lnTo>
                    <a:pt x="458" y="141"/>
                  </a:lnTo>
                  <a:lnTo>
                    <a:pt x="511" y="146"/>
                  </a:lnTo>
                  <a:lnTo>
                    <a:pt x="565" y="152"/>
                  </a:lnTo>
                  <a:lnTo>
                    <a:pt x="618" y="166"/>
                  </a:lnTo>
                  <a:lnTo>
                    <a:pt x="669" y="186"/>
                  </a:lnTo>
                  <a:lnTo>
                    <a:pt x="715" y="205"/>
                  </a:lnTo>
                  <a:lnTo>
                    <a:pt x="760" y="239"/>
                  </a:lnTo>
                  <a:lnTo>
                    <a:pt x="811" y="267"/>
                  </a:lnTo>
                  <a:lnTo>
                    <a:pt x="855" y="307"/>
                  </a:lnTo>
                  <a:lnTo>
                    <a:pt x="899" y="348"/>
                  </a:lnTo>
                  <a:lnTo>
                    <a:pt x="971" y="464"/>
                  </a:lnTo>
                  <a:lnTo>
                    <a:pt x="1016" y="606"/>
                  </a:lnTo>
                  <a:lnTo>
                    <a:pt x="1027" y="774"/>
                  </a:lnTo>
                  <a:lnTo>
                    <a:pt x="1022" y="939"/>
                  </a:lnTo>
                  <a:lnTo>
                    <a:pt x="1002" y="1117"/>
                  </a:lnTo>
                  <a:lnTo>
                    <a:pt x="966" y="1279"/>
                  </a:lnTo>
                  <a:lnTo>
                    <a:pt x="933" y="1421"/>
                  </a:lnTo>
                  <a:lnTo>
                    <a:pt x="891" y="1532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16109" name="Freeform 13"/>
            <p:cNvSpPr/>
            <p:nvPr userDrawn="1"/>
          </p:nvSpPr>
          <p:spPr bwMode="ltGray">
            <a:xfrm>
              <a:off x="0" y="2610"/>
              <a:ext cx="801" cy="459"/>
            </a:xfrm>
            <a:custGeom>
              <a:cxnLst>
                <a:cxn ang="0">
                  <a:pos x="0" y="0"/>
                </a:cxn>
                <a:cxn ang="0">
                  <a:pos x="37" y="69"/>
                </a:cxn>
                <a:cxn ang="0">
                  <a:pos x="68" y="132"/>
                </a:cxn>
                <a:cxn ang="0">
                  <a:pos x="110" y="188"/>
                </a:cxn>
                <a:cxn ang="0">
                  <a:pos x="149" y="229"/>
                </a:cxn>
                <a:cxn ang="0">
                  <a:pos x="192" y="278"/>
                </a:cxn>
                <a:cxn ang="0">
                  <a:pos x="250" y="314"/>
                </a:cxn>
                <a:cxn ang="0">
                  <a:pos x="308" y="336"/>
                </a:cxn>
                <a:cxn ang="0">
                  <a:pos x="365" y="365"/>
                </a:cxn>
                <a:cxn ang="0">
                  <a:pos x="430" y="381"/>
                </a:cxn>
                <a:cxn ang="0">
                  <a:pos x="501" y="390"/>
                </a:cxn>
                <a:cxn ang="0">
                  <a:pos x="573" y="392"/>
                </a:cxn>
                <a:cxn ang="0">
                  <a:pos x="646" y="381"/>
                </a:cxn>
                <a:cxn ang="0">
                  <a:pos x="726" y="362"/>
                </a:cxn>
                <a:cxn ang="0">
                  <a:pos x="801" y="335"/>
                </a:cxn>
                <a:cxn ang="0">
                  <a:pos x="731" y="377"/>
                </a:cxn>
                <a:cxn ang="0">
                  <a:pos x="662" y="404"/>
                </a:cxn>
                <a:cxn ang="0">
                  <a:pos x="594" y="432"/>
                </a:cxn>
                <a:cxn ang="0">
                  <a:pos x="532" y="445"/>
                </a:cxn>
                <a:cxn ang="0">
                  <a:pos x="471" y="459"/>
                </a:cxn>
                <a:cxn ang="0">
                  <a:pos x="411" y="458"/>
                </a:cxn>
                <a:cxn ang="0">
                  <a:pos x="350" y="458"/>
                </a:cxn>
                <a:cxn ang="0">
                  <a:pos x="291" y="450"/>
                </a:cxn>
                <a:cxn ang="0">
                  <a:pos x="244" y="436"/>
                </a:cxn>
                <a:cxn ang="0">
                  <a:pos x="192" y="415"/>
                </a:cxn>
                <a:cxn ang="0">
                  <a:pos x="145" y="394"/>
                </a:cxn>
                <a:cxn ang="0">
                  <a:pos x="100" y="373"/>
                </a:cxn>
                <a:cxn ang="0">
                  <a:pos x="60" y="347"/>
                </a:cxn>
                <a:cxn ang="0">
                  <a:pos x="0" y="294"/>
                </a:cxn>
                <a:cxn ang="0">
                  <a:pos x="0" y="0"/>
                </a:cxn>
              </a:cxnLst>
              <a:rect l="0" t="0" r="r" b="b"/>
              <a:pathLst>
                <a:path w="801" h="459">
                  <a:moveTo>
                    <a:pt x="0" y="0"/>
                  </a:moveTo>
                  <a:lnTo>
                    <a:pt x="37" y="69"/>
                  </a:lnTo>
                  <a:lnTo>
                    <a:pt x="68" y="132"/>
                  </a:lnTo>
                  <a:lnTo>
                    <a:pt x="110" y="188"/>
                  </a:lnTo>
                  <a:lnTo>
                    <a:pt x="149" y="229"/>
                  </a:lnTo>
                  <a:lnTo>
                    <a:pt x="192" y="278"/>
                  </a:lnTo>
                  <a:lnTo>
                    <a:pt x="250" y="314"/>
                  </a:lnTo>
                  <a:lnTo>
                    <a:pt x="308" y="336"/>
                  </a:lnTo>
                  <a:lnTo>
                    <a:pt x="365" y="365"/>
                  </a:lnTo>
                  <a:lnTo>
                    <a:pt x="430" y="381"/>
                  </a:lnTo>
                  <a:lnTo>
                    <a:pt x="501" y="390"/>
                  </a:lnTo>
                  <a:lnTo>
                    <a:pt x="573" y="392"/>
                  </a:lnTo>
                  <a:lnTo>
                    <a:pt x="646" y="381"/>
                  </a:lnTo>
                  <a:lnTo>
                    <a:pt x="726" y="362"/>
                  </a:lnTo>
                  <a:lnTo>
                    <a:pt x="801" y="335"/>
                  </a:lnTo>
                  <a:lnTo>
                    <a:pt x="731" y="377"/>
                  </a:lnTo>
                  <a:lnTo>
                    <a:pt x="662" y="404"/>
                  </a:lnTo>
                  <a:lnTo>
                    <a:pt x="594" y="432"/>
                  </a:lnTo>
                  <a:lnTo>
                    <a:pt x="532" y="445"/>
                  </a:lnTo>
                  <a:lnTo>
                    <a:pt x="471" y="459"/>
                  </a:lnTo>
                  <a:lnTo>
                    <a:pt x="411" y="458"/>
                  </a:lnTo>
                  <a:lnTo>
                    <a:pt x="350" y="458"/>
                  </a:lnTo>
                  <a:lnTo>
                    <a:pt x="291" y="450"/>
                  </a:lnTo>
                  <a:lnTo>
                    <a:pt x="244" y="436"/>
                  </a:lnTo>
                  <a:lnTo>
                    <a:pt x="192" y="415"/>
                  </a:lnTo>
                  <a:lnTo>
                    <a:pt x="145" y="394"/>
                  </a:lnTo>
                  <a:lnTo>
                    <a:pt x="100" y="373"/>
                  </a:lnTo>
                  <a:lnTo>
                    <a:pt x="60" y="347"/>
                  </a:lnTo>
                  <a:lnTo>
                    <a:pt x="0" y="29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16110" name="Freeform 14"/>
            <p:cNvSpPr/>
            <p:nvPr userDrawn="1"/>
          </p:nvSpPr>
          <p:spPr bwMode="ltGray">
            <a:xfrm rot="373331" flipH="1">
              <a:off x="898" y="2855"/>
              <a:ext cx="354" cy="464"/>
            </a:xfrm>
            <a:custGeom>
              <a:cxnLst>
                <a:cxn ang="0">
                  <a:pos x="75" y="0"/>
                </a:cxn>
                <a:cxn ang="0">
                  <a:pos x="0" y="25"/>
                </a:cxn>
                <a:cxn ang="0">
                  <a:pos x="3" y="26"/>
                </a:cxn>
                <a:cxn ang="0">
                  <a:pos x="14" y="29"/>
                </a:cxn>
                <a:cxn ang="0">
                  <a:pos x="29" y="36"/>
                </a:cxn>
                <a:cxn ang="0">
                  <a:pos x="46" y="47"/>
                </a:cxn>
                <a:cxn ang="0">
                  <a:pos x="66" y="62"/>
                </a:cxn>
                <a:cxn ang="0">
                  <a:pos x="84" y="80"/>
                </a:cxn>
                <a:cxn ang="0">
                  <a:pos x="102" y="103"/>
                </a:cxn>
                <a:cxn ang="0">
                  <a:pos x="116" y="132"/>
                </a:cxn>
                <a:cxn ang="0">
                  <a:pos x="117" y="120"/>
                </a:cxn>
                <a:cxn ang="0">
                  <a:pos x="115" y="107"/>
                </a:cxn>
                <a:cxn ang="0">
                  <a:pos x="108" y="90"/>
                </a:cxn>
                <a:cxn ang="0">
                  <a:pos x="99" y="74"/>
                </a:cxn>
                <a:cxn ang="0">
                  <a:pos x="89" y="58"/>
                </a:cxn>
                <a:cxn ang="0">
                  <a:pos x="78" y="45"/>
                </a:cxn>
                <a:cxn ang="0">
                  <a:pos x="67" y="36"/>
                </a:cxn>
                <a:cxn ang="0">
                  <a:pos x="58" y="32"/>
                </a:cxn>
                <a:cxn ang="0">
                  <a:pos x="69" y="29"/>
                </a:cxn>
                <a:cxn ang="0">
                  <a:pos x="79" y="28"/>
                </a:cxn>
                <a:cxn ang="0">
                  <a:pos x="89" y="26"/>
                </a:cxn>
                <a:cxn ang="0">
                  <a:pos x="98" y="25"/>
                </a:cxn>
                <a:cxn ang="0">
                  <a:pos x="105" y="24"/>
                </a:cxn>
                <a:cxn ang="0">
                  <a:pos x="109" y="22"/>
                </a:cxn>
                <a:cxn ang="0">
                  <a:pos x="113" y="21"/>
                </a:cxn>
                <a:cxn ang="0">
                  <a:pos x="114" y="21"/>
                </a:cxn>
                <a:cxn ang="0">
                  <a:pos x="75" y="0"/>
                </a:cxn>
              </a:cxnLst>
              <a:rect l="0" t="0" r="r" b="b"/>
              <a:pathLst>
                <a:path w="117" h="132">
                  <a:moveTo>
                    <a:pt x="75" y="0"/>
                  </a:moveTo>
                  <a:lnTo>
                    <a:pt x="0" y="25"/>
                  </a:lnTo>
                  <a:lnTo>
                    <a:pt x="3" y="26"/>
                  </a:lnTo>
                  <a:lnTo>
                    <a:pt x="14" y="29"/>
                  </a:lnTo>
                  <a:lnTo>
                    <a:pt x="29" y="36"/>
                  </a:lnTo>
                  <a:lnTo>
                    <a:pt x="46" y="47"/>
                  </a:lnTo>
                  <a:lnTo>
                    <a:pt x="66" y="62"/>
                  </a:lnTo>
                  <a:lnTo>
                    <a:pt x="84" y="80"/>
                  </a:lnTo>
                  <a:lnTo>
                    <a:pt x="102" y="103"/>
                  </a:lnTo>
                  <a:lnTo>
                    <a:pt x="116" y="132"/>
                  </a:lnTo>
                  <a:lnTo>
                    <a:pt x="117" y="120"/>
                  </a:lnTo>
                  <a:lnTo>
                    <a:pt x="115" y="107"/>
                  </a:lnTo>
                  <a:lnTo>
                    <a:pt x="108" y="90"/>
                  </a:lnTo>
                  <a:lnTo>
                    <a:pt x="99" y="74"/>
                  </a:lnTo>
                  <a:lnTo>
                    <a:pt x="89" y="58"/>
                  </a:lnTo>
                  <a:lnTo>
                    <a:pt x="78" y="45"/>
                  </a:lnTo>
                  <a:lnTo>
                    <a:pt x="67" y="36"/>
                  </a:lnTo>
                  <a:lnTo>
                    <a:pt x="58" y="32"/>
                  </a:lnTo>
                  <a:lnTo>
                    <a:pt x="69" y="29"/>
                  </a:lnTo>
                  <a:lnTo>
                    <a:pt x="79" y="28"/>
                  </a:lnTo>
                  <a:lnTo>
                    <a:pt x="89" y="26"/>
                  </a:lnTo>
                  <a:lnTo>
                    <a:pt x="98" y="25"/>
                  </a:lnTo>
                  <a:lnTo>
                    <a:pt x="105" y="24"/>
                  </a:lnTo>
                  <a:lnTo>
                    <a:pt x="109" y="22"/>
                  </a:lnTo>
                  <a:lnTo>
                    <a:pt x="113" y="21"/>
                  </a:lnTo>
                  <a:lnTo>
                    <a:pt x="114" y="21"/>
                  </a:lnTo>
                  <a:lnTo>
                    <a:pt x="75" y="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16111" name="Freeform 15"/>
            <p:cNvSpPr/>
            <p:nvPr userDrawn="1"/>
          </p:nvSpPr>
          <p:spPr bwMode="ltGray">
            <a:xfrm rot="373331" flipH="1">
              <a:off x="799" y="2979"/>
              <a:ext cx="87" cy="274"/>
            </a:xfrm>
            <a:custGeom>
              <a:cxnLst>
                <a:cxn ang="0">
                  <a:pos x="29" y="0"/>
                </a:cxn>
                <a:cxn ang="0">
                  <a:pos x="23" y="0"/>
                </a:cxn>
                <a:cxn ang="0">
                  <a:pos x="16" y="4"/>
                </a:cxn>
                <a:cxn ang="0">
                  <a:pos x="9" y="9"/>
                </a:cxn>
                <a:cxn ang="0">
                  <a:pos x="4" y="19"/>
                </a:cxn>
                <a:cxn ang="0">
                  <a:pos x="1" y="30"/>
                </a:cxn>
                <a:cxn ang="0">
                  <a:pos x="0" y="44"/>
                </a:cxn>
                <a:cxn ang="0">
                  <a:pos x="3" y="60"/>
                </a:cxn>
                <a:cxn ang="0">
                  <a:pos x="11" y="77"/>
                </a:cxn>
                <a:cxn ang="0">
                  <a:pos x="15" y="53"/>
                </a:cxn>
                <a:cxn ang="0">
                  <a:pos x="19" y="37"/>
                </a:cxn>
                <a:cxn ang="0">
                  <a:pos x="23" y="22"/>
                </a:cxn>
                <a:cxn ang="0">
                  <a:pos x="29" y="0"/>
                </a:cxn>
              </a:cxnLst>
              <a:rect l="0" t="0" r="r" b="b"/>
              <a:pathLst>
                <a:path w="28" h="77">
                  <a:moveTo>
                    <a:pt x="29" y="0"/>
                  </a:moveTo>
                  <a:lnTo>
                    <a:pt x="23" y="0"/>
                  </a:lnTo>
                  <a:lnTo>
                    <a:pt x="16" y="4"/>
                  </a:lnTo>
                  <a:lnTo>
                    <a:pt x="9" y="9"/>
                  </a:lnTo>
                  <a:lnTo>
                    <a:pt x="4" y="19"/>
                  </a:lnTo>
                  <a:lnTo>
                    <a:pt x="1" y="30"/>
                  </a:lnTo>
                  <a:lnTo>
                    <a:pt x="0" y="44"/>
                  </a:lnTo>
                  <a:lnTo>
                    <a:pt x="3" y="60"/>
                  </a:lnTo>
                  <a:lnTo>
                    <a:pt x="11" y="77"/>
                  </a:lnTo>
                  <a:lnTo>
                    <a:pt x="15" y="53"/>
                  </a:lnTo>
                  <a:lnTo>
                    <a:pt x="19" y="37"/>
                  </a:lnTo>
                  <a:lnTo>
                    <a:pt x="23" y="22"/>
                  </a:lnTo>
                  <a:lnTo>
                    <a:pt x="29" y="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16112" name="Freeform 16"/>
            <p:cNvSpPr/>
            <p:nvPr userDrawn="1"/>
          </p:nvSpPr>
          <p:spPr bwMode="ltGray">
            <a:xfrm>
              <a:off x="1190" y="3273"/>
              <a:ext cx="1108" cy="1047"/>
            </a:xfrm>
            <a:custGeom>
              <a:cxnLst>
                <a:cxn ang="0">
                  <a:pos x="784" y="1047"/>
                </a:cxn>
                <a:cxn ang="0">
                  <a:pos x="692" y="1011"/>
                </a:cxn>
                <a:cxn ang="0">
                  <a:pos x="607" y="945"/>
                </a:cxn>
                <a:cxn ang="0">
                  <a:pos x="517" y="861"/>
                </a:cxn>
                <a:cxn ang="0">
                  <a:pos x="432" y="776"/>
                </a:cxn>
                <a:cxn ang="0">
                  <a:pos x="350" y="677"/>
                </a:cxn>
                <a:cxn ang="0">
                  <a:pos x="266" y="563"/>
                </a:cxn>
                <a:cxn ang="0">
                  <a:pos x="188" y="447"/>
                </a:cxn>
                <a:cxn ang="0">
                  <a:pos x="122" y="325"/>
                </a:cxn>
                <a:cxn ang="0">
                  <a:pos x="65" y="211"/>
                </a:cxn>
                <a:cxn ang="0">
                  <a:pos x="21" y="101"/>
                </a:cxn>
                <a:cxn ang="0">
                  <a:pos x="0" y="0"/>
                </a:cxn>
                <a:cxn ang="0">
                  <a:pos x="109" y="217"/>
                </a:cxn>
                <a:cxn ang="0">
                  <a:pos x="209" y="378"/>
                </a:cxn>
                <a:cxn ang="0">
                  <a:pos x="294" y="500"/>
                </a:cxn>
                <a:cxn ang="0">
                  <a:pos x="373" y="590"/>
                </a:cxn>
                <a:cxn ang="0">
                  <a:pos x="441" y="661"/>
                </a:cxn>
                <a:cxn ang="0">
                  <a:pos x="506" y="713"/>
                </a:cxn>
                <a:cxn ang="0">
                  <a:pos x="564" y="754"/>
                </a:cxn>
                <a:cxn ang="0">
                  <a:pos x="620" y="801"/>
                </a:cxn>
                <a:cxn ang="0">
                  <a:pos x="754" y="899"/>
                </a:cxn>
                <a:cxn ang="0">
                  <a:pos x="925" y="977"/>
                </a:cxn>
                <a:cxn ang="0">
                  <a:pos x="1108" y="1047"/>
                </a:cxn>
                <a:cxn ang="0">
                  <a:pos x="784" y="1047"/>
                </a:cxn>
              </a:cxnLst>
              <a:rect l="0" t="0" r="r" b="b"/>
              <a:pathLst>
                <a:path w="1108" h="1047">
                  <a:moveTo>
                    <a:pt x="784" y="1047"/>
                  </a:moveTo>
                  <a:lnTo>
                    <a:pt x="692" y="1011"/>
                  </a:lnTo>
                  <a:lnTo>
                    <a:pt x="607" y="945"/>
                  </a:lnTo>
                  <a:lnTo>
                    <a:pt x="517" y="861"/>
                  </a:lnTo>
                  <a:lnTo>
                    <a:pt x="432" y="776"/>
                  </a:lnTo>
                  <a:lnTo>
                    <a:pt x="350" y="677"/>
                  </a:lnTo>
                  <a:lnTo>
                    <a:pt x="266" y="563"/>
                  </a:lnTo>
                  <a:lnTo>
                    <a:pt x="188" y="447"/>
                  </a:lnTo>
                  <a:lnTo>
                    <a:pt x="122" y="325"/>
                  </a:lnTo>
                  <a:lnTo>
                    <a:pt x="65" y="211"/>
                  </a:lnTo>
                  <a:lnTo>
                    <a:pt x="21" y="101"/>
                  </a:lnTo>
                  <a:lnTo>
                    <a:pt x="0" y="0"/>
                  </a:lnTo>
                  <a:lnTo>
                    <a:pt x="109" y="217"/>
                  </a:lnTo>
                  <a:lnTo>
                    <a:pt x="209" y="378"/>
                  </a:lnTo>
                  <a:lnTo>
                    <a:pt x="294" y="500"/>
                  </a:lnTo>
                  <a:lnTo>
                    <a:pt x="373" y="590"/>
                  </a:lnTo>
                  <a:lnTo>
                    <a:pt x="441" y="661"/>
                  </a:lnTo>
                  <a:lnTo>
                    <a:pt x="506" y="713"/>
                  </a:lnTo>
                  <a:lnTo>
                    <a:pt x="564" y="754"/>
                  </a:lnTo>
                  <a:lnTo>
                    <a:pt x="620" y="801"/>
                  </a:lnTo>
                  <a:lnTo>
                    <a:pt x="754" y="899"/>
                  </a:lnTo>
                  <a:lnTo>
                    <a:pt x="925" y="977"/>
                  </a:lnTo>
                  <a:lnTo>
                    <a:pt x="1108" y="1047"/>
                  </a:lnTo>
                  <a:lnTo>
                    <a:pt x="784" y="1047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516113" name="Group 17"/>
            <p:cNvGrpSpPr/>
            <p:nvPr userDrawn="1"/>
          </p:nvGrpSpPr>
          <p:grpSpPr>
            <a:xfrm rot="3220060">
              <a:off x="2631" y="754"/>
              <a:ext cx="569" cy="637"/>
              <a:chOff x="1727" y="866"/>
              <a:chExt cx="129" cy="157"/>
            </a:xfrm>
          </p:grpSpPr>
          <p:sp>
            <p:nvSpPr>
              <p:cNvPr id="516114" name="Freeform 18"/>
              <p:cNvSpPr/>
              <p:nvPr userDrawn="1"/>
            </p:nvSpPr>
            <p:spPr bwMode="ltGray">
              <a:xfrm>
                <a:off x="1727" y="866"/>
                <a:ext cx="41" cy="59"/>
              </a:xfrm>
              <a:custGeom>
                <a:cxnLst>
                  <a:cxn ang="0">
                    <a:pos x="83" y="28"/>
                  </a:cxn>
                  <a:cxn ang="0">
                    <a:pos x="27" y="0"/>
                  </a:cxn>
                  <a:cxn ang="0">
                    <a:pos x="0" y="117"/>
                  </a:cxn>
                  <a:cxn ang="0">
                    <a:pos x="83" y="28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6115" name="Freeform 19"/>
              <p:cNvSpPr/>
              <p:nvPr userDrawn="1"/>
            </p:nvSpPr>
            <p:spPr bwMode="ltGray">
              <a:xfrm>
                <a:off x="1786" y="894"/>
                <a:ext cx="70" cy="49"/>
              </a:xfrm>
              <a:custGeom>
                <a:cxnLst>
                  <a:cxn ang="0">
                    <a:pos x="0" y="98"/>
                  </a:cxn>
                  <a:cxn ang="0">
                    <a:pos x="118" y="0"/>
                  </a:cxn>
                  <a:cxn ang="0">
                    <a:pos x="140" y="49"/>
                  </a:cxn>
                  <a:cxn ang="0">
                    <a:pos x="0" y="98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6116" name="Freeform 20"/>
              <p:cNvSpPr/>
              <p:nvPr userDrawn="1"/>
            </p:nvSpPr>
            <p:spPr bwMode="ltGray">
              <a:xfrm>
                <a:off x="1772" y="998"/>
                <a:ext cx="73" cy="25"/>
              </a:xfrm>
              <a:custGeom>
                <a:cxnLst>
                  <a:cxn ang="0">
                    <a:pos x="0" y="7"/>
                  </a:cxn>
                  <a:cxn ang="0">
                    <a:pos x="145" y="0"/>
                  </a:cxn>
                  <a:cxn ang="0">
                    <a:pos x="131" y="49"/>
                  </a:cxn>
                  <a:cxn ang="0">
                    <a:pos x="0" y="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516117" name="Group 21"/>
            <p:cNvGrpSpPr/>
            <p:nvPr userDrawn="1"/>
          </p:nvGrpSpPr>
          <p:grpSpPr>
            <a:xfrm rot="-6691250">
              <a:off x="3637" y="132"/>
              <a:ext cx="356" cy="607"/>
              <a:chOff x="1727" y="866"/>
              <a:chExt cx="129" cy="157"/>
            </a:xfrm>
          </p:grpSpPr>
          <p:sp>
            <p:nvSpPr>
              <p:cNvPr id="516118" name="Freeform 22"/>
              <p:cNvSpPr/>
              <p:nvPr userDrawn="1"/>
            </p:nvSpPr>
            <p:spPr bwMode="ltGray">
              <a:xfrm>
                <a:off x="1727" y="866"/>
                <a:ext cx="41" cy="59"/>
              </a:xfrm>
              <a:custGeom>
                <a:cxnLst>
                  <a:cxn ang="0">
                    <a:pos x="83" y="28"/>
                  </a:cxn>
                  <a:cxn ang="0">
                    <a:pos x="27" y="0"/>
                  </a:cxn>
                  <a:cxn ang="0">
                    <a:pos x="0" y="117"/>
                  </a:cxn>
                  <a:cxn ang="0">
                    <a:pos x="83" y="28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6119" name="Freeform 23"/>
              <p:cNvSpPr/>
              <p:nvPr userDrawn="1"/>
            </p:nvSpPr>
            <p:spPr bwMode="ltGray">
              <a:xfrm>
                <a:off x="1786" y="894"/>
                <a:ext cx="70" cy="49"/>
              </a:xfrm>
              <a:custGeom>
                <a:cxnLst>
                  <a:cxn ang="0">
                    <a:pos x="0" y="98"/>
                  </a:cxn>
                  <a:cxn ang="0">
                    <a:pos x="118" y="0"/>
                  </a:cxn>
                  <a:cxn ang="0">
                    <a:pos x="140" y="49"/>
                  </a:cxn>
                  <a:cxn ang="0">
                    <a:pos x="0" y="98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6120" name="Freeform 24"/>
              <p:cNvSpPr/>
              <p:nvPr userDrawn="1"/>
            </p:nvSpPr>
            <p:spPr bwMode="ltGray">
              <a:xfrm>
                <a:off x="1772" y="998"/>
                <a:ext cx="73" cy="25"/>
              </a:xfrm>
              <a:custGeom>
                <a:cxnLst>
                  <a:cxn ang="0">
                    <a:pos x="0" y="7"/>
                  </a:cxn>
                  <a:cxn ang="0">
                    <a:pos x="145" y="0"/>
                  </a:cxn>
                  <a:cxn ang="0">
                    <a:pos x="131" y="49"/>
                  </a:cxn>
                  <a:cxn ang="0">
                    <a:pos x="0" y="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516121" name="Group 25"/>
            <p:cNvGrpSpPr/>
            <p:nvPr userDrawn="1"/>
          </p:nvGrpSpPr>
          <p:grpSpPr>
            <a:xfrm rot="-13075160">
              <a:off x="668" y="3321"/>
              <a:ext cx="501" cy="502"/>
              <a:chOff x="1727" y="866"/>
              <a:chExt cx="129" cy="157"/>
            </a:xfrm>
          </p:grpSpPr>
          <p:sp>
            <p:nvSpPr>
              <p:cNvPr id="516122" name="Freeform 26"/>
              <p:cNvSpPr/>
              <p:nvPr userDrawn="1"/>
            </p:nvSpPr>
            <p:spPr bwMode="ltGray">
              <a:xfrm>
                <a:off x="1727" y="866"/>
                <a:ext cx="41" cy="59"/>
              </a:xfrm>
              <a:custGeom>
                <a:cxnLst>
                  <a:cxn ang="0">
                    <a:pos x="83" y="28"/>
                  </a:cxn>
                  <a:cxn ang="0">
                    <a:pos x="27" y="0"/>
                  </a:cxn>
                  <a:cxn ang="0">
                    <a:pos x="0" y="117"/>
                  </a:cxn>
                  <a:cxn ang="0">
                    <a:pos x="83" y="28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6123" name="Freeform 27"/>
              <p:cNvSpPr/>
              <p:nvPr userDrawn="1"/>
            </p:nvSpPr>
            <p:spPr bwMode="ltGray">
              <a:xfrm>
                <a:off x="1786" y="894"/>
                <a:ext cx="70" cy="49"/>
              </a:xfrm>
              <a:custGeom>
                <a:cxnLst>
                  <a:cxn ang="0">
                    <a:pos x="0" y="98"/>
                  </a:cxn>
                  <a:cxn ang="0">
                    <a:pos x="118" y="0"/>
                  </a:cxn>
                  <a:cxn ang="0">
                    <a:pos x="140" y="49"/>
                  </a:cxn>
                  <a:cxn ang="0">
                    <a:pos x="0" y="98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6124" name="Freeform 28"/>
              <p:cNvSpPr/>
              <p:nvPr userDrawn="1"/>
            </p:nvSpPr>
            <p:spPr bwMode="ltGray">
              <a:xfrm>
                <a:off x="1772" y="998"/>
                <a:ext cx="73" cy="25"/>
              </a:xfrm>
              <a:custGeom>
                <a:cxnLst>
                  <a:cxn ang="0">
                    <a:pos x="0" y="7"/>
                  </a:cxn>
                  <a:cxn ang="0">
                    <a:pos x="145" y="0"/>
                  </a:cxn>
                  <a:cxn ang="0">
                    <a:pos x="131" y="49"/>
                  </a:cxn>
                  <a:cxn ang="0">
                    <a:pos x="0" y="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516125" name="Group 29"/>
            <p:cNvGrpSpPr/>
            <p:nvPr userDrawn="1"/>
          </p:nvGrpSpPr>
          <p:grpSpPr>
            <a:xfrm rot="4106450" flipH="1">
              <a:off x="393" y="262"/>
              <a:ext cx="709" cy="892"/>
              <a:chOff x="1727" y="866"/>
              <a:chExt cx="129" cy="157"/>
            </a:xfrm>
          </p:grpSpPr>
          <p:sp>
            <p:nvSpPr>
              <p:cNvPr id="516126" name="Freeform 30"/>
              <p:cNvSpPr/>
              <p:nvPr userDrawn="1"/>
            </p:nvSpPr>
            <p:spPr bwMode="ltGray">
              <a:xfrm>
                <a:off x="1727" y="866"/>
                <a:ext cx="41" cy="59"/>
              </a:xfrm>
              <a:custGeom>
                <a:cxnLst>
                  <a:cxn ang="0">
                    <a:pos x="83" y="28"/>
                  </a:cxn>
                  <a:cxn ang="0">
                    <a:pos x="27" y="0"/>
                  </a:cxn>
                  <a:cxn ang="0">
                    <a:pos x="0" y="117"/>
                  </a:cxn>
                  <a:cxn ang="0">
                    <a:pos x="83" y="28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6127" name="Freeform 31"/>
              <p:cNvSpPr/>
              <p:nvPr userDrawn="1"/>
            </p:nvSpPr>
            <p:spPr bwMode="ltGray">
              <a:xfrm>
                <a:off x="1786" y="894"/>
                <a:ext cx="70" cy="49"/>
              </a:xfrm>
              <a:custGeom>
                <a:cxnLst>
                  <a:cxn ang="0">
                    <a:pos x="0" y="98"/>
                  </a:cxn>
                  <a:cxn ang="0">
                    <a:pos x="118" y="0"/>
                  </a:cxn>
                  <a:cxn ang="0">
                    <a:pos x="140" y="49"/>
                  </a:cxn>
                  <a:cxn ang="0">
                    <a:pos x="0" y="98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6128" name="Freeform 32"/>
              <p:cNvSpPr/>
              <p:nvPr userDrawn="1"/>
            </p:nvSpPr>
            <p:spPr bwMode="ltGray">
              <a:xfrm>
                <a:off x="1772" y="998"/>
                <a:ext cx="73" cy="25"/>
              </a:xfrm>
              <a:custGeom>
                <a:cxnLst>
                  <a:cxn ang="0">
                    <a:pos x="0" y="7"/>
                  </a:cxn>
                  <a:cxn ang="0">
                    <a:pos x="145" y="0"/>
                  </a:cxn>
                  <a:cxn ang="0">
                    <a:pos x="131" y="49"/>
                  </a:cxn>
                  <a:cxn ang="0">
                    <a:pos x="0" y="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516129" name="Group 33"/>
            <p:cNvGrpSpPr/>
            <p:nvPr userDrawn="1"/>
          </p:nvGrpSpPr>
          <p:grpSpPr>
            <a:xfrm rot="10015322" flipH="1">
              <a:off x="4625" y="2382"/>
              <a:ext cx="709" cy="892"/>
              <a:chOff x="1727" y="866"/>
              <a:chExt cx="129" cy="157"/>
            </a:xfrm>
          </p:grpSpPr>
          <p:sp>
            <p:nvSpPr>
              <p:cNvPr id="516130" name="Freeform 34"/>
              <p:cNvSpPr/>
              <p:nvPr userDrawn="1"/>
            </p:nvSpPr>
            <p:spPr bwMode="ltGray">
              <a:xfrm>
                <a:off x="1727" y="866"/>
                <a:ext cx="41" cy="59"/>
              </a:xfrm>
              <a:custGeom>
                <a:cxnLst>
                  <a:cxn ang="0">
                    <a:pos x="83" y="28"/>
                  </a:cxn>
                  <a:cxn ang="0">
                    <a:pos x="27" y="0"/>
                  </a:cxn>
                  <a:cxn ang="0">
                    <a:pos x="0" y="117"/>
                  </a:cxn>
                  <a:cxn ang="0">
                    <a:pos x="83" y="28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6131" name="Freeform 35"/>
              <p:cNvSpPr/>
              <p:nvPr userDrawn="1"/>
            </p:nvSpPr>
            <p:spPr bwMode="ltGray">
              <a:xfrm>
                <a:off x="1786" y="894"/>
                <a:ext cx="70" cy="49"/>
              </a:xfrm>
              <a:custGeom>
                <a:cxnLst>
                  <a:cxn ang="0">
                    <a:pos x="0" y="98"/>
                  </a:cxn>
                  <a:cxn ang="0">
                    <a:pos x="118" y="0"/>
                  </a:cxn>
                  <a:cxn ang="0">
                    <a:pos x="140" y="49"/>
                  </a:cxn>
                  <a:cxn ang="0">
                    <a:pos x="0" y="98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6132" name="Freeform 36"/>
              <p:cNvSpPr/>
              <p:nvPr userDrawn="1"/>
            </p:nvSpPr>
            <p:spPr bwMode="ltGray">
              <a:xfrm>
                <a:off x="1772" y="998"/>
                <a:ext cx="73" cy="25"/>
              </a:xfrm>
              <a:custGeom>
                <a:cxnLst>
                  <a:cxn ang="0">
                    <a:pos x="0" y="7"/>
                  </a:cxn>
                  <a:cxn ang="0">
                    <a:pos x="145" y="0"/>
                  </a:cxn>
                  <a:cxn ang="0">
                    <a:pos x="131" y="49"/>
                  </a:cxn>
                  <a:cxn ang="0">
                    <a:pos x="0" y="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516133" name="Freeform 37"/>
            <p:cNvSpPr/>
            <p:nvPr userDrawn="1"/>
          </p:nvSpPr>
          <p:spPr bwMode="ltGray">
            <a:xfrm>
              <a:off x="1217" y="2"/>
              <a:ext cx="862" cy="886"/>
            </a:xfrm>
            <a:custGeom>
              <a:cxnLst>
                <a:cxn ang="0">
                  <a:pos x="0" y="0"/>
                </a:cxn>
                <a:cxn ang="0">
                  <a:pos x="6" y="107"/>
                </a:cxn>
                <a:cxn ang="0">
                  <a:pos x="37" y="262"/>
                </a:cxn>
                <a:cxn ang="0">
                  <a:pos x="83" y="410"/>
                </a:cxn>
                <a:cxn ang="0">
                  <a:pos x="149" y="546"/>
                </a:cxn>
                <a:cxn ang="0">
                  <a:pos x="237" y="666"/>
                </a:cxn>
                <a:cxn ang="0">
                  <a:pos x="338" y="764"/>
                </a:cxn>
                <a:cxn ang="0">
                  <a:pos x="450" y="838"/>
                </a:cxn>
                <a:cxn ang="0">
                  <a:pos x="579" y="879"/>
                </a:cxn>
                <a:cxn ang="0">
                  <a:pos x="714" y="886"/>
                </a:cxn>
                <a:cxn ang="0">
                  <a:pos x="862" y="851"/>
                </a:cxn>
                <a:cxn ang="0">
                  <a:pos x="784" y="856"/>
                </a:cxn>
                <a:cxn ang="0">
                  <a:pos x="700" y="835"/>
                </a:cxn>
                <a:cxn ang="0">
                  <a:pos x="621" y="794"/>
                </a:cxn>
                <a:cxn ang="0">
                  <a:pos x="542" y="728"/>
                </a:cxn>
                <a:cxn ang="0">
                  <a:pos x="466" y="649"/>
                </a:cxn>
                <a:cxn ang="0">
                  <a:pos x="397" y="557"/>
                </a:cxn>
                <a:cxn ang="0">
                  <a:pos x="334" y="454"/>
                </a:cxn>
                <a:cxn ang="0">
                  <a:pos x="279" y="339"/>
                </a:cxn>
                <a:cxn ang="0">
                  <a:pos x="238" y="225"/>
                </a:cxn>
                <a:cxn ang="0">
                  <a:pos x="205" y="105"/>
                </a:cxn>
                <a:cxn ang="0">
                  <a:pos x="184" y="3"/>
                </a:cxn>
              </a:cxnLst>
              <a:rect l="0" t="0" r="r" b="b"/>
              <a:pathLst>
                <a:path w="862" h="885">
                  <a:moveTo>
                    <a:pt x="0" y="0"/>
                  </a:moveTo>
                  <a:lnTo>
                    <a:pt x="6" y="107"/>
                  </a:lnTo>
                  <a:lnTo>
                    <a:pt x="37" y="262"/>
                  </a:lnTo>
                  <a:lnTo>
                    <a:pt x="83" y="410"/>
                  </a:lnTo>
                  <a:lnTo>
                    <a:pt x="149" y="546"/>
                  </a:lnTo>
                  <a:lnTo>
                    <a:pt x="237" y="666"/>
                  </a:lnTo>
                  <a:lnTo>
                    <a:pt x="338" y="764"/>
                  </a:lnTo>
                  <a:lnTo>
                    <a:pt x="450" y="838"/>
                  </a:lnTo>
                  <a:lnTo>
                    <a:pt x="579" y="879"/>
                  </a:lnTo>
                  <a:lnTo>
                    <a:pt x="714" y="886"/>
                  </a:lnTo>
                  <a:lnTo>
                    <a:pt x="862" y="851"/>
                  </a:lnTo>
                  <a:lnTo>
                    <a:pt x="784" y="856"/>
                  </a:lnTo>
                  <a:lnTo>
                    <a:pt x="700" y="835"/>
                  </a:lnTo>
                  <a:lnTo>
                    <a:pt x="621" y="794"/>
                  </a:lnTo>
                  <a:lnTo>
                    <a:pt x="542" y="728"/>
                  </a:lnTo>
                  <a:lnTo>
                    <a:pt x="466" y="649"/>
                  </a:lnTo>
                  <a:lnTo>
                    <a:pt x="397" y="557"/>
                  </a:lnTo>
                  <a:lnTo>
                    <a:pt x="334" y="454"/>
                  </a:lnTo>
                  <a:lnTo>
                    <a:pt x="279" y="339"/>
                  </a:lnTo>
                  <a:lnTo>
                    <a:pt x="238" y="225"/>
                  </a:lnTo>
                  <a:lnTo>
                    <a:pt x="205" y="105"/>
                  </a:lnTo>
                  <a:lnTo>
                    <a:pt x="184" y="3"/>
                  </a:lnTo>
                </a:path>
              </a:pathLst>
            </a:custGeom>
            <a:solidFill>
              <a:schemeClr val="accent1"/>
            </a:solidFill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16134" name="Freeform 38"/>
            <p:cNvSpPr/>
            <p:nvPr userDrawn="1"/>
          </p:nvSpPr>
          <p:spPr bwMode="ltGray">
            <a:xfrm rot="9832527" flipV="1">
              <a:off x="2158" y="102"/>
              <a:ext cx="681" cy="593"/>
            </a:xfrm>
            <a:custGeom>
              <a:cxnLst>
                <a:cxn ang="0">
                  <a:pos x="0" y="0"/>
                </a:cxn>
                <a:cxn ang="0">
                  <a:pos x="0" y="25"/>
                </a:cxn>
                <a:cxn ang="0">
                  <a:pos x="3" y="50"/>
                </a:cxn>
                <a:cxn ang="0">
                  <a:pos x="6" y="75"/>
                </a:cxn>
                <a:cxn ang="0">
                  <a:pos x="11" y="98"/>
                </a:cxn>
                <a:cxn ang="0">
                  <a:pos x="18" y="119"/>
                </a:cxn>
                <a:cxn ang="0">
                  <a:pos x="27" y="141"/>
                </a:cxn>
                <a:cxn ang="0">
                  <a:pos x="38" y="161"/>
                </a:cxn>
                <a:cxn ang="0">
                  <a:pos x="51" y="178"/>
                </a:cxn>
                <a:cxn ang="0">
                  <a:pos x="67" y="194"/>
                </a:cxn>
                <a:cxn ang="0">
                  <a:pos x="86" y="208"/>
                </a:cxn>
                <a:cxn ang="0">
                  <a:pos x="106" y="219"/>
                </a:cxn>
                <a:cxn ang="0">
                  <a:pos x="131" y="228"/>
                </a:cxn>
                <a:cxn ang="0">
                  <a:pos x="158" y="234"/>
                </a:cxn>
                <a:cxn ang="0">
                  <a:pos x="188" y="237"/>
                </a:cxn>
                <a:cxn ang="0">
                  <a:pos x="220" y="236"/>
                </a:cxn>
                <a:cxn ang="0">
                  <a:pos x="257" y="232"/>
                </a:cxn>
                <a:cxn ang="0">
                  <a:pos x="224" y="227"/>
                </a:cxn>
                <a:cxn ang="0">
                  <a:pos x="195" y="220"/>
                </a:cxn>
                <a:cxn ang="0">
                  <a:pos x="170" y="212"/>
                </a:cxn>
                <a:cxn ang="0">
                  <a:pos x="148" y="204"/>
                </a:cxn>
                <a:cxn ang="0">
                  <a:pos x="128" y="193"/>
                </a:cxn>
                <a:cxn ang="0">
                  <a:pos x="112" y="182"/>
                </a:cxn>
                <a:cxn ang="0">
                  <a:pos x="97" y="169"/>
                </a:cxn>
                <a:cxn ang="0">
                  <a:pos x="84" y="155"/>
                </a:cxn>
                <a:cxn ang="0">
                  <a:pos x="72" y="141"/>
                </a:cxn>
                <a:cxn ang="0">
                  <a:pos x="61" y="125"/>
                </a:cxn>
                <a:cxn ang="0">
                  <a:pos x="52" y="107"/>
                </a:cxn>
                <a:cxn ang="0">
                  <a:pos x="43" y="88"/>
                </a:cxn>
                <a:cxn ang="0">
                  <a:pos x="33" y="69"/>
                </a:cxn>
                <a:cxn ang="0">
                  <a:pos x="23" y="47"/>
                </a:cxn>
                <a:cxn ang="0">
                  <a:pos x="12" y="24"/>
                </a:cxn>
                <a:cxn ang="0">
                  <a:pos x="0" y="0"/>
                </a:cxn>
              </a:cxnLst>
              <a:rect l="0" t="0" r="r" b="b"/>
              <a:pathLst>
                <a:path w="257" h="236">
                  <a:moveTo>
                    <a:pt x="0" y="0"/>
                  </a:moveTo>
                  <a:lnTo>
                    <a:pt x="0" y="25"/>
                  </a:lnTo>
                  <a:lnTo>
                    <a:pt x="3" y="50"/>
                  </a:lnTo>
                  <a:lnTo>
                    <a:pt x="6" y="75"/>
                  </a:lnTo>
                  <a:lnTo>
                    <a:pt x="11" y="98"/>
                  </a:lnTo>
                  <a:lnTo>
                    <a:pt x="18" y="119"/>
                  </a:lnTo>
                  <a:lnTo>
                    <a:pt x="27" y="141"/>
                  </a:lnTo>
                  <a:lnTo>
                    <a:pt x="38" y="161"/>
                  </a:lnTo>
                  <a:lnTo>
                    <a:pt x="51" y="178"/>
                  </a:lnTo>
                  <a:lnTo>
                    <a:pt x="67" y="194"/>
                  </a:lnTo>
                  <a:lnTo>
                    <a:pt x="86" y="208"/>
                  </a:lnTo>
                  <a:lnTo>
                    <a:pt x="106" y="219"/>
                  </a:lnTo>
                  <a:lnTo>
                    <a:pt x="131" y="228"/>
                  </a:lnTo>
                  <a:lnTo>
                    <a:pt x="158" y="234"/>
                  </a:lnTo>
                  <a:lnTo>
                    <a:pt x="188" y="237"/>
                  </a:lnTo>
                  <a:lnTo>
                    <a:pt x="220" y="236"/>
                  </a:lnTo>
                  <a:lnTo>
                    <a:pt x="257" y="232"/>
                  </a:lnTo>
                  <a:lnTo>
                    <a:pt x="224" y="227"/>
                  </a:lnTo>
                  <a:lnTo>
                    <a:pt x="195" y="220"/>
                  </a:lnTo>
                  <a:lnTo>
                    <a:pt x="170" y="212"/>
                  </a:lnTo>
                  <a:lnTo>
                    <a:pt x="148" y="204"/>
                  </a:lnTo>
                  <a:lnTo>
                    <a:pt x="128" y="193"/>
                  </a:lnTo>
                  <a:lnTo>
                    <a:pt x="112" y="182"/>
                  </a:lnTo>
                  <a:lnTo>
                    <a:pt x="97" y="169"/>
                  </a:lnTo>
                  <a:lnTo>
                    <a:pt x="84" y="155"/>
                  </a:lnTo>
                  <a:lnTo>
                    <a:pt x="72" y="141"/>
                  </a:lnTo>
                  <a:lnTo>
                    <a:pt x="61" y="125"/>
                  </a:lnTo>
                  <a:lnTo>
                    <a:pt x="52" y="107"/>
                  </a:lnTo>
                  <a:lnTo>
                    <a:pt x="43" y="88"/>
                  </a:lnTo>
                  <a:lnTo>
                    <a:pt x="33" y="69"/>
                  </a:lnTo>
                  <a:lnTo>
                    <a:pt x="23" y="47"/>
                  </a:lnTo>
                  <a:lnTo>
                    <a:pt x="12" y="2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16135" name="Freeform 39"/>
            <p:cNvSpPr/>
            <p:nvPr userDrawn="1"/>
          </p:nvSpPr>
          <p:spPr bwMode="ltGray">
            <a:xfrm rot="9832527" flipV="1">
              <a:off x="1997" y="858"/>
              <a:ext cx="330" cy="278"/>
            </a:xfrm>
            <a:custGeom>
              <a:cxnLst>
                <a:cxn ang="0">
                  <a:pos x="77" y="0"/>
                </a:cxn>
                <a:cxn ang="0">
                  <a:pos x="124" y="108"/>
                </a:cxn>
                <a:cxn ang="0">
                  <a:pos x="120" y="107"/>
                </a:cxn>
                <a:cxn ang="0">
                  <a:pos x="107" y="105"/>
                </a:cxn>
                <a:cxn ang="0">
                  <a:pos x="89" y="101"/>
                </a:cxn>
                <a:cxn ang="0">
                  <a:pos x="68" y="99"/>
                </a:cxn>
                <a:cxn ang="0">
                  <a:pos x="45" y="97"/>
                </a:cxn>
                <a:cxn ang="0">
                  <a:pos x="25" y="98"/>
                </a:cxn>
                <a:cxn ang="0">
                  <a:pos x="9" y="102"/>
                </a:cxn>
                <a:cxn ang="0">
                  <a:pos x="0" y="110"/>
                </a:cxn>
                <a:cxn ang="0">
                  <a:pos x="4" y="98"/>
                </a:cxn>
                <a:cxn ang="0">
                  <a:pos x="8" y="89"/>
                </a:cxn>
                <a:cxn ang="0">
                  <a:pos x="16" y="82"/>
                </a:cxn>
                <a:cxn ang="0">
                  <a:pos x="25" y="76"/>
                </a:cxn>
                <a:cxn ang="0">
                  <a:pos x="36" y="72"/>
                </a:cxn>
                <a:cxn ang="0">
                  <a:pos x="47" y="71"/>
                </a:cxn>
                <a:cxn ang="0">
                  <a:pos x="59" y="71"/>
                </a:cxn>
                <a:cxn ang="0">
                  <a:pos x="72" y="74"/>
                </a:cxn>
                <a:cxn ang="0">
                  <a:pos x="73" y="71"/>
                </a:cxn>
                <a:cxn ang="0">
                  <a:pos x="70" y="56"/>
                </a:cxn>
                <a:cxn ang="0">
                  <a:pos x="67" y="38"/>
                </a:cxn>
                <a:cxn ang="0">
                  <a:pos x="65" y="30"/>
                </a:cxn>
                <a:cxn ang="0">
                  <a:pos x="63" y="30"/>
                </a:cxn>
                <a:cxn ang="0">
                  <a:pos x="61" y="29"/>
                </a:cxn>
                <a:cxn ang="0">
                  <a:pos x="59" y="26"/>
                </a:cxn>
                <a:cxn ang="0">
                  <a:pos x="57" y="23"/>
                </a:cxn>
                <a:cxn ang="0">
                  <a:pos x="57" y="19"/>
                </a:cxn>
                <a:cxn ang="0">
                  <a:pos x="59" y="14"/>
                </a:cxn>
                <a:cxn ang="0">
                  <a:pos x="66" y="8"/>
                </a:cxn>
                <a:cxn ang="0">
                  <a:pos x="77" y="0"/>
                </a:cxn>
              </a:cxnLst>
              <a:rect l="0" t="0" r="r" b="b"/>
              <a:pathLst>
                <a:path w="124" h="110">
                  <a:moveTo>
                    <a:pt x="77" y="0"/>
                  </a:moveTo>
                  <a:lnTo>
                    <a:pt x="124" y="108"/>
                  </a:lnTo>
                  <a:lnTo>
                    <a:pt x="120" y="107"/>
                  </a:lnTo>
                  <a:lnTo>
                    <a:pt x="107" y="105"/>
                  </a:lnTo>
                  <a:lnTo>
                    <a:pt x="89" y="101"/>
                  </a:lnTo>
                  <a:lnTo>
                    <a:pt x="68" y="99"/>
                  </a:lnTo>
                  <a:lnTo>
                    <a:pt x="45" y="97"/>
                  </a:lnTo>
                  <a:lnTo>
                    <a:pt x="25" y="98"/>
                  </a:lnTo>
                  <a:lnTo>
                    <a:pt x="9" y="102"/>
                  </a:lnTo>
                  <a:lnTo>
                    <a:pt x="0" y="110"/>
                  </a:lnTo>
                  <a:lnTo>
                    <a:pt x="4" y="98"/>
                  </a:lnTo>
                  <a:lnTo>
                    <a:pt x="8" y="89"/>
                  </a:lnTo>
                  <a:lnTo>
                    <a:pt x="16" y="82"/>
                  </a:lnTo>
                  <a:lnTo>
                    <a:pt x="25" y="76"/>
                  </a:lnTo>
                  <a:lnTo>
                    <a:pt x="36" y="72"/>
                  </a:lnTo>
                  <a:lnTo>
                    <a:pt x="47" y="71"/>
                  </a:lnTo>
                  <a:lnTo>
                    <a:pt x="59" y="71"/>
                  </a:lnTo>
                  <a:lnTo>
                    <a:pt x="72" y="74"/>
                  </a:lnTo>
                  <a:lnTo>
                    <a:pt x="73" y="71"/>
                  </a:lnTo>
                  <a:lnTo>
                    <a:pt x="70" y="56"/>
                  </a:lnTo>
                  <a:lnTo>
                    <a:pt x="67" y="38"/>
                  </a:lnTo>
                  <a:lnTo>
                    <a:pt x="65" y="30"/>
                  </a:lnTo>
                  <a:lnTo>
                    <a:pt x="63" y="30"/>
                  </a:lnTo>
                  <a:lnTo>
                    <a:pt x="61" y="29"/>
                  </a:lnTo>
                  <a:lnTo>
                    <a:pt x="59" y="26"/>
                  </a:lnTo>
                  <a:lnTo>
                    <a:pt x="57" y="23"/>
                  </a:lnTo>
                  <a:lnTo>
                    <a:pt x="57" y="19"/>
                  </a:lnTo>
                  <a:lnTo>
                    <a:pt x="59" y="14"/>
                  </a:lnTo>
                  <a:lnTo>
                    <a:pt x="66" y="8"/>
                  </a:lnTo>
                  <a:lnTo>
                    <a:pt x="77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16136" name="Freeform 40"/>
            <p:cNvSpPr/>
            <p:nvPr userDrawn="1"/>
          </p:nvSpPr>
          <p:spPr bwMode="ltGray">
            <a:xfrm rot="9832527" flipV="1">
              <a:off x="2224" y="808"/>
              <a:ext cx="123" cy="233"/>
            </a:xfrm>
            <a:custGeom>
              <a:cxnLst>
                <a:cxn ang="0">
                  <a:pos x="31" y="0"/>
                </a:cxn>
                <a:cxn ang="0">
                  <a:pos x="20" y="38"/>
                </a:cxn>
                <a:cxn ang="0">
                  <a:pos x="15" y="62"/>
                </a:cxn>
                <a:cxn ang="0">
                  <a:pos x="11" y="79"/>
                </a:cxn>
                <a:cxn ang="0">
                  <a:pos x="0" y="94"/>
                </a:cxn>
                <a:cxn ang="0">
                  <a:pos x="12" y="88"/>
                </a:cxn>
                <a:cxn ang="0">
                  <a:pos x="23" y="80"/>
                </a:cxn>
                <a:cxn ang="0">
                  <a:pos x="32" y="69"/>
                </a:cxn>
                <a:cxn ang="0">
                  <a:pos x="40" y="57"/>
                </a:cxn>
                <a:cxn ang="0">
                  <a:pos x="45" y="44"/>
                </a:cxn>
                <a:cxn ang="0">
                  <a:pos x="46" y="30"/>
                </a:cxn>
                <a:cxn ang="0">
                  <a:pos x="42" y="15"/>
                </a:cxn>
                <a:cxn ang="0">
                  <a:pos x="31" y="0"/>
                </a:cxn>
              </a:cxnLst>
              <a:rect l="0" t="0" r="r" b="b"/>
              <a:pathLst>
                <a:path w="46" h="94">
                  <a:moveTo>
                    <a:pt x="31" y="0"/>
                  </a:moveTo>
                  <a:lnTo>
                    <a:pt x="20" y="38"/>
                  </a:lnTo>
                  <a:lnTo>
                    <a:pt x="15" y="62"/>
                  </a:lnTo>
                  <a:lnTo>
                    <a:pt x="11" y="79"/>
                  </a:lnTo>
                  <a:lnTo>
                    <a:pt x="0" y="94"/>
                  </a:lnTo>
                  <a:lnTo>
                    <a:pt x="12" y="88"/>
                  </a:lnTo>
                  <a:lnTo>
                    <a:pt x="23" y="80"/>
                  </a:lnTo>
                  <a:lnTo>
                    <a:pt x="32" y="69"/>
                  </a:lnTo>
                  <a:lnTo>
                    <a:pt x="40" y="57"/>
                  </a:lnTo>
                  <a:lnTo>
                    <a:pt x="45" y="44"/>
                  </a:lnTo>
                  <a:lnTo>
                    <a:pt x="46" y="30"/>
                  </a:lnTo>
                  <a:lnTo>
                    <a:pt x="42" y="15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16137" name="Freeform 41"/>
            <p:cNvSpPr/>
            <p:nvPr userDrawn="1"/>
          </p:nvSpPr>
          <p:spPr bwMode="ltGray">
            <a:xfrm>
              <a:off x="1603" y="0"/>
              <a:ext cx="124" cy="121"/>
            </a:xfrm>
            <a:custGeom>
              <a:cxnLst>
                <a:cxn ang="0">
                  <a:pos x="124" y="0"/>
                </a:cxn>
                <a:cxn ang="0">
                  <a:pos x="113" y="9"/>
                </a:cxn>
                <a:cxn ang="0">
                  <a:pos x="99" y="25"/>
                </a:cxn>
                <a:cxn ang="0">
                  <a:pos x="81" y="41"/>
                </a:cxn>
                <a:cxn ang="0">
                  <a:pos x="63" y="54"/>
                </a:cxn>
                <a:cxn ang="0">
                  <a:pos x="41" y="66"/>
                </a:cxn>
                <a:cxn ang="0">
                  <a:pos x="22" y="74"/>
                </a:cxn>
                <a:cxn ang="0">
                  <a:pos x="0" y="75"/>
                </a:cxn>
                <a:cxn ang="0">
                  <a:pos x="10" y="96"/>
                </a:cxn>
                <a:cxn ang="0">
                  <a:pos x="23" y="113"/>
                </a:cxn>
                <a:cxn ang="0">
                  <a:pos x="41" y="121"/>
                </a:cxn>
                <a:cxn ang="0">
                  <a:pos x="60" y="121"/>
                </a:cxn>
                <a:cxn ang="0">
                  <a:pos x="83" y="111"/>
                </a:cxn>
                <a:cxn ang="0">
                  <a:pos x="101" y="88"/>
                </a:cxn>
                <a:cxn ang="0">
                  <a:pos x="116" y="53"/>
                </a:cxn>
                <a:cxn ang="0">
                  <a:pos x="124" y="0"/>
                </a:cxn>
              </a:cxnLst>
              <a:rect l="0" t="0" r="r" b="b"/>
              <a:pathLst>
                <a:path w="124" h="120">
                  <a:moveTo>
                    <a:pt x="124" y="0"/>
                  </a:moveTo>
                  <a:lnTo>
                    <a:pt x="113" y="9"/>
                  </a:lnTo>
                  <a:lnTo>
                    <a:pt x="99" y="25"/>
                  </a:lnTo>
                  <a:lnTo>
                    <a:pt x="81" y="41"/>
                  </a:lnTo>
                  <a:lnTo>
                    <a:pt x="63" y="54"/>
                  </a:lnTo>
                  <a:lnTo>
                    <a:pt x="41" y="66"/>
                  </a:lnTo>
                  <a:lnTo>
                    <a:pt x="22" y="74"/>
                  </a:lnTo>
                  <a:lnTo>
                    <a:pt x="0" y="75"/>
                  </a:lnTo>
                  <a:lnTo>
                    <a:pt x="10" y="96"/>
                  </a:lnTo>
                  <a:lnTo>
                    <a:pt x="23" y="113"/>
                  </a:lnTo>
                  <a:lnTo>
                    <a:pt x="41" y="121"/>
                  </a:lnTo>
                  <a:lnTo>
                    <a:pt x="60" y="121"/>
                  </a:lnTo>
                  <a:lnTo>
                    <a:pt x="83" y="111"/>
                  </a:lnTo>
                  <a:lnTo>
                    <a:pt x="101" y="88"/>
                  </a:lnTo>
                  <a:lnTo>
                    <a:pt x="116" y="53"/>
                  </a:lnTo>
                  <a:lnTo>
                    <a:pt x="124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16138" name="Freeform 42"/>
            <p:cNvSpPr/>
            <p:nvPr userDrawn="1"/>
          </p:nvSpPr>
          <p:spPr bwMode="ltGray">
            <a:xfrm rot="9832527" flipV="1">
              <a:off x="2173" y="1238"/>
              <a:ext cx="393" cy="2300"/>
            </a:xfrm>
            <a:custGeom>
              <a:cxnLst>
                <a:cxn ang="0">
                  <a:pos x="0" y="0"/>
                </a:cxn>
                <a:cxn ang="0">
                  <a:pos x="6" y="6"/>
                </a:cxn>
                <a:cxn ang="0">
                  <a:pos x="16" y="14"/>
                </a:cxn>
                <a:cxn ang="0">
                  <a:pos x="28" y="24"/>
                </a:cxn>
                <a:cxn ang="0">
                  <a:pos x="41" y="37"/>
                </a:cxn>
                <a:cxn ang="0">
                  <a:pos x="58" y="53"/>
                </a:cxn>
                <a:cxn ang="0">
                  <a:pos x="73" y="70"/>
                </a:cxn>
                <a:cxn ang="0">
                  <a:pos x="88" y="90"/>
                </a:cxn>
                <a:cxn ang="0">
                  <a:pos x="100" y="113"/>
                </a:cxn>
                <a:cxn ang="0">
                  <a:pos x="112" y="137"/>
                </a:cxn>
                <a:cxn ang="0">
                  <a:pos x="120" y="165"/>
                </a:cxn>
                <a:cxn ang="0">
                  <a:pos x="124" y="196"/>
                </a:cxn>
                <a:cxn ang="0">
                  <a:pos x="126" y="228"/>
                </a:cxn>
                <a:cxn ang="0">
                  <a:pos x="120" y="264"/>
                </a:cxn>
                <a:cxn ang="0">
                  <a:pos x="109" y="302"/>
                </a:cxn>
                <a:cxn ang="0">
                  <a:pos x="92" y="342"/>
                </a:cxn>
                <a:cxn ang="0">
                  <a:pos x="67" y="386"/>
                </a:cxn>
                <a:cxn ang="0">
                  <a:pos x="39" y="436"/>
                </a:cxn>
                <a:cxn ang="0">
                  <a:pos x="21" y="482"/>
                </a:cxn>
                <a:cxn ang="0">
                  <a:pos x="10" y="525"/>
                </a:cxn>
                <a:cxn ang="0">
                  <a:pos x="6" y="566"/>
                </a:cxn>
                <a:cxn ang="0">
                  <a:pos x="6" y="605"/>
                </a:cxn>
                <a:cxn ang="0">
                  <a:pos x="8" y="641"/>
                </a:cxn>
                <a:cxn ang="0">
                  <a:pos x="12" y="673"/>
                </a:cxn>
                <a:cxn ang="0">
                  <a:pos x="14" y="704"/>
                </a:cxn>
                <a:cxn ang="0">
                  <a:pos x="41" y="688"/>
                </a:cxn>
                <a:cxn ang="0">
                  <a:pos x="39" y="680"/>
                </a:cxn>
                <a:cxn ang="0">
                  <a:pos x="36" y="657"/>
                </a:cxn>
                <a:cxn ang="0">
                  <a:pos x="33" y="622"/>
                </a:cxn>
                <a:cxn ang="0">
                  <a:pos x="35" y="575"/>
                </a:cxn>
                <a:cxn ang="0">
                  <a:pos x="41" y="519"/>
                </a:cxn>
                <a:cxn ang="0">
                  <a:pos x="58" y="455"/>
                </a:cxn>
                <a:cxn ang="0">
                  <a:pos x="86" y="386"/>
                </a:cxn>
                <a:cxn ang="0">
                  <a:pos x="129" y="313"/>
                </a:cxn>
                <a:cxn ang="0">
                  <a:pos x="143" y="279"/>
                </a:cxn>
                <a:cxn ang="0">
                  <a:pos x="149" y="235"/>
                </a:cxn>
                <a:cxn ang="0">
                  <a:pos x="144" y="184"/>
                </a:cxn>
                <a:cxn ang="0">
                  <a:pos x="131" y="134"/>
                </a:cxn>
                <a:cxn ang="0">
                  <a:pos x="109" y="85"/>
                </a:cxn>
                <a:cxn ang="0">
                  <a:pos x="81" y="44"/>
                </a:cxn>
                <a:cxn ang="0">
                  <a:pos x="44" y="14"/>
                </a:cxn>
                <a:cxn ang="0">
                  <a:pos x="0" y="0"/>
                </a:cxn>
              </a:cxnLst>
              <a:rect l="0" t="0" r="r" b="b"/>
              <a:pathLst>
                <a:path w="149" h="704">
                  <a:moveTo>
                    <a:pt x="0" y="0"/>
                  </a:moveTo>
                  <a:lnTo>
                    <a:pt x="6" y="6"/>
                  </a:lnTo>
                  <a:lnTo>
                    <a:pt x="16" y="14"/>
                  </a:lnTo>
                  <a:lnTo>
                    <a:pt x="28" y="24"/>
                  </a:lnTo>
                  <a:lnTo>
                    <a:pt x="41" y="37"/>
                  </a:lnTo>
                  <a:lnTo>
                    <a:pt x="58" y="53"/>
                  </a:lnTo>
                  <a:lnTo>
                    <a:pt x="73" y="70"/>
                  </a:lnTo>
                  <a:lnTo>
                    <a:pt x="88" y="90"/>
                  </a:lnTo>
                  <a:lnTo>
                    <a:pt x="100" y="113"/>
                  </a:lnTo>
                  <a:lnTo>
                    <a:pt x="112" y="137"/>
                  </a:lnTo>
                  <a:lnTo>
                    <a:pt x="120" y="165"/>
                  </a:lnTo>
                  <a:lnTo>
                    <a:pt x="124" y="196"/>
                  </a:lnTo>
                  <a:lnTo>
                    <a:pt x="126" y="228"/>
                  </a:lnTo>
                  <a:lnTo>
                    <a:pt x="120" y="264"/>
                  </a:lnTo>
                  <a:lnTo>
                    <a:pt x="109" y="302"/>
                  </a:lnTo>
                  <a:lnTo>
                    <a:pt x="92" y="342"/>
                  </a:lnTo>
                  <a:lnTo>
                    <a:pt x="67" y="386"/>
                  </a:lnTo>
                  <a:lnTo>
                    <a:pt x="39" y="436"/>
                  </a:lnTo>
                  <a:lnTo>
                    <a:pt x="21" y="482"/>
                  </a:lnTo>
                  <a:lnTo>
                    <a:pt x="10" y="525"/>
                  </a:lnTo>
                  <a:lnTo>
                    <a:pt x="6" y="566"/>
                  </a:lnTo>
                  <a:lnTo>
                    <a:pt x="6" y="605"/>
                  </a:lnTo>
                  <a:lnTo>
                    <a:pt x="8" y="641"/>
                  </a:lnTo>
                  <a:lnTo>
                    <a:pt x="12" y="673"/>
                  </a:lnTo>
                  <a:lnTo>
                    <a:pt x="14" y="704"/>
                  </a:lnTo>
                  <a:lnTo>
                    <a:pt x="41" y="688"/>
                  </a:lnTo>
                  <a:lnTo>
                    <a:pt x="39" y="680"/>
                  </a:lnTo>
                  <a:lnTo>
                    <a:pt x="36" y="657"/>
                  </a:lnTo>
                  <a:lnTo>
                    <a:pt x="33" y="622"/>
                  </a:lnTo>
                  <a:lnTo>
                    <a:pt x="35" y="575"/>
                  </a:lnTo>
                  <a:lnTo>
                    <a:pt x="41" y="519"/>
                  </a:lnTo>
                  <a:lnTo>
                    <a:pt x="58" y="455"/>
                  </a:lnTo>
                  <a:lnTo>
                    <a:pt x="86" y="386"/>
                  </a:lnTo>
                  <a:lnTo>
                    <a:pt x="129" y="313"/>
                  </a:lnTo>
                  <a:lnTo>
                    <a:pt x="143" y="279"/>
                  </a:lnTo>
                  <a:lnTo>
                    <a:pt x="149" y="235"/>
                  </a:lnTo>
                  <a:lnTo>
                    <a:pt x="144" y="184"/>
                  </a:lnTo>
                  <a:lnTo>
                    <a:pt x="131" y="134"/>
                  </a:lnTo>
                  <a:lnTo>
                    <a:pt x="109" y="85"/>
                  </a:lnTo>
                  <a:lnTo>
                    <a:pt x="81" y="44"/>
                  </a:lnTo>
                  <a:lnTo>
                    <a:pt x="44" y="1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16139" name="Freeform 43"/>
            <p:cNvSpPr/>
            <p:nvPr userDrawn="1"/>
          </p:nvSpPr>
          <p:spPr bwMode="ltGray">
            <a:xfrm>
              <a:off x="0" y="1848"/>
              <a:ext cx="36" cy="132"/>
            </a:xfrm>
            <a:custGeom>
              <a:cxnLst>
                <a:cxn ang="0">
                  <a:pos x="0" y="0"/>
                </a:cxn>
                <a:cxn ang="0">
                  <a:pos x="36" y="12"/>
                </a:cxn>
                <a:cxn ang="0">
                  <a:pos x="0" y="132"/>
                </a:cxn>
                <a:cxn ang="0">
                  <a:pos x="0" y="0"/>
                </a:cxn>
              </a:cxnLst>
              <a:rect l="0" t="0" r="r" b="b"/>
              <a:pathLst>
                <a:path w="36" h="132">
                  <a:moveTo>
                    <a:pt x="0" y="0"/>
                  </a:moveTo>
                  <a:lnTo>
                    <a:pt x="36" y="12"/>
                  </a:lnTo>
                  <a:lnTo>
                    <a:pt x="0" y="13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</a:ln>
            <a:effectLst/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16140" name="Rectangle 4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16141" name="Rectangle 45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16142" name="Rectangle 46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4C432D6C-A576-45C6-9334-D31DB1D88960}" type="slidenum">
              <a:rPr lang="en-US" altLang="zh-CN"/>
              <a:t>‹#›</a:t>
            </a:fld>
            <a:endParaRPr lang="en-US" altLang="zh-CN"/>
          </a:p>
        </p:txBody>
      </p:sp>
      <p:sp>
        <p:nvSpPr>
          <p:cNvPr id="516143" name="Rectangle 47"/>
          <p:cNvSpPr>
            <a:spLocks noGrp="1" noChangeArrowheads="1"/>
          </p:cNvSpPr>
          <p:nvPr>
            <p:ph type="ctrTitle"/>
          </p:nvPr>
        </p:nvSpPr>
        <p:spPr>
          <a:xfrm>
            <a:off x="2455863" y="596900"/>
            <a:ext cx="6192837" cy="3581400"/>
          </a:xfrm>
        </p:spPr>
        <p:txBody>
          <a:bodyPr/>
          <a:lstStyle>
            <a:lvl1pPr>
              <a:defRPr sz="52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516144" name="Rectangle 48"/>
          <p:cNvSpPr>
            <a:spLocks noGrp="1" noChangeArrowheads="1"/>
          </p:cNvSpPr>
          <p:nvPr>
            <p:ph type="subTitle" idx="1"/>
          </p:nvPr>
        </p:nvSpPr>
        <p:spPr>
          <a:xfrm>
            <a:off x="2489200" y="4279900"/>
            <a:ext cx="6146800" cy="1485900"/>
          </a:xfrm>
        </p:spPr>
        <p:txBody>
          <a:bodyPr/>
          <a:lstStyle>
            <a:lvl1pPr marL="0" indent="0" algn="ctr">
              <a:buFontTx/>
              <a:buNone/>
              <a:defRPr b="1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zh-CN" altLang="en-US"/>
              <a:t>单击此处编辑母版副标题样式</a:t>
            </a: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572E50-1041-4C74-AE05-7369124DB993}" type="slidenum">
              <a:rPr lang="en-US" altLang="zh-CN"/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1D5AB4D-A69F-4392-8E2A-3AFA72814CDD}" type="slidenum">
              <a:rPr lang="en-US" altLang="zh-CN"/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561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561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E7EBFB7-C1D9-42E2-B561-27767332E4D6}" type="slidenum">
              <a:rPr lang="en-US" altLang="zh-CN"/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0010D6C-AD3C-4301-A027-F58EEF294EB6}" type="slidenum">
              <a:rPr lang="en-US" altLang="zh-CN"/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A355EF7-FADE-4DD5-BDE3-7B35D5E65962}" type="slidenum">
              <a:rPr lang="en-US" altLang="zh-CN"/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6A611E4-ECE2-44FF-9360-4AF2D5E7E84E}" type="slidenum">
              <a:rPr lang="en-US" altLang="zh-CN"/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599253F-EDCF-4DB6-B7B9-6ED0E6F2E27E}" type="slidenum">
              <a:rPr lang="en-US" altLang="zh-CN"/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15D5702-4A67-4F6B-AA89-D72360A021D3}" type="slidenum">
              <a:rPr lang="en-US" altLang="zh-CN"/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218110-7418-44FF-909C-5BC40ED0D348}" type="slidenum">
              <a:rPr lang="en-US" altLang="zh-CN"/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6225" y="103188"/>
            <a:ext cx="2060575" cy="59531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42913" y="103188"/>
            <a:ext cx="6030912" cy="59531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22BD5B-C835-416B-B2AB-4995A35DC66F}" type="slidenum">
              <a:rPr lang="en-US" altLang="zh-CN"/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 preserve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442913" y="103188"/>
            <a:ext cx="8243887" cy="595312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BBC138FC-C349-4C80-97F8-9FA63BD32BB8}" type="slidenum">
              <a:rPr lang="en-US" altLang="zh-CN"/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15074" name="Group 2"/>
          <p:cNvGrpSpPr/>
          <p:nvPr/>
        </p:nvGrpSpPr>
        <p:grpSpPr>
          <a:xfrm>
            <a:off x="-7938" y="0"/>
            <a:ext cx="2833688" cy="6856413"/>
            <a:chOff x="-5" y="0"/>
            <a:chExt cx="1785" cy="4319"/>
          </a:xfrm>
        </p:grpSpPr>
        <p:sp>
          <p:nvSpPr>
            <p:cNvPr id="515075" name="Freeform 3"/>
            <p:cNvSpPr/>
            <p:nvPr/>
          </p:nvSpPr>
          <p:spPr bwMode="ltGray">
            <a:xfrm>
              <a:off x="-5" y="3262"/>
              <a:ext cx="472" cy="802"/>
            </a:xfrm>
            <a:custGeom>
              <a:cxnLst>
                <a:cxn ang="0">
                  <a:pos x="5" y="32"/>
                </a:cxn>
                <a:cxn ang="0">
                  <a:pos x="189" y="26"/>
                </a:cxn>
                <a:cxn ang="0">
                  <a:pos x="309" y="66"/>
                </a:cxn>
                <a:cxn ang="0">
                  <a:pos x="357" y="98"/>
                </a:cxn>
                <a:cxn ang="0">
                  <a:pos x="413" y="162"/>
                </a:cxn>
                <a:cxn ang="0">
                  <a:pos x="437" y="250"/>
                </a:cxn>
                <a:cxn ang="0">
                  <a:pos x="397" y="530"/>
                </a:cxn>
                <a:cxn ang="0">
                  <a:pos x="341" y="634"/>
                </a:cxn>
                <a:cxn ang="0">
                  <a:pos x="173" y="714"/>
                </a:cxn>
                <a:cxn ang="0">
                  <a:pos x="77" y="730"/>
                </a:cxn>
                <a:cxn ang="0">
                  <a:pos x="69" y="802"/>
                </a:cxn>
                <a:cxn ang="0">
                  <a:pos x="7" y="788"/>
                </a:cxn>
                <a:cxn ang="0">
                  <a:pos x="5" y="751"/>
                </a:cxn>
                <a:cxn ang="0">
                  <a:pos x="37" y="722"/>
                </a:cxn>
                <a:cxn ang="0">
                  <a:pos x="5" y="670"/>
                </a:cxn>
                <a:cxn ang="0">
                  <a:pos x="5" y="32"/>
                </a:cxn>
              </a:cxnLst>
              <a:rect l="0" t="0" r="r" b="b"/>
              <a:pathLst>
                <a:path w="472" h="802">
                  <a:moveTo>
                    <a:pt x="5" y="32"/>
                  </a:moveTo>
                  <a:cubicBezTo>
                    <a:pt x="101" y="0"/>
                    <a:pt x="20" y="17"/>
                    <a:pt x="189" y="26"/>
                  </a:cubicBezTo>
                  <a:cubicBezTo>
                    <a:pt x="221" y="37"/>
                    <a:pt x="280" y="47"/>
                    <a:pt x="309" y="66"/>
                  </a:cubicBezTo>
                  <a:cubicBezTo>
                    <a:pt x="325" y="77"/>
                    <a:pt x="357" y="98"/>
                    <a:pt x="357" y="98"/>
                  </a:cubicBezTo>
                  <a:cubicBezTo>
                    <a:pt x="394" y="154"/>
                    <a:pt x="373" y="135"/>
                    <a:pt x="413" y="162"/>
                  </a:cubicBezTo>
                  <a:cubicBezTo>
                    <a:pt x="433" y="223"/>
                    <a:pt x="426" y="193"/>
                    <a:pt x="437" y="250"/>
                  </a:cubicBezTo>
                  <a:cubicBezTo>
                    <a:pt x="433" y="370"/>
                    <a:pt x="472" y="455"/>
                    <a:pt x="397" y="530"/>
                  </a:cubicBezTo>
                  <a:cubicBezTo>
                    <a:pt x="385" y="567"/>
                    <a:pt x="368" y="607"/>
                    <a:pt x="341" y="634"/>
                  </a:cubicBezTo>
                  <a:cubicBezTo>
                    <a:pt x="319" y="701"/>
                    <a:pt x="233" y="707"/>
                    <a:pt x="173" y="714"/>
                  </a:cubicBezTo>
                  <a:cubicBezTo>
                    <a:pt x="142" y="724"/>
                    <a:pt x="100" y="707"/>
                    <a:pt x="77" y="730"/>
                  </a:cubicBezTo>
                  <a:cubicBezTo>
                    <a:pt x="60" y="747"/>
                    <a:pt x="72" y="778"/>
                    <a:pt x="69" y="802"/>
                  </a:cubicBezTo>
                  <a:cubicBezTo>
                    <a:pt x="53" y="799"/>
                    <a:pt x="23" y="792"/>
                    <a:pt x="7" y="788"/>
                  </a:cubicBezTo>
                  <a:cubicBezTo>
                    <a:pt x="5" y="788"/>
                    <a:pt x="0" y="762"/>
                    <a:pt x="5" y="751"/>
                  </a:cubicBezTo>
                  <a:cubicBezTo>
                    <a:pt x="10" y="740"/>
                    <a:pt x="37" y="735"/>
                    <a:pt x="37" y="722"/>
                  </a:cubicBezTo>
                  <a:cubicBezTo>
                    <a:pt x="26" y="682"/>
                    <a:pt x="22" y="685"/>
                    <a:pt x="5" y="670"/>
                  </a:cubicBezTo>
                  <a:cubicBezTo>
                    <a:pt x="5" y="541"/>
                    <a:pt x="5" y="233"/>
                    <a:pt x="5" y="32"/>
                  </a:cubicBezTo>
                  <a:close/>
                </a:path>
              </a:pathLst>
            </a:custGeom>
            <a:solidFill>
              <a:schemeClr val="folHlink">
                <a:alpha val="50000"/>
              </a:schemeClr>
            </a:solidFill>
            <a:ln w="9525">
              <a:noFill/>
              <a:round/>
            </a:ln>
            <a:effectLst/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515076" name="Group 4"/>
            <p:cNvGrpSpPr/>
            <p:nvPr/>
          </p:nvGrpSpPr>
          <p:grpSpPr>
            <a:xfrm rot="14964908" flipH="1">
              <a:off x="104" y="2441"/>
              <a:ext cx="452" cy="444"/>
              <a:chOff x="1727" y="866"/>
              <a:chExt cx="129" cy="157"/>
            </a:xfrm>
          </p:grpSpPr>
          <p:sp>
            <p:nvSpPr>
              <p:cNvPr id="515077" name="Freeform 5"/>
              <p:cNvSpPr/>
              <p:nvPr userDrawn="1"/>
            </p:nvSpPr>
            <p:spPr bwMode="ltGray">
              <a:xfrm>
                <a:off x="1727" y="866"/>
                <a:ext cx="41" cy="59"/>
              </a:xfrm>
              <a:custGeom>
                <a:cxnLst>
                  <a:cxn ang="0">
                    <a:pos x="83" y="28"/>
                  </a:cxn>
                  <a:cxn ang="0">
                    <a:pos x="27" y="0"/>
                  </a:cxn>
                  <a:cxn ang="0">
                    <a:pos x="0" y="117"/>
                  </a:cxn>
                  <a:cxn ang="0">
                    <a:pos x="83" y="28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5078" name="Freeform 6"/>
              <p:cNvSpPr/>
              <p:nvPr userDrawn="1"/>
            </p:nvSpPr>
            <p:spPr bwMode="ltGray">
              <a:xfrm>
                <a:off x="1786" y="894"/>
                <a:ext cx="70" cy="49"/>
              </a:xfrm>
              <a:custGeom>
                <a:cxnLst>
                  <a:cxn ang="0">
                    <a:pos x="0" y="98"/>
                  </a:cxn>
                  <a:cxn ang="0">
                    <a:pos x="118" y="0"/>
                  </a:cxn>
                  <a:cxn ang="0">
                    <a:pos x="140" y="49"/>
                  </a:cxn>
                  <a:cxn ang="0">
                    <a:pos x="0" y="98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5079" name="Freeform 7"/>
              <p:cNvSpPr/>
              <p:nvPr userDrawn="1"/>
            </p:nvSpPr>
            <p:spPr bwMode="ltGray">
              <a:xfrm>
                <a:off x="1772" y="998"/>
                <a:ext cx="73" cy="25"/>
              </a:xfrm>
              <a:custGeom>
                <a:cxnLst>
                  <a:cxn ang="0">
                    <a:pos x="0" y="7"/>
                  </a:cxn>
                  <a:cxn ang="0">
                    <a:pos x="145" y="0"/>
                  </a:cxn>
                  <a:cxn ang="0">
                    <a:pos x="131" y="49"/>
                  </a:cxn>
                  <a:cxn ang="0">
                    <a:pos x="0" y="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515080" name="Freeform 8"/>
            <p:cNvSpPr/>
            <p:nvPr/>
          </p:nvSpPr>
          <p:spPr bwMode="ltGray">
            <a:xfrm>
              <a:off x="90" y="1736"/>
              <a:ext cx="710" cy="768"/>
            </a:xfrm>
            <a:custGeom>
              <a:cxnLst>
                <a:cxn ang="0">
                  <a:pos x="14" y="416"/>
                </a:cxn>
                <a:cxn ang="0">
                  <a:pos x="14" y="272"/>
                </a:cxn>
                <a:cxn ang="0">
                  <a:pos x="102" y="144"/>
                </a:cxn>
                <a:cxn ang="0">
                  <a:pos x="150" y="96"/>
                </a:cxn>
                <a:cxn ang="0">
                  <a:pos x="198" y="64"/>
                </a:cxn>
                <a:cxn ang="0">
                  <a:pos x="350" y="0"/>
                </a:cxn>
                <a:cxn ang="0">
                  <a:pos x="534" y="8"/>
                </a:cxn>
                <a:cxn ang="0">
                  <a:pos x="662" y="96"/>
                </a:cxn>
                <a:cxn ang="0">
                  <a:pos x="710" y="200"/>
                </a:cxn>
                <a:cxn ang="0">
                  <a:pos x="702" y="400"/>
                </a:cxn>
                <a:cxn ang="0">
                  <a:pos x="678" y="448"/>
                </a:cxn>
                <a:cxn ang="0">
                  <a:pos x="550" y="632"/>
                </a:cxn>
                <a:cxn ang="0">
                  <a:pos x="518" y="656"/>
                </a:cxn>
                <a:cxn ang="0">
                  <a:pos x="470" y="664"/>
                </a:cxn>
                <a:cxn ang="0">
                  <a:pos x="518" y="680"/>
                </a:cxn>
                <a:cxn ang="0">
                  <a:pos x="566" y="696"/>
                </a:cxn>
                <a:cxn ang="0">
                  <a:pos x="574" y="720"/>
                </a:cxn>
                <a:cxn ang="0">
                  <a:pos x="526" y="736"/>
                </a:cxn>
                <a:cxn ang="0">
                  <a:pos x="502" y="752"/>
                </a:cxn>
                <a:cxn ang="0">
                  <a:pos x="454" y="768"/>
                </a:cxn>
                <a:cxn ang="0">
                  <a:pos x="438" y="712"/>
                </a:cxn>
                <a:cxn ang="0">
                  <a:pos x="246" y="688"/>
                </a:cxn>
                <a:cxn ang="0">
                  <a:pos x="134" y="648"/>
                </a:cxn>
                <a:cxn ang="0">
                  <a:pos x="110" y="624"/>
                </a:cxn>
                <a:cxn ang="0">
                  <a:pos x="78" y="576"/>
                </a:cxn>
                <a:cxn ang="0">
                  <a:pos x="54" y="464"/>
                </a:cxn>
                <a:cxn ang="0">
                  <a:pos x="30" y="408"/>
                </a:cxn>
                <a:cxn ang="0">
                  <a:pos x="22" y="384"/>
                </a:cxn>
                <a:cxn ang="0">
                  <a:pos x="14" y="416"/>
                </a:cxn>
              </a:cxnLst>
              <a:rect l="0" t="0" r="r" b="b"/>
              <a:pathLst>
                <a:path w="710" h="768">
                  <a:moveTo>
                    <a:pt x="14" y="416"/>
                  </a:moveTo>
                  <a:cubicBezTo>
                    <a:pt x="6" y="353"/>
                    <a:pt x="0" y="339"/>
                    <a:pt x="14" y="272"/>
                  </a:cubicBezTo>
                  <a:cubicBezTo>
                    <a:pt x="24" y="227"/>
                    <a:pt x="72" y="178"/>
                    <a:pt x="102" y="144"/>
                  </a:cubicBezTo>
                  <a:cubicBezTo>
                    <a:pt x="117" y="127"/>
                    <a:pt x="134" y="112"/>
                    <a:pt x="150" y="96"/>
                  </a:cubicBezTo>
                  <a:cubicBezTo>
                    <a:pt x="164" y="82"/>
                    <a:pt x="198" y="64"/>
                    <a:pt x="198" y="64"/>
                  </a:cubicBezTo>
                  <a:cubicBezTo>
                    <a:pt x="231" y="14"/>
                    <a:pt x="294" y="7"/>
                    <a:pt x="350" y="0"/>
                  </a:cubicBezTo>
                  <a:cubicBezTo>
                    <a:pt x="411" y="3"/>
                    <a:pt x="473" y="1"/>
                    <a:pt x="534" y="8"/>
                  </a:cubicBezTo>
                  <a:cubicBezTo>
                    <a:pt x="582" y="13"/>
                    <a:pt x="624" y="71"/>
                    <a:pt x="662" y="96"/>
                  </a:cubicBezTo>
                  <a:cubicBezTo>
                    <a:pt x="691" y="140"/>
                    <a:pt x="698" y="151"/>
                    <a:pt x="710" y="200"/>
                  </a:cubicBezTo>
                  <a:cubicBezTo>
                    <a:pt x="707" y="267"/>
                    <a:pt x="707" y="333"/>
                    <a:pt x="702" y="400"/>
                  </a:cubicBezTo>
                  <a:cubicBezTo>
                    <a:pt x="700" y="423"/>
                    <a:pt x="688" y="428"/>
                    <a:pt x="678" y="448"/>
                  </a:cubicBezTo>
                  <a:cubicBezTo>
                    <a:pt x="646" y="512"/>
                    <a:pt x="626" y="607"/>
                    <a:pt x="550" y="632"/>
                  </a:cubicBezTo>
                  <a:cubicBezTo>
                    <a:pt x="539" y="640"/>
                    <a:pt x="530" y="651"/>
                    <a:pt x="518" y="656"/>
                  </a:cubicBezTo>
                  <a:cubicBezTo>
                    <a:pt x="503" y="662"/>
                    <a:pt x="470" y="648"/>
                    <a:pt x="470" y="664"/>
                  </a:cubicBezTo>
                  <a:cubicBezTo>
                    <a:pt x="470" y="681"/>
                    <a:pt x="502" y="675"/>
                    <a:pt x="518" y="680"/>
                  </a:cubicBezTo>
                  <a:cubicBezTo>
                    <a:pt x="534" y="685"/>
                    <a:pt x="566" y="696"/>
                    <a:pt x="566" y="696"/>
                  </a:cubicBezTo>
                  <a:cubicBezTo>
                    <a:pt x="569" y="704"/>
                    <a:pt x="580" y="714"/>
                    <a:pt x="574" y="720"/>
                  </a:cubicBezTo>
                  <a:cubicBezTo>
                    <a:pt x="562" y="732"/>
                    <a:pt x="542" y="731"/>
                    <a:pt x="526" y="736"/>
                  </a:cubicBezTo>
                  <a:cubicBezTo>
                    <a:pt x="517" y="739"/>
                    <a:pt x="511" y="748"/>
                    <a:pt x="502" y="752"/>
                  </a:cubicBezTo>
                  <a:cubicBezTo>
                    <a:pt x="487" y="759"/>
                    <a:pt x="454" y="768"/>
                    <a:pt x="454" y="768"/>
                  </a:cubicBezTo>
                  <a:cubicBezTo>
                    <a:pt x="448" y="750"/>
                    <a:pt x="453" y="725"/>
                    <a:pt x="438" y="712"/>
                  </a:cubicBezTo>
                  <a:cubicBezTo>
                    <a:pt x="407" y="685"/>
                    <a:pt x="256" y="689"/>
                    <a:pt x="246" y="688"/>
                  </a:cubicBezTo>
                  <a:cubicBezTo>
                    <a:pt x="207" y="680"/>
                    <a:pt x="166" y="674"/>
                    <a:pt x="134" y="648"/>
                  </a:cubicBezTo>
                  <a:cubicBezTo>
                    <a:pt x="125" y="641"/>
                    <a:pt x="117" y="633"/>
                    <a:pt x="110" y="624"/>
                  </a:cubicBezTo>
                  <a:cubicBezTo>
                    <a:pt x="98" y="609"/>
                    <a:pt x="78" y="576"/>
                    <a:pt x="78" y="576"/>
                  </a:cubicBezTo>
                  <a:cubicBezTo>
                    <a:pt x="66" y="506"/>
                    <a:pt x="74" y="544"/>
                    <a:pt x="54" y="464"/>
                  </a:cubicBezTo>
                  <a:cubicBezTo>
                    <a:pt x="37" y="397"/>
                    <a:pt x="58" y="463"/>
                    <a:pt x="30" y="408"/>
                  </a:cubicBezTo>
                  <a:cubicBezTo>
                    <a:pt x="26" y="400"/>
                    <a:pt x="30" y="380"/>
                    <a:pt x="22" y="384"/>
                  </a:cubicBezTo>
                  <a:cubicBezTo>
                    <a:pt x="12" y="389"/>
                    <a:pt x="17" y="405"/>
                    <a:pt x="14" y="416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 w="9525">
              <a:noFill/>
              <a:round/>
            </a:ln>
            <a:effectLst/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515081" name="Group 9"/>
            <p:cNvGrpSpPr/>
            <p:nvPr/>
          </p:nvGrpSpPr>
          <p:grpSpPr>
            <a:xfrm rot="416244">
              <a:off x="9" y="1746"/>
              <a:ext cx="1771" cy="1741"/>
              <a:chOff x="41" y="2787"/>
              <a:chExt cx="902" cy="833"/>
            </a:xfrm>
          </p:grpSpPr>
          <p:sp>
            <p:nvSpPr>
              <p:cNvPr id="515082" name="Freeform 10"/>
              <p:cNvSpPr/>
              <p:nvPr userDrawn="1"/>
            </p:nvSpPr>
            <p:spPr bwMode="ltGray">
              <a:xfrm rot="373331" flipH="1">
                <a:off x="125" y="2787"/>
                <a:ext cx="313" cy="303"/>
              </a:xfrm>
              <a:custGeom>
                <a:cxnLst>
                  <a:cxn ang="0">
                    <a:pos x="46" y="210"/>
                  </a:cxn>
                  <a:cxn ang="0">
                    <a:pos x="37" y="198"/>
                  </a:cxn>
                  <a:cxn ang="0">
                    <a:pos x="26" y="181"/>
                  </a:cxn>
                  <a:cxn ang="0">
                    <a:pos x="15" y="159"/>
                  </a:cxn>
                  <a:cxn ang="0">
                    <a:pos x="5" y="135"/>
                  </a:cxn>
                  <a:cxn ang="0">
                    <a:pos x="0" y="109"/>
                  </a:cxn>
                  <a:cxn ang="0">
                    <a:pos x="1" y="82"/>
                  </a:cxn>
                  <a:cxn ang="0">
                    <a:pos x="9" y="57"/>
                  </a:cxn>
                  <a:cxn ang="0">
                    <a:pos x="27" y="35"/>
                  </a:cxn>
                  <a:cxn ang="0">
                    <a:pos x="45" y="22"/>
                  </a:cxn>
                  <a:cxn ang="0">
                    <a:pos x="60" y="12"/>
                  </a:cxn>
                  <a:cxn ang="0">
                    <a:pos x="72" y="7"/>
                  </a:cxn>
                  <a:cxn ang="0">
                    <a:pos x="81" y="5"/>
                  </a:cxn>
                  <a:cxn ang="0">
                    <a:pos x="88" y="5"/>
                  </a:cxn>
                  <a:cxn ang="0">
                    <a:pos x="104" y="0"/>
                  </a:cxn>
                  <a:cxn ang="0">
                    <a:pos x="148" y="8"/>
                  </a:cxn>
                  <a:cxn ang="0">
                    <a:pos x="160" y="12"/>
                  </a:cxn>
                  <a:cxn ang="0">
                    <a:pos x="172" y="15"/>
                  </a:cxn>
                  <a:cxn ang="0">
                    <a:pos x="182" y="19"/>
                  </a:cxn>
                  <a:cxn ang="0">
                    <a:pos x="190" y="23"/>
                  </a:cxn>
                  <a:cxn ang="0">
                    <a:pos x="198" y="27"/>
                  </a:cxn>
                  <a:cxn ang="0">
                    <a:pos x="205" y="32"/>
                  </a:cxn>
                  <a:cxn ang="0">
                    <a:pos x="211" y="38"/>
                  </a:cxn>
                  <a:cxn ang="0">
                    <a:pos x="217" y="45"/>
                  </a:cxn>
                  <a:cxn ang="0">
                    <a:pos x="205" y="40"/>
                  </a:cxn>
                  <a:cxn ang="0">
                    <a:pos x="194" y="36"/>
                  </a:cxn>
                  <a:cxn ang="0">
                    <a:pos x="183" y="33"/>
                  </a:cxn>
                  <a:cxn ang="0">
                    <a:pos x="172" y="30"/>
                  </a:cxn>
                  <a:cxn ang="0">
                    <a:pos x="163" y="27"/>
                  </a:cxn>
                  <a:cxn ang="0">
                    <a:pos x="153" y="26"/>
                  </a:cxn>
                  <a:cxn ang="0">
                    <a:pos x="143" y="24"/>
                  </a:cxn>
                  <a:cxn ang="0">
                    <a:pos x="134" y="24"/>
                  </a:cxn>
                  <a:cxn ang="0">
                    <a:pos x="125" y="24"/>
                  </a:cxn>
                  <a:cxn ang="0">
                    <a:pos x="116" y="25"/>
                  </a:cxn>
                  <a:cxn ang="0">
                    <a:pos x="107" y="27"/>
                  </a:cxn>
                  <a:cxn ang="0">
                    <a:pos x="99" y="29"/>
                  </a:cxn>
                  <a:cxn ang="0">
                    <a:pos x="91" y="33"/>
                  </a:cxn>
                  <a:cxn ang="0">
                    <a:pos x="82" y="36"/>
                  </a:cxn>
                  <a:cxn ang="0">
                    <a:pos x="74" y="41"/>
                  </a:cxn>
                  <a:cxn ang="0">
                    <a:pos x="66" y="46"/>
                  </a:cxn>
                  <a:cxn ang="0">
                    <a:pos x="52" y="61"/>
                  </a:cxn>
                  <a:cxn ang="0">
                    <a:pos x="42" y="80"/>
                  </a:cxn>
                  <a:cxn ang="0">
                    <a:pos x="37" y="103"/>
                  </a:cxn>
                  <a:cxn ang="0">
                    <a:pos x="35" y="126"/>
                  </a:cxn>
                  <a:cxn ang="0">
                    <a:pos x="35" y="151"/>
                  </a:cxn>
                  <a:cxn ang="0">
                    <a:pos x="38" y="174"/>
                  </a:cxn>
                  <a:cxn ang="0">
                    <a:pos x="41" y="194"/>
                  </a:cxn>
                  <a:cxn ang="0">
                    <a:pos x="46" y="210"/>
                  </a:cxn>
                </a:cxnLst>
                <a:rect l="0" t="0" r="r" b="b"/>
                <a:pathLst>
                  <a:path w="216" h="210">
                    <a:moveTo>
                      <a:pt x="46" y="210"/>
                    </a:moveTo>
                    <a:lnTo>
                      <a:pt x="37" y="198"/>
                    </a:lnTo>
                    <a:lnTo>
                      <a:pt x="26" y="181"/>
                    </a:lnTo>
                    <a:lnTo>
                      <a:pt x="15" y="159"/>
                    </a:lnTo>
                    <a:lnTo>
                      <a:pt x="5" y="135"/>
                    </a:lnTo>
                    <a:lnTo>
                      <a:pt x="0" y="109"/>
                    </a:lnTo>
                    <a:lnTo>
                      <a:pt x="1" y="82"/>
                    </a:lnTo>
                    <a:lnTo>
                      <a:pt x="9" y="57"/>
                    </a:lnTo>
                    <a:lnTo>
                      <a:pt x="27" y="35"/>
                    </a:lnTo>
                    <a:lnTo>
                      <a:pt x="45" y="22"/>
                    </a:lnTo>
                    <a:lnTo>
                      <a:pt x="60" y="12"/>
                    </a:lnTo>
                    <a:lnTo>
                      <a:pt x="72" y="7"/>
                    </a:lnTo>
                    <a:lnTo>
                      <a:pt x="81" y="5"/>
                    </a:lnTo>
                    <a:lnTo>
                      <a:pt x="88" y="5"/>
                    </a:lnTo>
                    <a:lnTo>
                      <a:pt x="104" y="0"/>
                    </a:lnTo>
                    <a:lnTo>
                      <a:pt x="148" y="8"/>
                    </a:lnTo>
                    <a:lnTo>
                      <a:pt x="160" y="12"/>
                    </a:lnTo>
                    <a:lnTo>
                      <a:pt x="172" y="15"/>
                    </a:lnTo>
                    <a:lnTo>
                      <a:pt x="182" y="19"/>
                    </a:lnTo>
                    <a:lnTo>
                      <a:pt x="190" y="23"/>
                    </a:lnTo>
                    <a:lnTo>
                      <a:pt x="198" y="27"/>
                    </a:lnTo>
                    <a:lnTo>
                      <a:pt x="205" y="32"/>
                    </a:lnTo>
                    <a:lnTo>
                      <a:pt x="211" y="38"/>
                    </a:lnTo>
                    <a:lnTo>
                      <a:pt x="217" y="45"/>
                    </a:lnTo>
                    <a:lnTo>
                      <a:pt x="205" y="40"/>
                    </a:lnTo>
                    <a:lnTo>
                      <a:pt x="194" y="36"/>
                    </a:lnTo>
                    <a:lnTo>
                      <a:pt x="183" y="33"/>
                    </a:lnTo>
                    <a:lnTo>
                      <a:pt x="172" y="30"/>
                    </a:lnTo>
                    <a:lnTo>
                      <a:pt x="163" y="27"/>
                    </a:lnTo>
                    <a:lnTo>
                      <a:pt x="153" y="26"/>
                    </a:lnTo>
                    <a:lnTo>
                      <a:pt x="143" y="24"/>
                    </a:lnTo>
                    <a:lnTo>
                      <a:pt x="134" y="24"/>
                    </a:lnTo>
                    <a:lnTo>
                      <a:pt x="125" y="24"/>
                    </a:lnTo>
                    <a:lnTo>
                      <a:pt x="116" y="25"/>
                    </a:lnTo>
                    <a:lnTo>
                      <a:pt x="107" y="27"/>
                    </a:lnTo>
                    <a:lnTo>
                      <a:pt x="99" y="29"/>
                    </a:lnTo>
                    <a:lnTo>
                      <a:pt x="91" y="33"/>
                    </a:lnTo>
                    <a:lnTo>
                      <a:pt x="82" y="36"/>
                    </a:lnTo>
                    <a:lnTo>
                      <a:pt x="74" y="41"/>
                    </a:lnTo>
                    <a:lnTo>
                      <a:pt x="66" y="46"/>
                    </a:lnTo>
                    <a:lnTo>
                      <a:pt x="52" y="61"/>
                    </a:lnTo>
                    <a:lnTo>
                      <a:pt x="42" y="80"/>
                    </a:lnTo>
                    <a:lnTo>
                      <a:pt x="37" y="103"/>
                    </a:lnTo>
                    <a:lnTo>
                      <a:pt x="35" y="126"/>
                    </a:lnTo>
                    <a:lnTo>
                      <a:pt x="35" y="151"/>
                    </a:lnTo>
                    <a:lnTo>
                      <a:pt x="38" y="174"/>
                    </a:lnTo>
                    <a:lnTo>
                      <a:pt x="41" y="194"/>
                    </a:lnTo>
                    <a:lnTo>
                      <a:pt x="46" y="21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5083" name="Freeform 11"/>
              <p:cNvSpPr/>
              <p:nvPr userDrawn="1"/>
            </p:nvSpPr>
            <p:spPr bwMode="ltGray">
              <a:xfrm rot="373331" flipH="1">
                <a:off x="41" y="2843"/>
                <a:ext cx="262" cy="308"/>
              </a:xfrm>
              <a:custGeom>
                <a:cxnLst>
                  <a:cxn ang="0">
                    <a:pos x="109" y="0"/>
                  </a:cxn>
                  <a:cxn ang="0">
                    <a:pos x="112" y="2"/>
                  </a:cxn>
                  <a:cxn ang="0">
                    <a:pos x="118" y="8"/>
                  </a:cxn>
                  <a:cxn ang="0">
                    <a:pos x="127" y="18"/>
                  </a:cxn>
                  <a:cxn ang="0">
                    <a:pos x="137" y="33"/>
                  </a:cxn>
                  <a:cxn ang="0">
                    <a:pos x="145" y="52"/>
                  </a:cxn>
                  <a:cxn ang="0">
                    <a:pos x="150" y="76"/>
                  </a:cxn>
                  <a:cxn ang="0">
                    <a:pos x="150" y="105"/>
                  </a:cxn>
                  <a:cxn ang="0">
                    <a:pos x="144" y="139"/>
                  </a:cxn>
                  <a:cxn ang="0">
                    <a:pos x="140" y="149"/>
                  </a:cxn>
                  <a:cxn ang="0">
                    <a:pos x="136" y="157"/>
                  </a:cxn>
                  <a:cxn ang="0">
                    <a:pos x="131" y="165"/>
                  </a:cxn>
                  <a:cxn ang="0">
                    <a:pos x="125" y="173"/>
                  </a:cxn>
                  <a:cxn ang="0">
                    <a:pos x="117" y="180"/>
                  </a:cxn>
                  <a:cxn ang="0">
                    <a:pos x="110" y="185"/>
                  </a:cxn>
                  <a:cxn ang="0">
                    <a:pos x="102" y="191"/>
                  </a:cxn>
                  <a:cxn ang="0">
                    <a:pos x="92" y="195"/>
                  </a:cxn>
                  <a:cxn ang="0">
                    <a:pos x="82" y="197"/>
                  </a:cxn>
                  <a:cxn ang="0">
                    <a:pos x="72" y="200"/>
                  </a:cxn>
                  <a:cxn ang="0">
                    <a:pos x="61" y="201"/>
                  </a:cxn>
                  <a:cxn ang="0">
                    <a:pos x="49" y="201"/>
                  </a:cxn>
                  <a:cxn ang="0">
                    <a:pos x="37" y="200"/>
                  </a:cxn>
                  <a:cxn ang="0">
                    <a:pos x="25" y="197"/>
                  </a:cxn>
                  <a:cxn ang="0">
                    <a:pos x="12" y="193"/>
                  </a:cxn>
                  <a:cxn ang="0">
                    <a:pos x="0" y="188"/>
                  </a:cxn>
                  <a:cxn ang="0">
                    <a:pos x="11" y="195"/>
                  </a:cxn>
                  <a:cxn ang="0">
                    <a:pos x="22" y="200"/>
                  </a:cxn>
                  <a:cxn ang="0">
                    <a:pos x="33" y="205"/>
                  </a:cxn>
                  <a:cxn ang="0">
                    <a:pos x="43" y="208"/>
                  </a:cxn>
                  <a:cxn ang="0">
                    <a:pos x="53" y="211"/>
                  </a:cxn>
                  <a:cxn ang="0">
                    <a:pos x="63" y="212"/>
                  </a:cxn>
                  <a:cxn ang="0">
                    <a:pos x="73" y="213"/>
                  </a:cxn>
                  <a:cxn ang="0">
                    <a:pos x="83" y="213"/>
                  </a:cxn>
                  <a:cxn ang="0">
                    <a:pos x="91" y="212"/>
                  </a:cxn>
                  <a:cxn ang="0">
                    <a:pos x="100" y="210"/>
                  </a:cxn>
                  <a:cxn ang="0">
                    <a:pos x="108" y="208"/>
                  </a:cxn>
                  <a:cxn ang="0">
                    <a:pos x="116" y="206"/>
                  </a:cxn>
                  <a:cxn ang="0">
                    <a:pos x="123" y="203"/>
                  </a:cxn>
                  <a:cxn ang="0">
                    <a:pos x="130" y="199"/>
                  </a:cxn>
                  <a:cxn ang="0">
                    <a:pos x="136" y="195"/>
                  </a:cxn>
                  <a:cxn ang="0">
                    <a:pos x="142" y="191"/>
                  </a:cxn>
                  <a:cxn ang="0">
                    <a:pos x="158" y="176"/>
                  </a:cxn>
                  <a:cxn ang="0">
                    <a:pos x="169" y="161"/>
                  </a:cxn>
                  <a:cxn ang="0">
                    <a:pos x="176" y="144"/>
                  </a:cxn>
                  <a:cxn ang="0">
                    <a:pos x="179" y="128"/>
                  </a:cxn>
                  <a:cxn ang="0">
                    <a:pos x="181" y="111"/>
                  </a:cxn>
                  <a:cxn ang="0">
                    <a:pos x="181" y="95"/>
                  </a:cxn>
                  <a:cxn ang="0">
                    <a:pos x="182" y="79"/>
                  </a:cxn>
                  <a:cxn ang="0">
                    <a:pos x="173" y="46"/>
                  </a:cxn>
                  <a:cxn ang="0">
                    <a:pos x="156" y="21"/>
                  </a:cxn>
                  <a:cxn ang="0">
                    <a:pos x="151" y="18"/>
                  </a:cxn>
                  <a:cxn ang="0">
                    <a:pos x="147" y="15"/>
                  </a:cxn>
                  <a:cxn ang="0">
                    <a:pos x="142" y="13"/>
                  </a:cxn>
                  <a:cxn ang="0">
                    <a:pos x="138" y="11"/>
                  </a:cxn>
                  <a:cxn ang="0">
                    <a:pos x="132" y="9"/>
                  </a:cxn>
                  <a:cxn ang="0">
                    <a:pos x="126" y="6"/>
                  </a:cxn>
                  <a:cxn ang="0">
                    <a:pos x="119" y="3"/>
                  </a:cxn>
                  <a:cxn ang="0">
                    <a:pos x="109" y="0"/>
                  </a:cxn>
                </a:cxnLst>
                <a:rect l="0" t="0" r="r" b="b"/>
                <a:pathLst>
                  <a:path w="182" h="213">
                    <a:moveTo>
                      <a:pt x="109" y="0"/>
                    </a:moveTo>
                    <a:lnTo>
                      <a:pt x="112" y="2"/>
                    </a:lnTo>
                    <a:lnTo>
                      <a:pt x="118" y="8"/>
                    </a:lnTo>
                    <a:lnTo>
                      <a:pt x="127" y="18"/>
                    </a:lnTo>
                    <a:lnTo>
                      <a:pt x="137" y="33"/>
                    </a:lnTo>
                    <a:lnTo>
                      <a:pt x="145" y="52"/>
                    </a:lnTo>
                    <a:lnTo>
                      <a:pt x="150" y="76"/>
                    </a:lnTo>
                    <a:lnTo>
                      <a:pt x="150" y="105"/>
                    </a:lnTo>
                    <a:lnTo>
                      <a:pt x="144" y="139"/>
                    </a:lnTo>
                    <a:lnTo>
                      <a:pt x="140" y="149"/>
                    </a:lnTo>
                    <a:lnTo>
                      <a:pt x="136" y="157"/>
                    </a:lnTo>
                    <a:lnTo>
                      <a:pt x="131" y="165"/>
                    </a:lnTo>
                    <a:lnTo>
                      <a:pt x="125" y="173"/>
                    </a:lnTo>
                    <a:lnTo>
                      <a:pt x="117" y="180"/>
                    </a:lnTo>
                    <a:lnTo>
                      <a:pt x="110" y="185"/>
                    </a:lnTo>
                    <a:lnTo>
                      <a:pt x="102" y="191"/>
                    </a:lnTo>
                    <a:lnTo>
                      <a:pt x="92" y="195"/>
                    </a:lnTo>
                    <a:lnTo>
                      <a:pt x="82" y="197"/>
                    </a:lnTo>
                    <a:lnTo>
                      <a:pt x="72" y="200"/>
                    </a:lnTo>
                    <a:lnTo>
                      <a:pt x="61" y="201"/>
                    </a:lnTo>
                    <a:lnTo>
                      <a:pt x="49" y="201"/>
                    </a:lnTo>
                    <a:lnTo>
                      <a:pt x="37" y="200"/>
                    </a:lnTo>
                    <a:lnTo>
                      <a:pt x="25" y="197"/>
                    </a:lnTo>
                    <a:lnTo>
                      <a:pt x="12" y="193"/>
                    </a:lnTo>
                    <a:lnTo>
                      <a:pt x="0" y="188"/>
                    </a:lnTo>
                    <a:lnTo>
                      <a:pt x="11" y="195"/>
                    </a:lnTo>
                    <a:lnTo>
                      <a:pt x="22" y="200"/>
                    </a:lnTo>
                    <a:lnTo>
                      <a:pt x="33" y="205"/>
                    </a:lnTo>
                    <a:lnTo>
                      <a:pt x="43" y="208"/>
                    </a:lnTo>
                    <a:lnTo>
                      <a:pt x="53" y="211"/>
                    </a:lnTo>
                    <a:lnTo>
                      <a:pt x="63" y="212"/>
                    </a:lnTo>
                    <a:lnTo>
                      <a:pt x="73" y="213"/>
                    </a:lnTo>
                    <a:lnTo>
                      <a:pt x="83" y="213"/>
                    </a:lnTo>
                    <a:lnTo>
                      <a:pt x="91" y="212"/>
                    </a:lnTo>
                    <a:lnTo>
                      <a:pt x="100" y="210"/>
                    </a:lnTo>
                    <a:lnTo>
                      <a:pt x="108" y="208"/>
                    </a:lnTo>
                    <a:lnTo>
                      <a:pt x="116" y="206"/>
                    </a:lnTo>
                    <a:lnTo>
                      <a:pt x="123" y="203"/>
                    </a:lnTo>
                    <a:lnTo>
                      <a:pt x="130" y="199"/>
                    </a:lnTo>
                    <a:lnTo>
                      <a:pt x="136" y="195"/>
                    </a:lnTo>
                    <a:lnTo>
                      <a:pt x="142" y="191"/>
                    </a:lnTo>
                    <a:lnTo>
                      <a:pt x="158" y="176"/>
                    </a:lnTo>
                    <a:lnTo>
                      <a:pt x="169" y="161"/>
                    </a:lnTo>
                    <a:lnTo>
                      <a:pt x="176" y="144"/>
                    </a:lnTo>
                    <a:lnTo>
                      <a:pt x="179" y="128"/>
                    </a:lnTo>
                    <a:lnTo>
                      <a:pt x="181" y="111"/>
                    </a:lnTo>
                    <a:lnTo>
                      <a:pt x="181" y="95"/>
                    </a:lnTo>
                    <a:lnTo>
                      <a:pt x="182" y="79"/>
                    </a:lnTo>
                    <a:lnTo>
                      <a:pt x="173" y="46"/>
                    </a:lnTo>
                    <a:lnTo>
                      <a:pt x="156" y="21"/>
                    </a:lnTo>
                    <a:lnTo>
                      <a:pt x="151" y="18"/>
                    </a:lnTo>
                    <a:lnTo>
                      <a:pt x="147" y="15"/>
                    </a:lnTo>
                    <a:lnTo>
                      <a:pt x="142" y="13"/>
                    </a:lnTo>
                    <a:lnTo>
                      <a:pt x="138" y="11"/>
                    </a:lnTo>
                    <a:lnTo>
                      <a:pt x="132" y="9"/>
                    </a:lnTo>
                    <a:lnTo>
                      <a:pt x="126" y="6"/>
                    </a:lnTo>
                    <a:lnTo>
                      <a:pt x="119" y="3"/>
                    </a:lnTo>
                    <a:lnTo>
                      <a:pt x="109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5084" name="Freeform 12"/>
              <p:cNvSpPr/>
              <p:nvPr userDrawn="1"/>
            </p:nvSpPr>
            <p:spPr bwMode="ltGray">
              <a:xfrm rot="373331" flipH="1">
                <a:off x="121" y="2907"/>
                <a:ext cx="93" cy="156"/>
              </a:xfrm>
              <a:custGeom>
                <a:cxnLst>
                  <a:cxn ang="0">
                    <a:pos x="94" y="0"/>
                  </a:cxn>
                  <a:cxn ang="0">
                    <a:pos x="105" y="9"/>
                  </a:cxn>
                  <a:cxn ang="0">
                    <a:pos x="115" y="27"/>
                  </a:cxn>
                  <a:cxn ang="0">
                    <a:pos x="123" y="50"/>
                  </a:cxn>
                  <a:cxn ang="0">
                    <a:pos x="128" y="78"/>
                  </a:cxn>
                  <a:cxn ang="0">
                    <a:pos x="127" y="111"/>
                  </a:cxn>
                  <a:cxn ang="0">
                    <a:pos x="116" y="145"/>
                  </a:cxn>
                  <a:cxn ang="0">
                    <a:pos x="94" y="181"/>
                  </a:cxn>
                  <a:cxn ang="0">
                    <a:pos x="60" y="217"/>
                  </a:cxn>
                  <a:cxn ang="0">
                    <a:pos x="49" y="213"/>
                  </a:cxn>
                  <a:cxn ang="0">
                    <a:pos x="38" y="210"/>
                  </a:cxn>
                  <a:cxn ang="0">
                    <a:pos x="26" y="205"/>
                  </a:cxn>
                  <a:cxn ang="0">
                    <a:pos x="16" y="201"/>
                  </a:cxn>
                  <a:cxn ang="0">
                    <a:pos x="8" y="196"/>
                  </a:cxn>
                  <a:cxn ang="0">
                    <a:pos x="2" y="190"/>
                  </a:cxn>
                  <a:cxn ang="0">
                    <a:pos x="0" y="183"/>
                  </a:cxn>
                  <a:cxn ang="0">
                    <a:pos x="1" y="178"/>
                  </a:cxn>
                  <a:cxn ang="0">
                    <a:pos x="13" y="171"/>
                  </a:cxn>
                  <a:cxn ang="0">
                    <a:pos x="29" y="161"/>
                  </a:cxn>
                  <a:cxn ang="0">
                    <a:pos x="46" y="150"/>
                  </a:cxn>
                  <a:cxn ang="0">
                    <a:pos x="63" y="134"/>
                  </a:cxn>
                  <a:cxn ang="0">
                    <a:pos x="79" y="112"/>
                  </a:cxn>
                  <a:cxn ang="0">
                    <a:pos x="91" y="83"/>
                  </a:cxn>
                  <a:cxn ang="0">
                    <a:pos x="97" y="46"/>
                  </a:cxn>
                  <a:cxn ang="0">
                    <a:pos x="94" y="0"/>
                  </a:cxn>
                </a:cxnLst>
                <a:rect l="0" t="0" r="r" b="b"/>
                <a:pathLst>
                  <a:path w="128" h="216">
                    <a:moveTo>
                      <a:pt x="94" y="0"/>
                    </a:moveTo>
                    <a:lnTo>
                      <a:pt x="105" y="9"/>
                    </a:lnTo>
                    <a:lnTo>
                      <a:pt x="115" y="27"/>
                    </a:lnTo>
                    <a:lnTo>
                      <a:pt x="123" y="50"/>
                    </a:lnTo>
                    <a:lnTo>
                      <a:pt x="128" y="78"/>
                    </a:lnTo>
                    <a:lnTo>
                      <a:pt x="127" y="111"/>
                    </a:lnTo>
                    <a:lnTo>
                      <a:pt x="116" y="145"/>
                    </a:lnTo>
                    <a:lnTo>
                      <a:pt x="94" y="181"/>
                    </a:lnTo>
                    <a:lnTo>
                      <a:pt x="60" y="217"/>
                    </a:lnTo>
                    <a:lnTo>
                      <a:pt x="49" y="213"/>
                    </a:lnTo>
                    <a:lnTo>
                      <a:pt x="38" y="210"/>
                    </a:lnTo>
                    <a:lnTo>
                      <a:pt x="26" y="205"/>
                    </a:lnTo>
                    <a:lnTo>
                      <a:pt x="16" y="201"/>
                    </a:lnTo>
                    <a:lnTo>
                      <a:pt x="8" y="196"/>
                    </a:lnTo>
                    <a:lnTo>
                      <a:pt x="2" y="190"/>
                    </a:lnTo>
                    <a:lnTo>
                      <a:pt x="0" y="183"/>
                    </a:lnTo>
                    <a:lnTo>
                      <a:pt x="1" y="178"/>
                    </a:lnTo>
                    <a:lnTo>
                      <a:pt x="13" y="171"/>
                    </a:lnTo>
                    <a:lnTo>
                      <a:pt x="29" y="161"/>
                    </a:lnTo>
                    <a:lnTo>
                      <a:pt x="46" y="150"/>
                    </a:lnTo>
                    <a:lnTo>
                      <a:pt x="63" y="134"/>
                    </a:lnTo>
                    <a:lnTo>
                      <a:pt x="79" y="112"/>
                    </a:lnTo>
                    <a:lnTo>
                      <a:pt x="91" y="83"/>
                    </a:lnTo>
                    <a:lnTo>
                      <a:pt x="97" y="46"/>
                    </a:lnTo>
                    <a:lnTo>
                      <a:pt x="94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5085" name="Freeform 13"/>
              <p:cNvSpPr/>
              <p:nvPr userDrawn="1"/>
            </p:nvSpPr>
            <p:spPr bwMode="ltGray">
              <a:xfrm rot="373331" flipH="1">
                <a:off x="313" y="3110"/>
                <a:ext cx="85" cy="93"/>
              </a:xfrm>
              <a:custGeom>
                <a:cxnLst>
                  <a:cxn ang="0">
                    <a:pos x="75" y="0"/>
                  </a:cxn>
                  <a:cxn ang="0">
                    <a:pos x="0" y="25"/>
                  </a:cxn>
                  <a:cxn ang="0">
                    <a:pos x="3" y="26"/>
                  </a:cxn>
                  <a:cxn ang="0">
                    <a:pos x="14" y="29"/>
                  </a:cxn>
                  <a:cxn ang="0">
                    <a:pos x="29" y="36"/>
                  </a:cxn>
                  <a:cxn ang="0">
                    <a:pos x="46" y="47"/>
                  </a:cxn>
                  <a:cxn ang="0">
                    <a:pos x="66" y="62"/>
                  </a:cxn>
                  <a:cxn ang="0">
                    <a:pos x="84" y="80"/>
                  </a:cxn>
                  <a:cxn ang="0">
                    <a:pos x="102" y="103"/>
                  </a:cxn>
                  <a:cxn ang="0">
                    <a:pos x="116" y="132"/>
                  </a:cxn>
                  <a:cxn ang="0">
                    <a:pos x="117" y="120"/>
                  </a:cxn>
                  <a:cxn ang="0">
                    <a:pos x="115" y="107"/>
                  </a:cxn>
                  <a:cxn ang="0">
                    <a:pos x="108" y="90"/>
                  </a:cxn>
                  <a:cxn ang="0">
                    <a:pos x="99" y="74"/>
                  </a:cxn>
                  <a:cxn ang="0">
                    <a:pos x="89" y="58"/>
                  </a:cxn>
                  <a:cxn ang="0">
                    <a:pos x="78" y="45"/>
                  </a:cxn>
                  <a:cxn ang="0">
                    <a:pos x="67" y="36"/>
                  </a:cxn>
                  <a:cxn ang="0">
                    <a:pos x="58" y="32"/>
                  </a:cxn>
                  <a:cxn ang="0">
                    <a:pos x="69" y="29"/>
                  </a:cxn>
                  <a:cxn ang="0">
                    <a:pos x="79" y="28"/>
                  </a:cxn>
                  <a:cxn ang="0">
                    <a:pos x="89" y="26"/>
                  </a:cxn>
                  <a:cxn ang="0">
                    <a:pos x="98" y="25"/>
                  </a:cxn>
                  <a:cxn ang="0">
                    <a:pos x="105" y="24"/>
                  </a:cxn>
                  <a:cxn ang="0">
                    <a:pos x="109" y="22"/>
                  </a:cxn>
                  <a:cxn ang="0">
                    <a:pos x="113" y="21"/>
                  </a:cxn>
                  <a:cxn ang="0">
                    <a:pos x="114" y="21"/>
                  </a:cxn>
                  <a:cxn ang="0">
                    <a:pos x="75" y="0"/>
                  </a:cxn>
                </a:cxnLst>
                <a:rect l="0" t="0" r="r" b="b"/>
                <a:pathLst>
                  <a:path w="117" h="132">
                    <a:moveTo>
                      <a:pt x="75" y="0"/>
                    </a:moveTo>
                    <a:lnTo>
                      <a:pt x="0" y="25"/>
                    </a:lnTo>
                    <a:lnTo>
                      <a:pt x="3" y="26"/>
                    </a:lnTo>
                    <a:lnTo>
                      <a:pt x="14" y="29"/>
                    </a:lnTo>
                    <a:lnTo>
                      <a:pt x="29" y="36"/>
                    </a:lnTo>
                    <a:lnTo>
                      <a:pt x="46" y="47"/>
                    </a:lnTo>
                    <a:lnTo>
                      <a:pt x="66" y="62"/>
                    </a:lnTo>
                    <a:lnTo>
                      <a:pt x="84" y="80"/>
                    </a:lnTo>
                    <a:lnTo>
                      <a:pt x="102" y="103"/>
                    </a:lnTo>
                    <a:lnTo>
                      <a:pt x="116" y="132"/>
                    </a:lnTo>
                    <a:lnTo>
                      <a:pt x="117" y="120"/>
                    </a:lnTo>
                    <a:lnTo>
                      <a:pt x="115" y="107"/>
                    </a:lnTo>
                    <a:lnTo>
                      <a:pt x="108" y="90"/>
                    </a:lnTo>
                    <a:lnTo>
                      <a:pt x="99" y="74"/>
                    </a:lnTo>
                    <a:lnTo>
                      <a:pt x="89" y="58"/>
                    </a:lnTo>
                    <a:lnTo>
                      <a:pt x="78" y="45"/>
                    </a:lnTo>
                    <a:lnTo>
                      <a:pt x="67" y="36"/>
                    </a:lnTo>
                    <a:lnTo>
                      <a:pt x="58" y="32"/>
                    </a:lnTo>
                    <a:lnTo>
                      <a:pt x="69" y="29"/>
                    </a:lnTo>
                    <a:lnTo>
                      <a:pt x="79" y="28"/>
                    </a:lnTo>
                    <a:lnTo>
                      <a:pt x="89" y="26"/>
                    </a:lnTo>
                    <a:lnTo>
                      <a:pt x="98" y="25"/>
                    </a:lnTo>
                    <a:lnTo>
                      <a:pt x="105" y="24"/>
                    </a:lnTo>
                    <a:lnTo>
                      <a:pt x="109" y="22"/>
                    </a:lnTo>
                    <a:lnTo>
                      <a:pt x="113" y="21"/>
                    </a:lnTo>
                    <a:lnTo>
                      <a:pt x="114" y="21"/>
                    </a:lnTo>
                    <a:lnTo>
                      <a:pt x="75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5086" name="Freeform 14"/>
              <p:cNvSpPr/>
              <p:nvPr userDrawn="1"/>
            </p:nvSpPr>
            <p:spPr bwMode="ltGray">
              <a:xfrm rot="373331" flipH="1">
                <a:off x="289" y="3135"/>
                <a:ext cx="21" cy="55"/>
              </a:xfrm>
              <a:custGeom>
                <a:cxnLst>
                  <a:cxn ang="0">
                    <a:pos x="29" y="0"/>
                  </a:cxn>
                  <a:cxn ang="0">
                    <a:pos x="23" y="0"/>
                  </a:cxn>
                  <a:cxn ang="0">
                    <a:pos x="16" y="4"/>
                  </a:cxn>
                  <a:cxn ang="0">
                    <a:pos x="9" y="9"/>
                  </a:cxn>
                  <a:cxn ang="0">
                    <a:pos x="4" y="19"/>
                  </a:cxn>
                  <a:cxn ang="0">
                    <a:pos x="1" y="30"/>
                  </a:cxn>
                  <a:cxn ang="0">
                    <a:pos x="0" y="44"/>
                  </a:cxn>
                  <a:cxn ang="0">
                    <a:pos x="3" y="60"/>
                  </a:cxn>
                  <a:cxn ang="0">
                    <a:pos x="11" y="77"/>
                  </a:cxn>
                  <a:cxn ang="0">
                    <a:pos x="15" y="53"/>
                  </a:cxn>
                  <a:cxn ang="0">
                    <a:pos x="19" y="37"/>
                  </a:cxn>
                  <a:cxn ang="0">
                    <a:pos x="23" y="22"/>
                  </a:cxn>
                  <a:cxn ang="0">
                    <a:pos x="29" y="0"/>
                  </a:cxn>
                </a:cxnLst>
                <a:rect l="0" t="0" r="r" b="b"/>
                <a:pathLst>
                  <a:path w="28" h="77">
                    <a:moveTo>
                      <a:pt x="29" y="0"/>
                    </a:moveTo>
                    <a:lnTo>
                      <a:pt x="23" y="0"/>
                    </a:lnTo>
                    <a:lnTo>
                      <a:pt x="16" y="4"/>
                    </a:lnTo>
                    <a:lnTo>
                      <a:pt x="9" y="9"/>
                    </a:lnTo>
                    <a:lnTo>
                      <a:pt x="4" y="19"/>
                    </a:lnTo>
                    <a:lnTo>
                      <a:pt x="1" y="30"/>
                    </a:lnTo>
                    <a:lnTo>
                      <a:pt x="0" y="44"/>
                    </a:lnTo>
                    <a:lnTo>
                      <a:pt x="3" y="60"/>
                    </a:lnTo>
                    <a:lnTo>
                      <a:pt x="11" y="77"/>
                    </a:lnTo>
                    <a:lnTo>
                      <a:pt x="15" y="53"/>
                    </a:lnTo>
                    <a:lnTo>
                      <a:pt x="19" y="37"/>
                    </a:lnTo>
                    <a:lnTo>
                      <a:pt x="23" y="22"/>
                    </a:lnTo>
                    <a:lnTo>
                      <a:pt x="29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515087" name="Group 15"/>
              <p:cNvGrpSpPr/>
              <p:nvPr userDrawn="1"/>
            </p:nvGrpSpPr>
            <p:grpSpPr>
              <a:xfrm rot="10886446" flipH="1">
                <a:off x="335" y="3251"/>
                <a:ext cx="608" cy="369"/>
                <a:chOff x="-366" y="1704"/>
                <a:chExt cx="608" cy="369"/>
              </a:xfrm>
            </p:grpSpPr>
            <p:sp>
              <p:nvSpPr>
                <p:cNvPr id="515088" name="Freeform 16"/>
                <p:cNvSpPr/>
                <p:nvPr userDrawn="1"/>
              </p:nvSpPr>
              <p:spPr bwMode="ltGray">
                <a:xfrm rot="4200091">
                  <a:off x="-243" y="1807"/>
                  <a:ext cx="143" cy="390"/>
                </a:xfrm>
                <a:custGeom>
                  <a:cxnLst>
                    <a:cxn ang="0">
                      <a:pos x="12" y="44"/>
                    </a:cxn>
                    <a:cxn ang="0">
                      <a:pos x="6" y="72"/>
                    </a:cxn>
                    <a:cxn ang="0">
                      <a:pos x="3" y="99"/>
                    </a:cxn>
                    <a:cxn ang="0">
                      <a:pos x="0" y="125"/>
                    </a:cxn>
                    <a:cxn ang="0">
                      <a:pos x="0" y="151"/>
                    </a:cxn>
                    <a:cxn ang="0">
                      <a:pos x="3" y="180"/>
                    </a:cxn>
                    <a:cxn ang="0">
                      <a:pos x="7" y="211"/>
                    </a:cxn>
                    <a:cxn ang="0">
                      <a:pos x="16" y="247"/>
                    </a:cxn>
                    <a:cxn ang="0">
                      <a:pos x="29" y="287"/>
                    </a:cxn>
                    <a:cxn ang="0">
                      <a:pos x="43" y="325"/>
                    </a:cxn>
                    <a:cxn ang="0">
                      <a:pos x="61" y="364"/>
                    </a:cxn>
                    <a:cxn ang="0">
                      <a:pos x="83" y="406"/>
                    </a:cxn>
                    <a:cxn ang="0">
                      <a:pos x="106" y="446"/>
                    </a:cxn>
                    <a:cxn ang="0">
                      <a:pos x="132" y="483"/>
                    </a:cxn>
                    <a:cxn ang="0">
                      <a:pos x="157" y="516"/>
                    </a:cxn>
                    <a:cxn ang="0">
                      <a:pos x="182" y="544"/>
                    </a:cxn>
                    <a:cxn ang="0">
                      <a:pos x="207" y="564"/>
                    </a:cxn>
                    <a:cxn ang="0">
                      <a:pos x="160" y="501"/>
                    </a:cxn>
                    <a:cxn ang="0">
                      <a:pos x="127" y="448"/>
                    </a:cxn>
                    <a:cxn ang="0">
                      <a:pos x="103" y="405"/>
                    </a:cxn>
                    <a:cxn ang="0">
                      <a:pos x="87" y="368"/>
                    </a:cxn>
                    <a:cxn ang="0">
                      <a:pos x="75" y="337"/>
                    </a:cxn>
                    <a:cxn ang="0">
                      <a:pos x="68" y="309"/>
                    </a:cxn>
                    <a:cxn ang="0">
                      <a:pos x="63" y="285"/>
                    </a:cxn>
                    <a:cxn ang="0">
                      <a:pos x="56" y="261"/>
                    </a:cxn>
                    <a:cxn ang="0">
                      <a:pos x="44" y="205"/>
                    </a:cxn>
                    <a:cxn ang="0">
                      <a:pos x="41" y="140"/>
                    </a:cxn>
                    <a:cxn ang="0">
                      <a:pos x="43" y="68"/>
                    </a:cxn>
                    <a:cxn ang="0">
                      <a:pos x="50" y="0"/>
                    </a:cxn>
                    <a:cxn ang="0">
                      <a:pos x="12" y="44"/>
                    </a:cxn>
                  </a:cxnLst>
                  <a:rect l="0" t="0" r="r" b="b"/>
                  <a:pathLst>
                    <a:path w="206" h="564">
                      <a:moveTo>
                        <a:pt x="12" y="44"/>
                      </a:moveTo>
                      <a:lnTo>
                        <a:pt x="6" y="72"/>
                      </a:lnTo>
                      <a:lnTo>
                        <a:pt x="3" y="99"/>
                      </a:lnTo>
                      <a:lnTo>
                        <a:pt x="0" y="125"/>
                      </a:lnTo>
                      <a:lnTo>
                        <a:pt x="0" y="151"/>
                      </a:lnTo>
                      <a:lnTo>
                        <a:pt x="3" y="180"/>
                      </a:lnTo>
                      <a:lnTo>
                        <a:pt x="7" y="211"/>
                      </a:lnTo>
                      <a:lnTo>
                        <a:pt x="16" y="247"/>
                      </a:lnTo>
                      <a:lnTo>
                        <a:pt x="29" y="287"/>
                      </a:lnTo>
                      <a:lnTo>
                        <a:pt x="43" y="325"/>
                      </a:lnTo>
                      <a:lnTo>
                        <a:pt x="61" y="364"/>
                      </a:lnTo>
                      <a:lnTo>
                        <a:pt x="83" y="406"/>
                      </a:lnTo>
                      <a:lnTo>
                        <a:pt x="106" y="446"/>
                      </a:lnTo>
                      <a:lnTo>
                        <a:pt x="132" y="483"/>
                      </a:lnTo>
                      <a:lnTo>
                        <a:pt x="157" y="516"/>
                      </a:lnTo>
                      <a:lnTo>
                        <a:pt x="182" y="544"/>
                      </a:lnTo>
                      <a:lnTo>
                        <a:pt x="207" y="564"/>
                      </a:lnTo>
                      <a:lnTo>
                        <a:pt x="160" y="501"/>
                      </a:lnTo>
                      <a:lnTo>
                        <a:pt x="127" y="448"/>
                      </a:lnTo>
                      <a:lnTo>
                        <a:pt x="103" y="405"/>
                      </a:lnTo>
                      <a:lnTo>
                        <a:pt x="87" y="368"/>
                      </a:lnTo>
                      <a:lnTo>
                        <a:pt x="75" y="337"/>
                      </a:lnTo>
                      <a:lnTo>
                        <a:pt x="68" y="309"/>
                      </a:lnTo>
                      <a:lnTo>
                        <a:pt x="63" y="285"/>
                      </a:lnTo>
                      <a:lnTo>
                        <a:pt x="56" y="261"/>
                      </a:lnTo>
                      <a:lnTo>
                        <a:pt x="44" y="205"/>
                      </a:lnTo>
                      <a:lnTo>
                        <a:pt x="41" y="140"/>
                      </a:lnTo>
                      <a:lnTo>
                        <a:pt x="43" y="68"/>
                      </a:lnTo>
                      <a:lnTo>
                        <a:pt x="50" y="0"/>
                      </a:lnTo>
                      <a:lnTo>
                        <a:pt x="12" y="44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800" kern="1200">
                      <a:solidFill>
                        <a:schemeClr val="tx1"/>
                      </a:solidFill>
                      <a:latin typeface="Verdana" pitchFamily="34" charset="0"/>
                      <a:ea typeface="宋体" pitchFamily="2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800" kern="1200">
                      <a:solidFill>
                        <a:schemeClr val="tx1"/>
                      </a:solidFill>
                      <a:latin typeface="Verdana" pitchFamily="34" charset="0"/>
                      <a:ea typeface="宋体" pitchFamily="2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800" kern="1200">
                      <a:solidFill>
                        <a:schemeClr val="tx1"/>
                      </a:solidFill>
                      <a:latin typeface="Verdana" pitchFamily="34" charset="0"/>
                      <a:ea typeface="宋体" pitchFamily="2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800" kern="1200">
                      <a:solidFill>
                        <a:schemeClr val="tx1"/>
                      </a:solidFill>
                      <a:latin typeface="Verdana" pitchFamily="34" charset="0"/>
                      <a:ea typeface="宋体" pitchFamily="2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800" kern="1200">
                      <a:solidFill>
                        <a:schemeClr val="tx1"/>
                      </a:solidFill>
                      <a:latin typeface="Verdana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2800" kern="1200">
                      <a:solidFill>
                        <a:schemeClr val="tx1"/>
                      </a:solidFill>
                      <a:latin typeface="Verdana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sz="2800" kern="1200">
                      <a:solidFill>
                        <a:schemeClr val="tx1"/>
                      </a:solidFill>
                      <a:latin typeface="Verdana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sz="2800" kern="1200">
                      <a:solidFill>
                        <a:schemeClr val="tx1"/>
                      </a:solidFill>
                      <a:latin typeface="Verdana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sz="2800" kern="1200">
                      <a:solidFill>
                        <a:schemeClr val="tx1"/>
                      </a:solidFill>
                      <a:latin typeface="Verdana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15089" name="Freeform 17"/>
                <p:cNvSpPr/>
                <p:nvPr userDrawn="1"/>
              </p:nvSpPr>
              <p:spPr bwMode="ltGray">
                <a:xfrm rot="4200091">
                  <a:off x="124" y="1761"/>
                  <a:ext cx="33" cy="160"/>
                </a:xfrm>
                <a:custGeom>
                  <a:cxnLst>
                    <a:cxn ang="0">
                      <a:pos x="0" y="19"/>
                    </a:cxn>
                    <a:cxn ang="0">
                      <a:pos x="14" y="55"/>
                    </a:cxn>
                    <a:cxn ang="0">
                      <a:pos x="22" y="101"/>
                    </a:cxn>
                    <a:cxn ang="0">
                      <a:pos x="24" y="159"/>
                    </a:cxn>
                    <a:cxn ang="0">
                      <a:pos x="19" y="232"/>
                    </a:cxn>
                    <a:cxn ang="0">
                      <a:pos x="45" y="217"/>
                    </a:cxn>
                    <a:cxn ang="0">
                      <a:pos x="47" y="178"/>
                    </a:cxn>
                    <a:cxn ang="0">
                      <a:pos x="47" y="140"/>
                    </a:cxn>
                    <a:cxn ang="0">
                      <a:pos x="45" y="103"/>
                    </a:cxn>
                    <a:cxn ang="0">
                      <a:pos x="41" y="71"/>
                    </a:cxn>
                    <a:cxn ang="0">
                      <a:pos x="36" y="52"/>
                    </a:cxn>
                    <a:cxn ang="0">
                      <a:pos x="29" y="34"/>
                    </a:cxn>
                    <a:cxn ang="0">
                      <a:pos x="22" y="17"/>
                    </a:cxn>
                    <a:cxn ang="0">
                      <a:pos x="13" y="0"/>
                    </a:cxn>
                    <a:cxn ang="0">
                      <a:pos x="0" y="19"/>
                    </a:cxn>
                  </a:cxnLst>
                  <a:rect l="0" t="0" r="r" b="b"/>
                  <a:pathLst>
                    <a:path w="47" h="231">
                      <a:moveTo>
                        <a:pt x="0" y="19"/>
                      </a:moveTo>
                      <a:lnTo>
                        <a:pt x="14" y="55"/>
                      </a:lnTo>
                      <a:lnTo>
                        <a:pt x="22" y="101"/>
                      </a:lnTo>
                      <a:lnTo>
                        <a:pt x="24" y="159"/>
                      </a:lnTo>
                      <a:lnTo>
                        <a:pt x="19" y="232"/>
                      </a:lnTo>
                      <a:lnTo>
                        <a:pt x="45" y="217"/>
                      </a:lnTo>
                      <a:lnTo>
                        <a:pt x="47" y="178"/>
                      </a:lnTo>
                      <a:lnTo>
                        <a:pt x="47" y="140"/>
                      </a:lnTo>
                      <a:lnTo>
                        <a:pt x="45" y="103"/>
                      </a:lnTo>
                      <a:lnTo>
                        <a:pt x="41" y="71"/>
                      </a:lnTo>
                      <a:lnTo>
                        <a:pt x="36" y="52"/>
                      </a:lnTo>
                      <a:lnTo>
                        <a:pt x="29" y="34"/>
                      </a:lnTo>
                      <a:lnTo>
                        <a:pt x="22" y="17"/>
                      </a:lnTo>
                      <a:lnTo>
                        <a:pt x="13" y="0"/>
                      </a:lnTo>
                      <a:lnTo>
                        <a:pt x="0" y="1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800" kern="1200">
                      <a:solidFill>
                        <a:schemeClr val="tx1"/>
                      </a:solidFill>
                      <a:latin typeface="Verdana" pitchFamily="34" charset="0"/>
                      <a:ea typeface="宋体" pitchFamily="2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800" kern="1200">
                      <a:solidFill>
                        <a:schemeClr val="tx1"/>
                      </a:solidFill>
                      <a:latin typeface="Verdana" pitchFamily="34" charset="0"/>
                      <a:ea typeface="宋体" pitchFamily="2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800" kern="1200">
                      <a:solidFill>
                        <a:schemeClr val="tx1"/>
                      </a:solidFill>
                      <a:latin typeface="Verdana" pitchFamily="34" charset="0"/>
                      <a:ea typeface="宋体" pitchFamily="2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800" kern="1200">
                      <a:solidFill>
                        <a:schemeClr val="tx1"/>
                      </a:solidFill>
                      <a:latin typeface="Verdana" pitchFamily="34" charset="0"/>
                      <a:ea typeface="宋体" pitchFamily="2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800" kern="1200">
                      <a:solidFill>
                        <a:schemeClr val="tx1"/>
                      </a:solidFill>
                      <a:latin typeface="Verdana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2800" kern="1200">
                      <a:solidFill>
                        <a:schemeClr val="tx1"/>
                      </a:solidFill>
                      <a:latin typeface="Verdana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sz="2800" kern="1200">
                      <a:solidFill>
                        <a:schemeClr val="tx1"/>
                      </a:solidFill>
                      <a:latin typeface="Verdana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sz="2800" kern="1200">
                      <a:solidFill>
                        <a:schemeClr val="tx1"/>
                      </a:solidFill>
                      <a:latin typeface="Verdana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sz="2800" kern="1200">
                      <a:solidFill>
                        <a:schemeClr val="tx1"/>
                      </a:solidFill>
                      <a:latin typeface="Verdana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15090" name="Freeform 18"/>
                <p:cNvSpPr/>
                <p:nvPr userDrawn="1"/>
              </p:nvSpPr>
              <p:spPr bwMode="ltGray">
                <a:xfrm rot="4200091">
                  <a:off x="199" y="1720"/>
                  <a:ext cx="60" cy="27"/>
                </a:xfrm>
                <a:custGeom>
                  <a:cxnLst>
                    <a:cxn ang="0">
                      <a:pos x="87" y="22"/>
                    </a:cxn>
                    <a:cxn ang="0">
                      <a:pos x="77" y="17"/>
                    </a:cxn>
                    <a:cxn ang="0">
                      <a:pos x="68" y="12"/>
                    </a:cxn>
                    <a:cxn ang="0">
                      <a:pos x="58" y="7"/>
                    </a:cxn>
                    <a:cxn ang="0">
                      <a:pos x="47" y="5"/>
                    </a:cxn>
                    <a:cxn ang="0">
                      <a:pos x="37" y="3"/>
                    </a:cxn>
                    <a:cxn ang="0">
                      <a:pos x="26" y="2"/>
                    </a:cxn>
                    <a:cxn ang="0">
                      <a:pos x="13" y="0"/>
                    </a:cxn>
                    <a:cxn ang="0">
                      <a:pos x="0" y="2"/>
                    </a:cxn>
                    <a:cxn ang="0">
                      <a:pos x="6" y="6"/>
                    </a:cxn>
                    <a:cxn ang="0">
                      <a:pos x="14" y="10"/>
                    </a:cxn>
                    <a:cxn ang="0">
                      <a:pos x="22" y="14"/>
                    </a:cxn>
                    <a:cxn ang="0">
                      <a:pos x="33" y="18"/>
                    </a:cxn>
                    <a:cxn ang="0">
                      <a:pos x="42" y="22"/>
                    </a:cxn>
                    <a:cxn ang="0">
                      <a:pos x="52" y="27"/>
                    </a:cxn>
                    <a:cxn ang="0">
                      <a:pos x="64" y="33"/>
                    </a:cxn>
                    <a:cxn ang="0">
                      <a:pos x="74" y="40"/>
                    </a:cxn>
                    <a:cxn ang="0">
                      <a:pos x="87" y="22"/>
                    </a:cxn>
                  </a:cxnLst>
                  <a:rect l="0" t="0" r="r" b="b"/>
                  <a:pathLst>
                    <a:path w="87" h="40">
                      <a:moveTo>
                        <a:pt x="87" y="22"/>
                      </a:moveTo>
                      <a:lnTo>
                        <a:pt x="77" y="17"/>
                      </a:lnTo>
                      <a:lnTo>
                        <a:pt x="68" y="12"/>
                      </a:lnTo>
                      <a:lnTo>
                        <a:pt x="58" y="7"/>
                      </a:lnTo>
                      <a:lnTo>
                        <a:pt x="47" y="5"/>
                      </a:lnTo>
                      <a:lnTo>
                        <a:pt x="37" y="3"/>
                      </a:lnTo>
                      <a:lnTo>
                        <a:pt x="26" y="2"/>
                      </a:lnTo>
                      <a:lnTo>
                        <a:pt x="13" y="0"/>
                      </a:lnTo>
                      <a:lnTo>
                        <a:pt x="0" y="2"/>
                      </a:lnTo>
                      <a:lnTo>
                        <a:pt x="6" y="6"/>
                      </a:lnTo>
                      <a:lnTo>
                        <a:pt x="14" y="10"/>
                      </a:lnTo>
                      <a:lnTo>
                        <a:pt x="22" y="14"/>
                      </a:lnTo>
                      <a:lnTo>
                        <a:pt x="33" y="18"/>
                      </a:lnTo>
                      <a:lnTo>
                        <a:pt x="42" y="22"/>
                      </a:lnTo>
                      <a:lnTo>
                        <a:pt x="52" y="27"/>
                      </a:lnTo>
                      <a:lnTo>
                        <a:pt x="64" y="33"/>
                      </a:lnTo>
                      <a:lnTo>
                        <a:pt x="74" y="40"/>
                      </a:lnTo>
                      <a:lnTo>
                        <a:pt x="87" y="22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800" kern="1200">
                      <a:solidFill>
                        <a:schemeClr val="tx1"/>
                      </a:solidFill>
                      <a:latin typeface="Verdana" pitchFamily="34" charset="0"/>
                      <a:ea typeface="宋体" pitchFamily="2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800" kern="1200">
                      <a:solidFill>
                        <a:schemeClr val="tx1"/>
                      </a:solidFill>
                      <a:latin typeface="Verdana" pitchFamily="34" charset="0"/>
                      <a:ea typeface="宋体" pitchFamily="2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800" kern="1200">
                      <a:solidFill>
                        <a:schemeClr val="tx1"/>
                      </a:solidFill>
                      <a:latin typeface="Verdana" pitchFamily="34" charset="0"/>
                      <a:ea typeface="宋体" pitchFamily="2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800" kern="1200">
                      <a:solidFill>
                        <a:schemeClr val="tx1"/>
                      </a:solidFill>
                      <a:latin typeface="Verdana" pitchFamily="34" charset="0"/>
                      <a:ea typeface="宋体" pitchFamily="2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800" kern="1200">
                      <a:solidFill>
                        <a:schemeClr val="tx1"/>
                      </a:solidFill>
                      <a:latin typeface="Verdana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2800" kern="1200">
                      <a:solidFill>
                        <a:schemeClr val="tx1"/>
                      </a:solidFill>
                      <a:latin typeface="Verdana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sz="2800" kern="1200">
                      <a:solidFill>
                        <a:schemeClr val="tx1"/>
                      </a:solidFill>
                      <a:latin typeface="Verdana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sz="2800" kern="1200">
                      <a:solidFill>
                        <a:schemeClr val="tx1"/>
                      </a:solidFill>
                      <a:latin typeface="Verdana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sz="2800" kern="1200">
                      <a:solidFill>
                        <a:schemeClr val="tx1"/>
                      </a:solidFill>
                      <a:latin typeface="Verdana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  <p:grpSp>
          <p:nvGrpSpPr>
            <p:cNvPr id="515091" name="Group 19"/>
            <p:cNvGrpSpPr/>
            <p:nvPr/>
          </p:nvGrpSpPr>
          <p:grpSpPr>
            <a:xfrm rot="-15351438">
              <a:off x="343" y="3854"/>
              <a:ext cx="392" cy="424"/>
              <a:chOff x="1727" y="866"/>
              <a:chExt cx="129" cy="157"/>
            </a:xfrm>
          </p:grpSpPr>
          <p:sp>
            <p:nvSpPr>
              <p:cNvPr id="515092" name="Freeform 20"/>
              <p:cNvSpPr/>
              <p:nvPr userDrawn="1"/>
            </p:nvSpPr>
            <p:spPr bwMode="ltGray">
              <a:xfrm>
                <a:off x="1727" y="866"/>
                <a:ext cx="41" cy="59"/>
              </a:xfrm>
              <a:custGeom>
                <a:cxnLst>
                  <a:cxn ang="0">
                    <a:pos x="83" y="28"/>
                  </a:cxn>
                  <a:cxn ang="0">
                    <a:pos x="27" y="0"/>
                  </a:cxn>
                  <a:cxn ang="0">
                    <a:pos x="0" y="117"/>
                  </a:cxn>
                  <a:cxn ang="0">
                    <a:pos x="83" y="28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5093" name="Freeform 21"/>
              <p:cNvSpPr/>
              <p:nvPr userDrawn="1"/>
            </p:nvSpPr>
            <p:spPr bwMode="ltGray">
              <a:xfrm>
                <a:off x="1786" y="894"/>
                <a:ext cx="70" cy="49"/>
              </a:xfrm>
              <a:custGeom>
                <a:cxnLst>
                  <a:cxn ang="0">
                    <a:pos x="0" y="98"/>
                  </a:cxn>
                  <a:cxn ang="0">
                    <a:pos x="118" y="0"/>
                  </a:cxn>
                  <a:cxn ang="0">
                    <a:pos x="140" y="49"/>
                  </a:cxn>
                  <a:cxn ang="0">
                    <a:pos x="0" y="98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5094" name="Freeform 22"/>
              <p:cNvSpPr/>
              <p:nvPr userDrawn="1"/>
            </p:nvSpPr>
            <p:spPr bwMode="ltGray">
              <a:xfrm>
                <a:off x="1772" y="998"/>
                <a:ext cx="73" cy="25"/>
              </a:xfrm>
              <a:custGeom>
                <a:cxnLst>
                  <a:cxn ang="0">
                    <a:pos x="0" y="7"/>
                  </a:cxn>
                  <a:cxn ang="0">
                    <a:pos x="145" y="0"/>
                  </a:cxn>
                  <a:cxn ang="0">
                    <a:pos x="131" y="49"/>
                  </a:cxn>
                  <a:cxn ang="0">
                    <a:pos x="0" y="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515095" name="Group 23"/>
            <p:cNvGrpSpPr/>
            <p:nvPr/>
          </p:nvGrpSpPr>
          <p:grpSpPr>
            <a:xfrm rot="5003157">
              <a:off x="249" y="1102"/>
              <a:ext cx="412" cy="500"/>
              <a:chOff x="1727" y="866"/>
              <a:chExt cx="129" cy="157"/>
            </a:xfrm>
          </p:grpSpPr>
          <p:sp>
            <p:nvSpPr>
              <p:cNvPr id="515096" name="Freeform 24"/>
              <p:cNvSpPr/>
              <p:nvPr userDrawn="1"/>
            </p:nvSpPr>
            <p:spPr bwMode="ltGray">
              <a:xfrm>
                <a:off x="1727" y="866"/>
                <a:ext cx="41" cy="59"/>
              </a:xfrm>
              <a:custGeom>
                <a:cxnLst>
                  <a:cxn ang="0">
                    <a:pos x="83" y="28"/>
                  </a:cxn>
                  <a:cxn ang="0">
                    <a:pos x="27" y="0"/>
                  </a:cxn>
                  <a:cxn ang="0">
                    <a:pos x="0" y="117"/>
                  </a:cxn>
                  <a:cxn ang="0">
                    <a:pos x="83" y="28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5097" name="Freeform 25"/>
              <p:cNvSpPr/>
              <p:nvPr userDrawn="1"/>
            </p:nvSpPr>
            <p:spPr bwMode="ltGray">
              <a:xfrm>
                <a:off x="1786" y="894"/>
                <a:ext cx="70" cy="49"/>
              </a:xfrm>
              <a:custGeom>
                <a:cxnLst>
                  <a:cxn ang="0">
                    <a:pos x="0" y="98"/>
                  </a:cxn>
                  <a:cxn ang="0">
                    <a:pos x="118" y="0"/>
                  </a:cxn>
                  <a:cxn ang="0">
                    <a:pos x="140" y="49"/>
                  </a:cxn>
                  <a:cxn ang="0">
                    <a:pos x="0" y="98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5098" name="Freeform 26"/>
              <p:cNvSpPr/>
              <p:nvPr userDrawn="1"/>
            </p:nvSpPr>
            <p:spPr bwMode="ltGray">
              <a:xfrm>
                <a:off x="1772" y="998"/>
                <a:ext cx="73" cy="25"/>
              </a:xfrm>
              <a:custGeom>
                <a:cxnLst>
                  <a:cxn ang="0">
                    <a:pos x="0" y="7"/>
                  </a:cxn>
                  <a:cxn ang="0">
                    <a:pos x="145" y="0"/>
                  </a:cxn>
                  <a:cxn ang="0">
                    <a:pos x="131" y="49"/>
                  </a:cxn>
                  <a:cxn ang="0">
                    <a:pos x="0" y="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515099" name="Group 27"/>
            <p:cNvGrpSpPr/>
            <p:nvPr/>
          </p:nvGrpSpPr>
          <p:grpSpPr>
            <a:xfrm>
              <a:off x="815" y="0"/>
              <a:ext cx="345" cy="367"/>
              <a:chOff x="1727" y="866"/>
              <a:chExt cx="129" cy="157"/>
            </a:xfrm>
          </p:grpSpPr>
          <p:sp>
            <p:nvSpPr>
              <p:cNvPr id="515100" name="Freeform 28"/>
              <p:cNvSpPr/>
              <p:nvPr userDrawn="1"/>
            </p:nvSpPr>
            <p:spPr bwMode="ltGray">
              <a:xfrm>
                <a:off x="1727" y="866"/>
                <a:ext cx="41" cy="59"/>
              </a:xfrm>
              <a:custGeom>
                <a:cxnLst>
                  <a:cxn ang="0">
                    <a:pos x="83" y="28"/>
                  </a:cxn>
                  <a:cxn ang="0">
                    <a:pos x="27" y="0"/>
                  </a:cxn>
                  <a:cxn ang="0">
                    <a:pos x="0" y="117"/>
                  </a:cxn>
                  <a:cxn ang="0">
                    <a:pos x="83" y="28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5101" name="Freeform 29"/>
              <p:cNvSpPr/>
              <p:nvPr userDrawn="1"/>
            </p:nvSpPr>
            <p:spPr bwMode="ltGray">
              <a:xfrm>
                <a:off x="1786" y="894"/>
                <a:ext cx="70" cy="49"/>
              </a:xfrm>
              <a:custGeom>
                <a:cxnLst>
                  <a:cxn ang="0">
                    <a:pos x="0" y="98"/>
                  </a:cxn>
                  <a:cxn ang="0">
                    <a:pos x="118" y="0"/>
                  </a:cxn>
                  <a:cxn ang="0">
                    <a:pos x="140" y="49"/>
                  </a:cxn>
                  <a:cxn ang="0">
                    <a:pos x="0" y="98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5102" name="Freeform 30"/>
              <p:cNvSpPr/>
              <p:nvPr userDrawn="1"/>
            </p:nvSpPr>
            <p:spPr bwMode="ltGray">
              <a:xfrm>
                <a:off x="1772" y="998"/>
                <a:ext cx="73" cy="25"/>
              </a:xfrm>
              <a:custGeom>
                <a:cxnLst>
                  <a:cxn ang="0">
                    <a:pos x="0" y="7"/>
                  </a:cxn>
                  <a:cxn ang="0">
                    <a:pos x="145" y="0"/>
                  </a:cxn>
                  <a:cxn ang="0">
                    <a:pos x="131" y="49"/>
                  </a:cxn>
                  <a:cxn ang="0">
                    <a:pos x="0" y="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515103" name="Freeform 31"/>
            <p:cNvSpPr/>
            <p:nvPr/>
          </p:nvSpPr>
          <p:spPr bwMode="ltGray">
            <a:xfrm>
              <a:off x="87" y="94"/>
              <a:ext cx="699" cy="756"/>
            </a:xfrm>
            <a:custGeom>
              <a:cxnLst>
                <a:cxn ang="0">
                  <a:pos x="1" y="392"/>
                </a:cxn>
                <a:cxn ang="0">
                  <a:pos x="3" y="252"/>
                </a:cxn>
                <a:cxn ang="0">
                  <a:pos x="21" y="210"/>
                </a:cxn>
                <a:cxn ang="0">
                  <a:pos x="29" y="182"/>
                </a:cxn>
                <a:cxn ang="0">
                  <a:pos x="39" y="154"/>
                </a:cxn>
                <a:cxn ang="0">
                  <a:pos x="51" y="138"/>
                </a:cxn>
                <a:cxn ang="0">
                  <a:pos x="111" y="74"/>
                </a:cxn>
                <a:cxn ang="0">
                  <a:pos x="169" y="30"/>
                </a:cxn>
                <a:cxn ang="0">
                  <a:pos x="225" y="10"/>
                </a:cxn>
                <a:cxn ang="0">
                  <a:pos x="249" y="4"/>
                </a:cxn>
                <a:cxn ang="0">
                  <a:pos x="265" y="0"/>
                </a:cxn>
                <a:cxn ang="0">
                  <a:pos x="357" y="2"/>
                </a:cxn>
                <a:cxn ang="0">
                  <a:pos x="385" y="6"/>
                </a:cxn>
                <a:cxn ang="0">
                  <a:pos x="489" y="40"/>
                </a:cxn>
                <a:cxn ang="0">
                  <a:pos x="619" y="128"/>
                </a:cxn>
                <a:cxn ang="0">
                  <a:pos x="653" y="178"/>
                </a:cxn>
                <a:cxn ang="0">
                  <a:pos x="693" y="322"/>
                </a:cxn>
                <a:cxn ang="0">
                  <a:pos x="687" y="434"/>
                </a:cxn>
                <a:cxn ang="0">
                  <a:pos x="665" y="538"/>
                </a:cxn>
                <a:cxn ang="0">
                  <a:pos x="639" y="564"/>
                </a:cxn>
                <a:cxn ang="0">
                  <a:pos x="631" y="580"/>
                </a:cxn>
                <a:cxn ang="0">
                  <a:pos x="607" y="588"/>
                </a:cxn>
                <a:cxn ang="0">
                  <a:pos x="473" y="664"/>
                </a:cxn>
                <a:cxn ang="0">
                  <a:pos x="449" y="678"/>
                </a:cxn>
                <a:cxn ang="0">
                  <a:pos x="405" y="684"/>
                </a:cxn>
                <a:cxn ang="0">
                  <a:pos x="375" y="690"/>
                </a:cxn>
                <a:cxn ang="0">
                  <a:pos x="267" y="684"/>
                </a:cxn>
                <a:cxn ang="0">
                  <a:pos x="259" y="722"/>
                </a:cxn>
                <a:cxn ang="0">
                  <a:pos x="241" y="756"/>
                </a:cxn>
                <a:cxn ang="0">
                  <a:pos x="185" y="728"/>
                </a:cxn>
                <a:cxn ang="0">
                  <a:pos x="163" y="720"/>
                </a:cxn>
                <a:cxn ang="0">
                  <a:pos x="151" y="716"/>
                </a:cxn>
                <a:cxn ang="0">
                  <a:pos x="195" y="674"/>
                </a:cxn>
                <a:cxn ang="0">
                  <a:pos x="211" y="644"/>
                </a:cxn>
                <a:cxn ang="0">
                  <a:pos x="209" y="626"/>
                </a:cxn>
                <a:cxn ang="0">
                  <a:pos x="195" y="620"/>
                </a:cxn>
                <a:cxn ang="0">
                  <a:pos x="165" y="596"/>
                </a:cxn>
                <a:cxn ang="0">
                  <a:pos x="99" y="534"/>
                </a:cxn>
                <a:cxn ang="0">
                  <a:pos x="61" y="506"/>
                </a:cxn>
                <a:cxn ang="0">
                  <a:pos x="23" y="470"/>
                </a:cxn>
                <a:cxn ang="0">
                  <a:pos x="7" y="434"/>
                </a:cxn>
                <a:cxn ang="0">
                  <a:pos x="5" y="396"/>
                </a:cxn>
                <a:cxn ang="0">
                  <a:pos x="1" y="392"/>
                </a:cxn>
              </a:cxnLst>
              <a:rect l="0" t="0" r="r" b="b"/>
              <a:pathLst>
                <a:path w="699" h="756">
                  <a:moveTo>
                    <a:pt x="1" y="392"/>
                  </a:moveTo>
                  <a:cubicBezTo>
                    <a:pt x="2" y="345"/>
                    <a:pt x="2" y="299"/>
                    <a:pt x="3" y="252"/>
                  </a:cubicBezTo>
                  <a:cubicBezTo>
                    <a:pt x="3" y="238"/>
                    <a:pt x="16" y="224"/>
                    <a:pt x="21" y="210"/>
                  </a:cubicBezTo>
                  <a:cubicBezTo>
                    <a:pt x="24" y="202"/>
                    <a:pt x="29" y="182"/>
                    <a:pt x="29" y="182"/>
                  </a:cubicBezTo>
                  <a:cubicBezTo>
                    <a:pt x="32" y="173"/>
                    <a:pt x="34" y="163"/>
                    <a:pt x="39" y="154"/>
                  </a:cubicBezTo>
                  <a:cubicBezTo>
                    <a:pt x="42" y="148"/>
                    <a:pt x="51" y="138"/>
                    <a:pt x="51" y="138"/>
                  </a:cubicBezTo>
                  <a:cubicBezTo>
                    <a:pt x="58" y="116"/>
                    <a:pt x="88" y="82"/>
                    <a:pt x="111" y="74"/>
                  </a:cubicBezTo>
                  <a:cubicBezTo>
                    <a:pt x="128" y="61"/>
                    <a:pt x="149" y="37"/>
                    <a:pt x="169" y="30"/>
                  </a:cubicBezTo>
                  <a:cubicBezTo>
                    <a:pt x="182" y="17"/>
                    <a:pt x="207" y="15"/>
                    <a:pt x="225" y="10"/>
                  </a:cubicBezTo>
                  <a:cubicBezTo>
                    <a:pt x="233" y="8"/>
                    <a:pt x="241" y="6"/>
                    <a:pt x="249" y="4"/>
                  </a:cubicBezTo>
                  <a:cubicBezTo>
                    <a:pt x="254" y="3"/>
                    <a:pt x="265" y="0"/>
                    <a:pt x="265" y="0"/>
                  </a:cubicBezTo>
                  <a:cubicBezTo>
                    <a:pt x="296" y="1"/>
                    <a:pt x="326" y="0"/>
                    <a:pt x="357" y="2"/>
                  </a:cubicBezTo>
                  <a:cubicBezTo>
                    <a:pt x="366" y="2"/>
                    <a:pt x="385" y="6"/>
                    <a:pt x="385" y="6"/>
                  </a:cubicBezTo>
                  <a:cubicBezTo>
                    <a:pt x="417" y="17"/>
                    <a:pt x="463" y="14"/>
                    <a:pt x="489" y="40"/>
                  </a:cubicBezTo>
                  <a:cubicBezTo>
                    <a:pt x="528" y="60"/>
                    <a:pt x="592" y="105"/>
                    <a:pt x="619" y="128"/>
                  </a:cubicBezTo>
                  <a:cubicBezTo>
                    <a:pt x="635" y="134"/>
                    <a:pt x="643" y="164"/>
                    <a:pt x="653" y="178"/>
                  </a:cubicBezTo>
                  <a:cubicBezTo>
                    <a:pt x="667" y="234"/>
                    <a:pt x="687" y="265"/>
                    <a:pt x="693" y="322"/>
                  </a:cubicBezTo>
                  <a:cubicBezTo>
                    <a:pt x="699" y="365"/>
                    <a:pt x="692" y="398"/>
                    <a:pt x="687" y="434"/>
                  </a:cubicBezTo>
                  <a:cubicBezTo>
                    <a:pt x="686" y="469"/>
                    <a:pt x="691" y="510"/>
                    <a:pt x="665" y="538"/>
                  </a:cubicBezTo>
                  <a:cubicBezTo>
                    <a:pt x="657" y="547"/>
                    <a:pt x="644" y="553"/>
                    <a:pt x="639" y="564"/>
                  </a:cubicBezTo>
                  <a:cubicBezTo>
                    <a:pt x="636" y="569"/>
                    <a:pt x="636" y="576"/>
                    <a:pt x="631" y="580"/>
                  </a:cubicBezTo>
                  <a:cubicBezTo>
                    <a:pt x="624" y="585"/>
                    <a:pt x="607" y="588"/>
                    <a:pt x="607" y="588"/>
                  </a:cubicBezTo>
                  <a:cubicBezTo>
                    <a:pt x="581" y="602"/>
                    <a:pt x="499" y="649"/>
                    <a:pt x="473" y="664"/>
                  </a:cubicBezTo>
                  <a:cubicBezTo>
                    <a:pt x="465" y="666"/>
                    <a:pt x="449" y="678"/>
                    <a:pt x="449" y="678"/>
                  </a:cubicBezTo>
                  <a:cubicBezTo>
                    <a:pt x="438" y="685"/>
                    <a:pt x="417" y="679"/>
                    <a:pt x="405" y="684"/>
                  </a:cubicBezTo>
                  <a:cubicBezTo>
                    <a:pt x="396" y="687"/>
                    <a:pt x="385" y="688"/>
                    <a:pt x="375" y="690"/>
                  </a:cubicBezTo>
                  <a:cubicBezTo>
                    <a:pt x="328" y="689"/>
                    <a:pt x="307" y="687"/>
                    <a:pt x="267" y="684"/>
                  </a:cubicBezTo>
                  <a:cubicBezTo>
                    <a:pt x="249" y="690"/>
                    <a:pt x="264" y="683"/>
                    <a:pt x="259" y="722"/>
                  </a:cubicBezTo>
                  <a:cubicBezTo>
                    <a:pt x="258" y="733"/>
                    <a:pt x="250" y="750"/>
                    <a:pt x="241" y="756"/>
                  </a:cubicBezTo>
                  <a:cubicBezTo>
                    <a:pt x="218" y="752"/>
                    <a:pt x="207" y="735"/>
                    <a:pt x="185" y="728"/>
                  </a:cubicBezTo>
                  <a:cubicBezTo>
                    <a:pt x="176" y="725"/>
                    <a:pt x="171" y="724"/>
                    <a:pt x="163" y="720"/>
                  </a:cubicBezTo>
                  <a:cubicBezTo>
                    <a:pt x="159" y="718"/>
                    <a:pt x="151" y="716"/>
                    <a:pt x="151" y="716"/>
                  </a:cubicBezTo>
                  <a:cubicBezTo>
                    <a:pt x="157" y="695"/>
                    <a:pt x="180" y="689"/>
                    <a:pt x="195" y="674"/>
                  </a:cubicBezTo>
                  <a:cubicBezTo>
                    <a:pt x="198" y="665"/>
                    <a:pt x="205" y="652"/>
                    <a:pt x="211" y="644"/>
                  </a:cubicBezTo>
                  <a:cubicBezTo>
                    <a:pt x="210" y="638"/>
                    <a:pt x="212" y="631"/>
                    <a:pt x="209" y="626"/>
                  </a:cubicBezTo>
                  <a:cubicBezTo>
                    <a:pt x="207" y="621"/>
                    <a:pt x="199" y="623"/>
                    <a:pt x="195" y="620"/>
                  </a:cubicBezTo>
                  <a:cubicBezTo>
                    <a:pt x="185" y="612"/>
                    <a:pt x="173" y="606"/>
                    <a:pt x="165" y="596"/>
                  </a:cubicBezTo>
                  <a:cubicBezTo>
                    <a:pt x="146" y="573"/>
                    <a:pt x="123" y="552"/>
                    <a:pt x="99" y="534"/>
                  </a:cubicBezTo>
                  <a:cubicBezTo>
                    <a:pt x="87" y="525"/>
                    <a:pt x="72" y="517"/>
                    <a:pt x="61" y="506"/>
                  </a:cubicBezTo>
                  <a:cubicBezTo>
                    <a:pt x="49" y="494"/>
                    <a:pt x="37" y="480"/>
                    <a:pt x="23" y="470"/>
                  </a:cubicBezTo>
                  <a:cubicBezTo>
                    <a:pt x="13" y="456"/>
                    <a:pt x="10" y="451"/>
                    <a:pt x="7" y="434"/>
                  </a:cubicBezTo>
                  <a:cubicBezTo>
                    <a:pt x="6" y="421"/>
                    <a:pt x="7" y="408"/>
                    <a:pt x="5" y="396"/>
                  </a:cubicBezTo>
                  <a:cubicBezTo>
                    <a:pt x="5" y="394"/>
                    <a:pt x="0" y="391"/>
                    <a:pt x="1" y="392"/>
                  </a:cubicBezTo>
                  <a:close/>
                </a:path>
              </a:pathLst>
            </a:custGeom>
            <a:solidFill>
              <a:schemeClr val="accent1">
                <a:alpha val="50000"/>
              </a:schemeClr>
            </a:solidFill>
            <a:ln w="9525">
              <a:noFill/>
              <a:round/>
            </a:ln>
            <a:effectLst/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15104" name="Freeform 32"/>
            <p:cNvSpPr/>
            <p:nvPr/>
          </p:nvSpPr>
          <p:spPr bwMode="ltGray">
            <a:xfrm rot="828663">
              <a:off x="242" y="3404"/>
              <a:ext cx="132" cy="167"/>
            </a:xfrm>
            <a:custGeom>
              <a:cxnLst>
                <a:cxn ang="0">
                  <a:pos x="0" y="0"/>
                </a:cxn>
                <a:cxn ang="0">
                  <a:pos x="5" y="1"/>
                </a:cxn>
                <a:cxn ang="0">
                  <a:pos x="18" y="5"/>
                </a:cxn>
                <a:cxn ang="0">
                  <a:pos x="37" y="12"/>
                </a:cxn>
                <a:cxn ang="0">
                  <a:pos x="58" y="24"/>
                </a:cxn>
                <a:cxn ang="0">
                  <a:pos x="78" y="44"/>
                </a:cxn>
                <a:cxn ang="0">
                  <a:pos x="96" y="71"/>
                </a:cxn>
                <a:cxn ang="0">
                  <a:pos x="107" y="108"/>
                </a:cxn>
                <a:cxn ang="0">
                  <a:pos x="109" y="156"/>
                </a:cxn>
                <a:cxn ang="0">
                  <a:pos x="105" y="156"/>
                </a:cxn>
                <a:cxn ang="0">
                  <a:pos x="99" y="156"/>
                </a:cxn>
                <a:cxn ang="0">
                  <a:pos x="93" y="156"/>
                </a:cxn>
                <a:cxn ang="0">
                  <a:pos x="87" y="154"/>
                </a:cxn>
                <a:cxn ang="0">
                  <a:pos x="81" y="153"/>
                </a:cxn>
                <a:cxn ang="0">
                  <a:pos x="74" y="150"/>
                </a:cxn>
                <a:cxn ang="0">
                  <a:pos x="66" y="145"/>
                </a:cxn>
                <a:cxn ang="0">
                  <a:pos x="58" y="139"/>
                </a:cxn>
                <a:cxn ang="0">
                  <a:pos x="53" y="126"/>
                </a:cxn>
                <a:cxn ang="0">
                  <a:pos x="53" y="111"/>
                </a:cxn>
                <a:cxn ang="0">
                  <a:pos x="56" y="96"/>
                </a:cxn>
                <a:cxn ang="0">
                  <a:pos x="59" y="80"/>
                </a:cxn>
                <a:cxn ang="0">
                  <a:pos x="56" y="62"/>
                </a:cxn>
                <a:cxn ang="0">
                  <a:pos x="48" y="43"/>
                </a:cxn>
                <a:cxn ang="0">
                  <a:pos x="31" y="23"/>
                </a:cxn>
                <a:cxn ang="0">
                  <a:pos x="0" y="0"/>
                </a:cxn>
              </a:cxnLst>
              <a:rect l="0" t="0" r="r" b="b"/>
              <a:pathLst>
                <a:path w="109" h="156">
                  <a:moveTo>
                    <a:pt x="0" y="0"/>
                  </a:moveTo>
                  <a:lnTo>
                    <a:pt x="5" y="1"/>
                  </a:lnTo>
                  <a:lnTo>
                    <a:pt x="18" y="5"/>
                  </a:lnTo>
                  <a:lnTo>
                    <a:pt x="37" y="12"/>
                  </a:lnTo>
                  <a:lnTo>
                    <a:pt x="58" y="24"/>
                  </a:lnTo>
                  <a:lnTo>
                    <a:pt x="78" y="44"/>
                  </a:lnTo>
                  <a:lnTo>
                    <a:pt x="96" y="71"/>
                  </a:lnTo>
                  <a:lnTo>
                    <a:pt x="107" y="108"/>
                  </a:lnTo>
                  <a:lnTo>
                    <a:pt x="109" y="156"/>
                  </a:lnTo>
                  <a:lnTo>
                    <a:pt x="105" y="156"/>
                  </a:lnTo>
                  <a:lnTo>
                    <a:pt x="99" y="156"/>
                  </a:lnTo>
                  <a:lnTo>
                    <a:pt x="93" y="156"/>
                  </a:lnTo>
                  <a:lnTo>
                    <a:pt x="87" y="154"/>
                  </a:lnTo>
                  <a:lnTo>
                    <a:pt x="81" y="153"/>
                  </a:lnTo>
                  <a:lnTo>
                    <a:pt x="74" y="150"/>
                  </a:lnTo>
                  <a:lnTo>
                    <a:pt x="66" y="145"/>
                  </a:lnTo>
                  <a:lnTo>
                    <a:pt x="58" y="139"/>
                  </a:lnTo>
                  <a:lnTo>
                    <a:pt x="53" y="126"/>
                  </a:lnTo>
                  <a:lnTo>
                    <a:pt x="53" y="111"/>
                  </a:lnTo>
                  <a:lnTo>
                    <a:pt x="56" y="96"/>
                  </a:lnTo>
                  <a:lnTo>
                    <a:pt x="59" y="80"/>
                  </a:lnTo>
                  <a:lnTo>
                    <a:pt x="56" y="62"/>
                  </a:lnTo>
                  <a:lnTo>
                    <a:pt x="48" y="43"/>
                  </a:lnTo>
                  <a:lnTo>
                    <a:pt x="31" y="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15105" name="Freeform 33"/>
            <p:cNvSpPr/>
            <p:nvPr/>
          </p:nvSpPr>
          <p:spPr bwMode="ltGray">
            <a:xfrm rot="828663">
              <a:off x="266" y="3592"/>
              <a:ext cx="66" cy="43"/>
            </a:xfrm>
            <a:custGeom>
              <a:cxnLst>
                <a:cxn ang="0">
                  <a:pos x="0" y="0"/>
                </a:cxn>
                <a:cxn ang="0">
                  <a:pos x="1" y="1"/>
                </a:cxn>
                <a:cxn ang="0">
                  <a:pos x="6" y="3"/>
                </a:cxn>
                <a:cxn ang="0">
                  <a:pos x="13" y="8"/>
                </a:cxn>
                <a:cxn ang="0">
                  <a:pos x="21" y="12"/>
                </a:cxn>
                <a:cxn ang="0">
                  <a:pos x="29" y="15"/>
                </a:cxn>
                <a:cxn ang="0">
                  <a:pos x="38" y="17"/>
                </a:cxn>
                <a:cxn ang="0">
                  <a:pos x="46" y="18"/>
                </a:cxn>
                <a:cxn ang="0">
                  <a:pos x="54" y="16"/>
                </a:cxn>
                <a:cxn ang="0">
                  <a:pos x="53" y="25"/>
                </a:cxn>
                <a:cxn ang="0">
                  <a:pos x="50" y="33"/>
                </a:cxn>
                <a:cxn ang="0">
                  <a:pos x="44" y="38"/>
                </a:cxn>
                <a:cxn ang="0">
                  <a:pos x="37" y="40"/>
                </a:cxn>
                <a:cxn ang="0">
                  <a:pos x="28" y="39"/>
                </a:cxn>
                <a:cxn ang="0">
                  <a:pos x="19" y="32"/>
                </a:cxn>
                <a:cxn ang="0">
                  <a:pos x="10" y="20"/>
                </a:cxn>
                <a:cxn ang="0">
                  <a:pos x="0" y="0"/>
                </a:cxn>
              </a:cxnLst>
              <a:rect l="0" t="0" r="r" b="b"/>
              <a:pathLst>
                <a:path w="54" h="40">
                  <a:moveTo>
                    <a:pt x="0" y="0"/>
                  </a:moveTo>
                  <a:lnTo>
                    <a:pt x="1" y="1"/>
                  </a:lnTo>
                  <a:lnTo>
                    <a:pt x="6" y="3"/>
                  </a:lnTo>
                  <a:lnTo>
                    <a:pt x="13" y="8"/>
                  </a:lnTo>
                  <a:lnTo>
                    <a:pt x="21" y="12"/>
                  </a:lnTo>
                  <a:lnTo>
                    <a:pt x="29" y="15"/>
                  </a:lnTo>
                  <a:lnTo>
                    <a:pt x="38" y="17"/>
                  </a:lnTo>
                  <a:lnTo>
                    <a:pt x="46" y="18"/>
                  </a:lnTo>
                  <a:lnTo>
                    <a:pt x="54" y="16"/>
                  </a:lnTo>
                  <a:lnTo>
                    <a:pt x="53" y="25"/>
                  </a:lnTo>
                  <a:lnTo>
                    <a:pt x="50" y="33"/>
                  </a:lnTo>
                  <a:lnTo>
                    <a:pt x="44" y="38"/>
                  </a:lnTo>
                  <a:lnTo>
                    <a:pt x="37" y="40"/>
                  </a:lnTo>
                  <a:lnTo>
                    <a:pt x="28" y="39"/>
                  </a:lnTo>
                  <a:lnTo>
                    <a:pt x="19" y="32"/>
                  </a:lnTo>
                  <a:lnTo>
                    <a:pt x="10" y="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15106" name="Freeform 34"/>
            <p:cNvSpPr/>
            <p:nvPr/>
          </p:nvSpPr>
          <p:spPr bwMode="ltGray">
            <a:xfrm>
              <a:off x="11" y="4110"/>
              <a:ext cx="118" cy="209"/>
            </a:xfrm>
            <a:custGeom>
              <a:cxnLst>
                <a:cxn ang="0">
                  <a:pos x="0" y="0"/>
                </a:cxn>
                <a:cxn ang="0">
                  <a:pos x="6" y="8"/>
                </a:cxn>
                <a:cxn ang="0">
                  <a:pos x="15" y="19"/>
                </a:cxn>
                <a:cxn ang="0">
                  <a:pos x="26" y="33"/>
                </a:cxn>
                <a:cxn ang="0">
                  <a:pos x="38" y="51"/>
                </a:cxn>
                <a:cxn ang="0">
                  <a:pos x="54" y="72"/>
                </a:cxn>
                <a:cxn ang="0">
                  <a:pos x="67" y="94"/>
                </a:cxn>
                <a:cxn ang="0">
                  <a:pos x="79" y="119"/>
                </a:cxn>
                <a:cxn ang="0">
                  <a:pos x="87" y="146"/>
                </a:cxn>
                <a:cxn ang="0">
                  <a:pos x="94" y="175"/>
                </a:cxn>
                <a:cxn ang="0">
                  <a:pos x="91" y="209"/>
                </a:cxn>
                <a:cxn ang="0">
                  <a:pos x="118" y="209"/>
                </a:cxn>
                <a:cxn ang="0">
                  <a:pos x="117" y="177"/>
                </a:cxn>
                <a:cxn ang="0">
                  <a:pos x="104" y="119"/>
                </a:cxn>
                <a:cxn ang="0">
                  <a:pos x="82" y="69"/>
                </a:cxn>
                <a:cxn ang="0">
                  <a:pos x="47" y="27"/>
                </a:cxn>
                <a:cxn ang="0">
                  <a:pos x="0" y="0"/>
                </a:cxn>
              </a:cxnLst>
              <a:rect l="0" t="0" r="r" b="b"/>
              <a:pathLst>
                <a:path w="118" h="209">
                  <a:moveTo>
                    <a:pt x="0" y="0"/>
                  </a:moveTo>
                  <a:lnTo>
                    <a:pt x="6" y="8"/>
                  </a:lnTo>
                  <a:lnTo>
                    <a:pt x="15" y="19"/>
                  </a:lnTo>
                  <a:lnTo>
                    <a:pt x="26" y="33"/>
                  </a:lnTo>
                  <a:lnTo>
                    <a:pt x="38" y="51"/>
                  </a:lnTo>
                  <a:lnTo>
                    <a:pt x="54" y="72"/>
                  </a:lnTo>
                  <a:lnTo>
                    <a:pt x="67" y="94"/>
                  </a:lnTo>
                  <a:lnTo>
                    <a:pt x="79" y="119"/>
                  </a:lnTo>
                  <a:lnTo>
                    <a:pt x="87" y="146"/>
                  </a:lnTo>
                  <a:lnTo>
                    <a:pt x="94" y="175"/>
                  </a:lnTo>
                  <a:lnTo>
                    <a:pt x="91" y="209"/>
                  </a:lnTo>
                  <a:lnTo>
                    <a:pt x="118" y="209"/>
                  </a:lnTo>
                  <a:lnTo>
                    <a:pt x="117" y="177"/>
                  </a:lnTo>
                  <a:lnTo>
                    <a:pt x="104" y="119"/>
                  </a:lnTo>
                  <a:lnTo>
                    <a:pt x="82" y="69"/>
                  </a:lnTo>
                  <a:lnTo>
                    <a:pt x="47" y="2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15107" name="Freeform 35"/>
            <p:cNvSpPr/>
            <p:nvPr/>
          </p:nvSpPr>
          <p:spPr bwMode="ltGray">
            <a:xfrm>
              <a:off x="0" y="3968"/>
              <a:ext cx="130" cy="128"/>
            </a:xfrm>
            <a:custGeom>
              <a:cxnLst>
                <a:cxn ang="0">
                  <a:pos x="103" y="0"/>
                </a:cxn>
                <a:cxn ang="0">
                  <a:pos x="130" y="128"/>
                </a:cxn>
                <a:cxn ang="0">
                  <a:pos x="125" y="126"/>
                </a:cxn>
                <a:cxn ang="0">
                  <a:pos x="111" y="121"/>
                </a:cxn>
                <a:cxn ang="0">
                  <a:pos x="92" y="111"/>
                </a:cxn>
                <a:cxn ang="0">
                  <a:pos x="68" y="103"/>
                </a:cxn>
                <a:cxn ang="0">
                  <a:pos x="41" y="94"/>
                </a:cxn>
                <a:cxn ang="0">
                  <a:pos x="19" y="90"/>
                </a:cxn>
                <a:cxn ang="0">
                  <a:pos x="0" y="93"/>
                </a:cxn>
                <a:cxn ang="0">
                  <a:pos x="0" y="72"/>
                </a:cxn>
                <a:cxn ang="0">
                  <a:pos x="12" y="70"/>
                </a:cxn>
                <a:cxn ang="0">
                  <a:pos x="24" y="66"/>
                </a:cxn>
                <a:cxn ang="0">
                  <a:pos x="38" y="66"/>
                </a:cxn>
                <a:cxn ang="0">
                  <a:pos x="51" y="67"/>
                </a:cxn>
                <a:cxn ang="0">
                  <a:pos x="65" y="70"/>
                </a:cxn>
                <a:cxn ang="0">
                  <a:pos x="78" y="78"/>
                </a:cxn>
                <a:cxn ang="0">
                  <a:pos x="81" y="74"/>
                </a:cxn>
                <a:cxn ang="0">
                  <a:pos x="81" y="58"/>
                </a:cxn>
                <a:cxn ang="0">
                  <a:pos x="82" y="37"/>
                </a:cxn>
                <a:cxn ang="0">
                  <a:pos x="82" y="29"/>
                </a:cxn>
                <a:cxn ang="0">
                  <a:pos x="80" y="29"/>
                </a:cxn>
                <a:cxn ang="0">
                  <a:pos x="77" y="27"/>
                </a:cxn>
                <a:cxn ang="0">
                  <a:pos x="76" y="22"/>
                </a:cxn>
                <a:cxn ang="0">
                  <a:pos x="75" y="19"/>
                </a:cxn>
                <a:cxn ang="0">
                  <a:pos x="76" y="15"/>
                </a:cxn>
                <a:cxn ang="0">
                  <a:pos x="79" y="10"/>
                </a:cxn>
                <a:cxn ang="0">
                  <a:pos x="89" y="6"/>
                </a:cxn>
                <a:cxn ang="0">
                  <a:pos x="103" y="0"/>
                </a:cxn>
              </a:cxnLst>
              <a:rect l="0" t="0" r="r" b="b"/>
              <a:pathLst>
                <a:path w="130" h="128">
                  <a:moveTo>
                    <a:pt x="103" y="0"/>
                  </a:moveTo>
                  <a:lnTo>
                    <a:pt x="130" y="128"/>
                  </a:lnTo>
                  <a:lnTo>
                    <a:pt x="125" y="126"/>
                  </a:lnTo>
                  <a:lnTo>
                    <a:pt x="111" y="121"/>
                  </a:lnTo>
                  <a:lnTo>
                    <a:pt x="92" y="111"/>
                  </a:lnTo>
                  <a:lnTo>
                    <a:pt x="68" y="103"/>
                  </a:lnTo>
                  <a:lnTo>
                    <a:pt x="41" y="94"/>
                  </a:lnTo>
                  <a:lnTo>
                    <a:pt x="19" y="90"/>
                  </a:lnTo>
                  <a:lnTo>
                    <a:pt x="0" y="93"/>
                  </a:lnTo>
                  <a:lnTo>
                    <a:pt x="0" y="72"/>
                  </a:lnTo>
                  <a:lnTo>
                    <a:pt x="12" y="70"/>
                  </a:lnTo>
                  <a:lnTo>
                    <a:pt x="24" y="66"/>
                  </a:lnTo>
                  <a:lnTo>
                    <a:pt x="38" y="66"/>
                  </a:lnTo>
                  <a:lnTo>
                    <a:pt x="51" y="67"/>
                  </a:lnTo>
                  <a:lnTo>
                    <a:pt x="65" y="70"/>
                  </a:lnTo>
                  <a:lnTo>
                    <a:pt x="78" y="78"/>
                  </a:lnTo>
                  <a:lnTo>
                    <a:pt x="81" y="74"/>
                  </a:lnTo>
                  <a:lnTo>
                    <a:pt x="81" y="58"/>
                  </a:lnTo>
                  <a:lnTo>
                    <a:pt x="82" y="37"/>
                  </a:lnTo>
                  <a:lnTo>
                    <a:pt x="82" y="29"/>
                  </a:lnTo>
                  <a:lnTo>
                    <a:pt x="80" y="29"/>
                  </a:lnTo>
                  <a:lnTo>
                    <a:pt x="77" y="27"/>
                  </a:lnTo>
                  <a:lnTo>
                    <a:pt x="76" y="22"/>
                  </a:lnTo>
                  <a:lnTo>
                    <a:pt x="75" y="19"/>
                  </a:lnTo>
                  <a:lnTo>
                    <a:pt x="76" y="15"/>
                  </a:lnTo>
                  <a:lnTo>
                    <a:pt x="79" y="10"/>
                  </a:lnTo>
                  <a:lnTo>
                    <a:pt x="89" y="6"/>
                  </a:lnTo>
                  <a:lnTo>
                    <a:pt x="103" y="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15108" name="Freeform 36"/>
            <p:cNvSpPr/>
            <p:nvPr/>
          </p:nvSpPr>
          <p:spPr bwMode="ltGray">
            <a:xfrm>
              <a:off x="0" y="3949"/>
              <a:ext cx="47" cy="86"/>
            </a:xfrm>
            <a:custGeom>
              <a:cxnLst>
                <a:cxn ang="0">
                  <a:pos x="37" y="0"/>
                </a:cxn>
                <a:cxn ang="0">
                  <a:pos x="15" y="37"/>
                </a:cxn>
                <a:cxn ang="0">
                  <a:pos x="0" y="59"/>
                </a:cxn>
                <a:cxn ang="0">
                  <a:pos x="0" y="86"/>
                </a:cxn>
                <a:cxn ang="0">
                  <a:pos x="8" y="82"/>
                </a:cxn>
                <a:cxn ang="0">
                  <a:pos x="20" y="73"/>
                </a:cxn>
                <a:cxn ang="0">
                  <a:pos x="33" y="63"/>
                </a:cxn>
                <a:cxn ang="0">
                  <a:pos x="42" y="51"/>
                </a:cxn>
                <a:cxn ang="0">
                  <a:pos x="47" y="36"/>
                </a:cxn>
                <a:cxn ang="0">
                  <a:pos x="46" y="19"/>
                </a:cxn>
                <a:cxn ang="0">
                  <a:pos x="37" y="0"/>
                </a:cxn>
              </a:cxnLst>
              <a:rect l="0" t="0" r="r" b="b"/>
              <a:pathLst>
                <a:path w="47" h="86">
                  <a:moveTo>
                    <a:pt x="37" y="0"/>
                  </a:moveTo>
                  <a:lnTo>
                    <a:pt x="15" y="37"/>
                  </a:lnTo>
                  <a:lnTo>
                    <a:pt x="0" y="59"/>
                  </a:lnTo>
                  <a:lnTo>
                    <a:pt x="0" y="86"/>
                  </a:lnTo>
                  <a:lnTo>
                    <a:pt x="8" y="82"/>
                  </a:lnTo>
                  <a:lnTo>
                    <a:pt x="20" y="73"/>
                  </a:lnTo>
                  <a:lnTo>
                    <a:pt x="33" y="63"/>
                  </a:lnTo>
                  <a:lnTo>
                    <a:pt x="42" y="51"/>
                  </a:lnTo>
                  <a:lnTo>
                    <a:pt x="47" y="36"/>
                  </a:lnTo>
                  <a:lnTo>
                    <a:pt x="46" y="19"/>
                  </a:lnTo>
                  <a:lnTo>
                    <a:pt x="37" y="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15109" name="Freeform 37"/>
            <p:cNvSpPr/>
            <p:nvPr/>
          </p:nvSpPr>
          <p:spPr bwMode="ltGray">
            <a:xfrm>
              <a:off x="0" y="3239"/>
              <a:ext cx="497" cy="740"/>
            </a:xfrm>
            <a:custGeom>
              <a:cxnLst>
                <a:cxn ang="0">
                  <a:pos x="0" y="13"/>
                </a:cxn>
                <a:cxn ang="0">
                  <a:pos x="41" y="4"/>
                </a:cxn>
                <a:cxn ang="0">
                  <a:pos x="101" y="0"/>
                </a:cxn>
                <a:cxn ang="0">
                  <a:pos x="170" y="4"/>
                </a:cxn>
                <a:cxn ang="0">
                  <a:pos x="248" y="21"/>
                </a:cxn>
                <a:cxn ang="0">
                  <a:pos x="323" y="50"/>
                </a:cxn>
                <a:cxn ang="0">
                  <a:pos x="382" y="90"/>
                </a:cxn>
                <a:cxn ang="0">
                  <a:pos x="428" y="141"/>
                </a:cxn>
                <a:cxn ang="0">
                  <a:pos x="463" y="199"/>
                </a:cxn>
                <a:cxn ang="0">
                  <a:pos x="485" y="262"/>
                </a:cxn>
                <a:cxn ang="0">
                  <a:pos x="496" y="327"/>
                </a:cxn>
                <a:cxn ang="0">
                  <a:pos x="497" y="396"/>
                </a:cxn>
                <a:cxn ang="0">
                  <a:pos x="487" y="462"/>
                </a:cxn>
                <a:cxn ang="0">
                  <a:pos x="470" y="527"/>
                </a:cxn>
                <a:cxn ang="0">
                  <a:pos x="443" y="586"/>
                </a:cxn>
                <a:cxn ang="0">
                  <a:pos x="406" y="639"/>
                </a:cxn>
                <a:cxn ang="0">
                  <a:pos x="364" y="683"/>
                </a:cxn>
                <a:cxn ang="0">
                  <a:pos x="315" y="715"/>
                </a:cxn>
                <a:cxn ang="0">
                  <a:pos x="259" y="736"/>
                </a:cxn>
                <a:cxn ang="0">
                  <a:pos x="198" y="740"/>
                </a:cxn>
                <a:cxn ang="0">
                  <a:pos x="131" y="727"/>
                </a:cxn>
                <a:cxn ang="0">
                  <a:pos x="167" y="728"/>
                </a:cxn>
                <a:cxn ang="0">
                  <a:pos x="204" y="718"/>
                </a:cxn>
                <a:cxn ang="0">
                  <a:pos x="238" y="700"/>
                </a:cxn>
                <a:cxn ang="0">
                  <a:pos x="272" y="670"/>
                </a:cxn>
                <a:cxn ang="0">
                  <a:pos x="304" y="635"/>
                </a:cxn>
                <a:cxn ang="0">
                  <a:pos x="333" y="594"/>
                </a:cxn>
                <a:cxn ang="0">
                  <a:pos x="358" y="549"/>
                </a:cxn>
                <a:cxn ang="0">
                  <a:pos x="381" y="500"/>
                </a:cxn>
                <a:cxn ang="0">
                  <a:pos x="396" y="449"/>
                </a:cxn>
                <a:cxn ang="0">
                  <a:pos x="408" y="397"/>
                </a:cxn>
                <a:cxn ang="0">
                  <a:pos x="414" y="346"/>
                </a:cxn>
                <a:cxn ang="0">
                  <a:pos x="412" y="296"/>
                </a:cxn>
                <a:cxn ang="0">
                  <a:pos x="402" y="251"/>
                </a:cxn>
                <a:cxn ang="0">
                  <a:pos x="384" y="208"/>
                </a:cxn>
                <a:cxn ang="0">
                  <a:pos x="357" y="172"/>
                </a:cxn>
                <a:cxn ang="0">
                  <a:pos x="320" y="142"/>
                </a:cxn>
                <a:cxn ang="0">
                  <a:pos x="260" y="107"/>
                </a:cxn>
                <a:cxn ang="0">
                  <a:pos x="203" y="82"/>
                </a:cxn>
                <a:cxn ang="0">
                  <a:pos x="154" y="65"/>
                </a:cxn>
                <a:cxn ang="0">
                  <a:pos x="108" y="56"/>
                </a:cxn>
                <a:cxn ang="0">
                  <a:pos x="68" y="55"/>
                </a:cxn>
                <a:cxn ang="0">
                  <a:pos x="32" y="61"/>
                </a:cxn>
                <a:cxn ang="0">
                  <a:pos x="0" y="70"/>
                </a:cxn>
                <a:cxn ang="0">
                  <a:pos x="0" y="13"/>
                </a:cxn>
              </a:cxnLst>
              <a:rect l="0" t="0" r="r" b="b"/>
              <a:pathLst>
                <a:path w="497" h="740">
                  <a:moveTo>
                    <a:pt x="0" y="13"/>
                  </a:moveTo>
                  <a:lnTo>
                    <a:pt x="41" y="4"/>
                  </a:lnTo>
                  <a:lnTo>
                    <a:pt x="101" y="0"/>
                  </a:lnTo>
                  <a:lnTo>
                    <a:pt x="170" y="4"/>
                  </a:lnTo>
                  <a:lnTo>
                    <a:pt x="248" y="21"/>
                  </a:lnTo>
                  <a:lnTo>
                    <a:pt x="323" y="50"/>
                  </a:lnTo>
                  <a:lnTo>
                    <a:pt x="382" y="90"/>
                  </a:lnTo>
                  <a:lnTo>
                    <a:pt x="428" y="141"/>
                  </a:lnTo>
                  <a:lnTo>
                    <a:pt x="463" y="199"/>
                  </a:lnTo>
                  <a:lnTo>
                    <a:pt x="485" y="262"/>
                  </a:lnTo>
                  <a:lnTo>
                    <a:pt x="496" y="327"/>
                  </a:lnTo>
                  <a:lnTo>
                    <a:pt x="497" y="396"/>
                  </a:lnTo>
                  <a:lnTo>
                    <a:pt x="487" y="462"/>
                  </a:lnTo>
                  <a:lnTo>
                    <a:pt x="470" y="527"/>
                  </a:lnTo>
                  <a:lnTo>
                    <a:pt x="443" y="586"/>
                  </a:lnTo>
                  <a:lnTo>
                    <a:pt x="406" y="639"/>
                  </a:lnTo>
                  <a:lnTo>
                    <a:pt x="364" y="683"/>
                  </a:lnTo>
                  <a:lnTo>
                    <a:pt x="315" y="715"/>
                  </a:lnTo>
                  <a:lnTo>
                    <a:pt x="259" y="736"/>
                  </a:lnTo>
                  <a:lnTo>
                    <a:pt x="198" y="740"/>
                  </a:lnTo>
                  <a:lnTo>
                    <a:pt x="131" y="727"/>
                  </a:lnTo>
                  <a:lnTo>
                    <a:pt x="167" y="728"/>
                  </a:lnTo>
                  <a:lnTo>
                    <a:pt x="204" y="718"/>
                  </a:lnTo>
                  <a:lnTo>
                    <a:pt x="238" y="700"/>
                  </a:lnTo>
                  <a:lnTo>
                    <a:pt x="272" y="670"/>
                  </a:lnTo>
                  <a:lnTo>
                    <a:pt x="304" y="635"/>
                  </a:lnTo>
                  <a:lnTo>
                    <a:pt x="333" y="594"/>
                  </a:lnTo>
                  <a:lnTo>
                    <a:pt x="358" y="549"/>
                  </a:lnTo>
                  <a:lnTo>
                    <a:pt x="381" y="500"/>
                  </a:lnTo>
                  <a:lnTo>
                    <a:pt x="396" y="449"/>
                  </a:lnTo>
                  <a:lnTo>
                    <a:pt x="408" y="397"/>
                  </a:lnTo>
                  <a:lnTo>
                    <a:pt x="414" y="346"/>
                  </a:lnTo>
                  <a:lnTo>
                    <a:pt x="412" y="296"/>
                  </a:lnTo>
                  <a:lnTo>
                    <a:pt x="402" y="251"/>
                  </a:lnTo>
                  <a:lnTo>
                    <a:pt x="384" y="208"/>
                  </a:lnTo>
                  <a:lnTo>
                    <a:pt x="357" y="172"/>
                  </a:lnTo>
                  <a:lnTo>
                    <a:pt x="320" y="142"/>
                  </a:lnTo>
                  <a:lnTo>
                    <a:pt x="260" y="107"/>
                  </a:lnTo>
                  <a:lnTo>
                    <a:pt x="203" y="82"/>
                  </a:lnTo>
                  <a:lnTo>
                    <a:pt x="154" y="65"/>
                  </a:lnTo>
                  <a:lnTo>
                    <a:pt x="108" y="56"/>
                  </a:lnTo>
                  <a:lnTo>
                    <a:pt x="68" y="55"/>
                  </a:lnTo>
                  <a:lnTo>
                    <a:pt x="32" y="61"/>
                  </a:lnTo>
                  <a:lnTo>
                    <a:pt x="0" y="70"/>
                  </a:lnTo>
                  <a:lnTo>
                    <a:pt x="0" y="13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15110" name="Freeform 38"/>
            <p:cNvSpPr/>
            <p:nvPr/>
          </p:nvSpPr>
          <p:spPr bwMode="ltGray">
            <a:xfrm rot="1584153">
              <a:off x="20" y="410"/>
              <a:ext cx="344" cy="245"/>
            </a:xfrm>
            <a:custGeom>
              <a:cxnLst>
                <a:cxn ang="0">
                  <a:pos x="0" y="0"/>
                </a:cxn>
                <a:cxn ang="0">
                  <a:pos x="0" y="25"/>
                </a:cxn>
                <a:cxn ang="0">
                  <a:pos x="3" y="50"/>
                </a:cxn>
                <a:cxn ang="0">
                  <a:pos x="6" y="75"/>
                </a:cxn>
                <a:cxn ang="0">
                  <a:pos x="11" y="98"/>
                </a:cxn>
                <a:cxn ang="0">
                  <a:pos x="18" y="119"/>
                </a:cxn>
                <a:cxn ang="0">
                  <a:pos x="27" y="141"/>
                </a:cxn>
                <a:cxn ang="0">
                  <a:pos x="38" y="161"/>
                </a:cxn>
                <a:cxn ang="0">
                  <a:pos x="51" y="178"/>
                </a:cxn>
                <a:cxn ang="0">
                  <a:pos x="67" y="194"/>
                </a:cxn>
                <a:cxn ang="0">
                  <a:pos x="86" y="208"/>
                </a:cxn>
                <a:cxn ang="0">
                  <a:pos x="106" y="219"/>
                </a:cxn>
                <a:cxn ang="0">
                  <a:pos x="131" y="228"/>
                </a:cxn>
                <a:cxn ang="0">
                  <a:pos x="158" y="234"/>
                </a:cxn>
                <a:cxn ang="0">
                  <a:pos x="188" y="237"/>
                </a:cxn>
                <a:cxn ang="0">
                  <a:pos x="220" y="236"/>
                </a:cxn>
                <a:cxn ang="0">
                  <a:pos x="257" y="232"/>
                </a:cxn>
                <a:cxn ang="0">
                  <a:pos x="224" y="227"/>
                </a:cxn>
                <a:cxn ang="0">
                  <a:pos x="195" y="220"/>
                </a:cxn>
                <a:cxn ang="0">
                  <a:pos x="170" y="212"/>
                </a:cxn>
                <a:cxn ang="0">
                  <a:pos x="148" y="204"/>
                </a:cxn>
                <a:cxn ang="0">
                  <a:pos x="128" y="193"/>
                </a:cxn>
                <a:cxn ang="0">
                  <a:pos x="112" y="182"/>
                </a:cxn>
                <a:cxn ang="0">
                  <a:pos x="97" y="169"/>
                </a:cxn>
                <a:cxn ang="0">
                  <a:pos x="84" y="155"/>
                </a:cxn>
                <a:cxn ang="0">
                  <a:pos x="72" y="141"/>
                </a:cxn>
                <a:cxn ang="0">
                  <a:pos x="61" y="125"/>
                </a:cxn>
                <a:cxn ang="0">
                  <a:pos x="52" y="107"/>
                </a:cxn>
                <a:cxn ang="0">
                  <a:pos x="43" y="88"/>
                </a:cxn>
                <a:cxn ang="0">
                  <a:pos x="33" y="69"/>
                </a:cxn>
                <a:cxn ang="0">
                  <a:pos x="23" y="47"/>
                </a:cxn>
                <a:cxn ang="0">
                  <a:pos x="12" y="24"/>
                </a:cxn>
                <a:cxn ang="0">
                  <a:pos x="0" y="0"/>
                </a:cxn>
              </a:cxnLst>
              <a:rect l="0" t="0" r="r" b="b"/>
              <a:pathLst>
                <a:path w="257" h="236">
                  <a:moveTo>
                    <a:pt x="0" y="0"/>
                  </a:moveTo>
                  <a:lnTo>
                    <a:pt x="0" y="25"/>
                  </a:lnTo>
                  <a:lnTo>
                    <a:pt x="3" y="50"/>
                  </a:lnTo>
                  <a:lnTo>
                    <a:pt x="6" y="75"/>
                  </a:lnTo>
                  <a:lnTo>
                    <a:pt x="11" y="98"/>
                  </a:lnTo>
                  <a:lnTo>
                    <a:pt x="18" y="119"/>
                  </a:lnTo>
                  <a:lnTo>
                    <a:pt x="27" y="141"/>
                  </a:lnTo>
                  <a:lnTo>
                    <a:pt x="38" y="161"/>
                  </a:lnTo>
                  <a:lnTo>
                    <a:pt x="51" y="178"/>
                  </a:lnTo>
                  <a:lnTo>
                    <a:pt x="67" y="194"/>
                  </a:lnTo>
                  <a:lnTo>
                    <a:pt x="86" y="208"/>
                  </a:lnTo>
                  <a:lnTo>
                    <a:pt x="106" y="219"/>
                  </a:lnTo>
                  <a:lnTo>
                    <a:pt x="131" y="228"/>
                  </a:lnTo>
                  <a:lnTo>
                    <a:pt x="158" y="234"/>
                  </a:lnTo>
                  <a:lnTo>
                    <a:pt x="188" y="237"/>
                  </a:lnTo>
                  <a:lnTo>
                    <a:pt x="220" y="236"/>
                  </a:lnTo>
                  <a:lnTo>
                    <a:pt x="257" y="232"/>
                  </a:lnTo>
                  <a:lnTo>
                    <a:pt x="224" y="227"/>
                  </a:lnTo>
                  <a:lnTo>
                    <a:pt x="195" y="220"/>
                  </a:lnTo>
                  <a:lnTo>
                    <a:pt x="170" y="212"/>
                  </a:lnTo>
                  <a:lnTo>
                    <a:pt x="148" y="204"/>
                  </a:lnTo>
                  <a:lnTo>
                    <a:pt x="128" y="193"/>
                  </a:lnTo>
                  <a:lnTo>
                    <a:pt x="112" y="182"/>
                  </a:lnTo>
                  <a:lnTo>
                    <a:pt x="97" y="169"/>
                  </a:lnTo>
                  <a:lnTo>
                    <a:pt x="84" y="155"/>
                  </a:lnTo>
                  <a:lnTo>
                    <a:pt x="72" y="141"/>
                  </a:lnTo>
                  <a:lnTo>
                    <a:pt x="61" y="125"/>
                  </a:lnTo>
                  <a:lnTo>
                    <a:pt x="52" y="107"/>
                  </a:lnTo>
                  <a:lnTo>
                    <a:pt x="43" y="88"/>
                  </a:lnTo>
                  <a:lnTo>
                    <a:pt x="33" y="69"/>
                  </a:lnTo>
                  <a:lnTo>
                    <a:pt x="23" y="47"/>
                  </a:lnTo>
                  <a:lnTo>
                    <a:pt x="12" y="2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15111" name="Freeform 39"/>
            <p:cNvSpPr/>
            <p:nvPr/>
          </p:nvSpPr>
          <p:spPr bwMode="ltGray">
            <a:xfrm rot="1584153">
              <a:off x="242" y="756"/>
              <a:ext cx="167" cy="115"/>
            </a:xfrm>
            <a:custGeom>
              <a:cxnLst>
                <a:cxn ang="0">
                  <a:pos x="77" y="0"/>
                </a:cxn>
                <a:cxn ang="0">
                  <a:pos x="124" y="108"/>
                </a:cxn>
                <a:cxn ang="0">
                  <a:pos x="120" y="107"/>
                </a:cxn>
                <a:cxn ang="0">
                  <a:pos x="107" y="105"/>
                </a:cxn>
                <a:cxn ang="0">
                  <a:pos x="89" y="101"/>
                </a:cxn>
                <a:cxn ang="0">
                  <a:pos x="68" y="99"/>
                </a:cxn>
                <a:cxn ang="0">
                  <a:pos x="45" y="97"/>
                </a:cxn>
                <a:cxn ang="0">
                  <a:pos x="25" y="98"/>
                </a:cxn>
                <a:cxn ang="0">
                  <a:pos x="9" y="102"/>
                </a:cxn>
                <a:cxn ang="0">
                  <a:pos x="0" y="110"/>
                </a:cxn>
                <a:cxn ang="0">
                  <a:pos x="4" y="98"/>
                </a:cxn>
                <a:cxn ang="0">
                  <a:pos x="8" y="89"/>
                </a:cxn>
                <a:cxn ang="0">
                  <a:pos x="16" y="82"/>
                </a:cxn>
                <a:cxn ang="0">
                  <a:pos x="25" y="76"/>
                </a:cxn>
                <a:cxn ang="0">
                  <a:pos x="36" y="72"/>
                </a:cxn>
                <a:cxn ang="0">
                  <a:pos x="47" y="71"/>
                </a:cxn>
                <a:cxn ang="0">
                  <a:pos x="59" y="71"/>
                </a:cxn>
                <a:cxn ang="0">
                  <a:pos x="72" y="74"/>
                </a:cxn>
                <a:cxn ang="0">
                  <a:pos x="73" y="71"/>
                </a:cxn>
                <a:cxn ang="0">
                  <a:pos x="70" y="56"/>
                </a:cxn>
                <a:cxn ang="0">
                  <a:pos x="67" y="38"/>
                </a:cxn>
                <a:cxn ang="0">
                  <a:pos x="65" y="30"/>
                </a:cxn>
                <a:cxn ang="0">
                  <a:pos x="63" y="30"/>
                </a:cxn>
                <a:cxn ang="0">
                  <a:pos x="61" y="29"/>
                </a:cxn>
                <a:cxn ang="0">
                  <a:pos x="59" y="26"/>
                </a:cxn>
                <a:cxn ang="0">
                  <a:pos x="57" y="23"/>
                </a:cxn>
                <a:cxn ang="0">
                  <a:pos x="57" y="19"/>
                </a:cxn>
                <a:cxn ang="0">
                  <a:pos x="59" y="14"/>
                </a:cxn>
                <a:cxn ang="0">
                  <a:pos x="66" y="8"/>
                </a:cxn>
                <a:cxn ang="0">
                  <a:pos x="77" y="0"/>
                </a:cxn>
              </a:cxnLst>
              <a:rect l="0" t="0" r="r" b="b"/>
              <a:pathLst>
                <a:path w="124" h="110">
                  <a:moveTo>
                    <a:pt x="77" y="0"/>
                  </a:moveTo>
                  <a:lnTo>
                    <a:pt x="124" y="108"/>
                  </a:lnTo>
                  <a:lnTo>
                    <a:pt x="120" y="107"/>
                  </a:lnTo>
                  <a:lnTo>
                    <a:pt x="107" y="105"/>
                  </a:lnTo>
                  <a:lnTo>
                    <a:pt x="89" y="101"/>
                  </a:lnTo>
                  <a:lnTo>
                    <a:pt x="68" y="99"/>
                  </a:lnTo>
                  <a:lnTo>
                    <a:pt x="45" y="97"/>
                  </a:lnTo>
                  <a:lnTo>
                    <a:pt x="25" y="98"/>
                  </a:lnTo>
                  <a:lnTo>
                    <a:pt x="9" y="102"/>
                  </a:lnTo>
                  <a:lnTo>
                    <a:pt x="0" y="110"/>
                  </a:lnTo>
                  <a:lnTo>
                    <a:pt x="4" y="98"/>
                  </a:lnTo>
                  <a:lnTo>
                    <a:pt x="8" y="89"/>
                  </a:lnTo>
                  <a:lnTo>
                    <a:pt x="16" y="82"/>
                  </a:lnTo>
                  <a:lnTo>
                    <a:pt x="25" y="76"/>
                  </a:lnTo>
                  <a:lnTo>
                    <a:pt x="36" y="72"/>
                  </a:lnTo>
                  <a:lnTo>
                    <a:pt x="47" y="71"/>
                  </a:lnTo>
                  <a:lnTo>
                    <a:pt x="59" y="71"/>
                  </a:lnTo>
                  <a:lnTo>
                    <a:pt x="72" y="74"/>
                  </a:lnTo>
                  <a:lnTo>
                    <a:pt x="73" y="71"/>
                  </a:lnTo>
                  <a:lnTo>
                    <a:pt x="70" y="56"/>
                  </a:lnTo>
                  <a:lnTo>
                    <a:pt x="67" y="38"/>
                  </a:lnTo>
                  <a:lnTo>
                    <a:pt x="65" y="30"/>
                  </a:lnTo>
                  <a:lnTo>
                    <a:pt x="63" y="30"/>
                  </a:lnTo>
                  <a:lnTo>
                    <a:pt x="61" y="29"/>
                  </a:lnTo>
                  <a:lnTo>
                    <a:pt x="59" y="26"/>
                  </a:lnTo>
                  <a:lnTo>
                    <a:pt x="57" y="23"/>
                  </a:lnTo>
                  <a:lnTo>
                    <a:pt x="57" y="19"/>
                  </a:lnTo>
                  <a:lnTo>
                    <a:pt x="59" y="14"/>
                  </a:lnTo>
                  <a:lnTo>
                    <a:pt x="66" y="8"/>
                  </a:lnTo>
                  <a:lnTo>
                    <a:pt x="77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15112" name="Freeform 40"/>
            <p:cNvSpPr/>
            <p:nvPr/>
          </p:nvSpPr>
          <p:spPr bwMode="ltGray">
            <a:xfrm rot="1584153">
              <a:off x="574" y="286"/>
              <a:ext cx="147" cy="160"/>
            </a:xfrm>
            <a:custGeom>
              <a:cxnLst>
                <a:cxn ang="0">
                  <a:pos x="0" y="0"/>
                </a:cxn>
                <a:cxn ang="0">
                  <a:pos x="5" y="1"/>
                </a:cxn>
                <a:cxn ang="0">
                  <a:pos x="18" y="5"/>
                </a:cxn>
                <a:cxn ang="0">
                  <a:pos x="37" y="12"/>
                </a:cxn>
                <a:cxn ang="0">
                  <a:pos x="58" y="24"/>
                </a:cxn>
                <a:cxn ang="0">
                  <a:pos x="78" y="44"/>
                </a:cxn>
                <a:cxn ang="0">
                  <a:pos x="96" y="71"/>
                </a:cxn>
                <a:cxn ang="0">
                  <a:pos x="107" y="108"/>
                </a:cxn>
                <a:cxn ang="0">
                  <a:pos x="109" y="156"/>
                </a:cxn>
                <a:cxn ang="0">
                  <a:pos x="105" y="156"/>
                </a:cxn>
                <a:cxn ang="0">
                  <a:pos x="99" y="156"/>
                </a:cxn>
                <a:cxn ang="0">
                  <a:pos x="93" y="156"/>
                </a:cxn>
                <a:cxn ang="0">
                  <a:pos x="87" y="154"/>
                </a:cxn>
                <a:cxn ang="0">
                  <a:pos x="81" y="153"/>
                </a:cxn>
                <a:cxn ang="0">
                  <a:pos x="74" y="150"/>
                </a:cxn>
                <a:cxn ang="0">
                  <a:pos x="66" y="145"/>
                </a:cxn>
                <a:cxn ang="0">
                  <a:pos x="58" y="139"/>
                </a:cxn>
                <a:cxn ang="0">
                  <a:pos x="53" y="126"/>
                </a:cxn>
                <a:cxn ang="0">
                  <a:pos x="53" y="111"/>
                </a:cxn>
                <a:cxn ang="0">
                  <a:pos x="56" y="96"/>
                </a:cxn>
                <a:cxn ang="0">
                  <a:pos x="59" y="80"/>
                </a:cxn>
                <a:cxn ang="0">
                  <a:pos x="56" y="62"/>
                </a:cxn>
                <a:cxn ang="0">
                  <a:pos x="48" y="43"/>
                </a:cxn>
                <a:cxn ang="0">
                  <a:pos x="31" y="23"/>
                </a:cxn>
                <a:cxn ang="0">
                  <a:pos x="0" y="0"/>
                </a:cxn>
              </a:cxnLst>
              <a:rect l="0" t="0" r="r" b="b"/>
              <a:pathLst>
                <a:path w="109" h="156">
                  <a:moveTo>
                    <a:pt x="0" y="0"/>
                  </a:moveTo>
                  <a:lnTo>
                    <a:pt x="5" y="1"/>
                  </a:lnTo>
                  <a:lnTo>
                    <a:pt x="18" y="5"/>
                  </a:lnTo>
                  <a:lnTo>
                    <a:pt x="37" y="12"/>
                  </a:lnTo>
                  <a:lnTo>
                    <a:pt x="58" y="24"/>
                  </a:lnTo>
                  <a:lnTo>
                    <a:pt x="78" y="44"/>
                  </a:lnTo>
                  <a:lnTo>
                    <a:pt x="96" y="71"/>
                  </a:lnTo>
                  <a:lnTo>
                    <a:pt x="107" y="108"/>
                  </a:lnTo>
                  <a:lnTo>
                    <a:pt x="109" y="156"/>
                  </a:lnTo>
                  <a:lnTo>
                    <a:pt x="105" y="156"/>
                  </a:lnTo>
                  <a:lnTo>
                    <a:pt x="99" y="156"/>
                  </a:lnTo>
                  <a:lnTo>
                    <a:pt x="93" y="156"/>
                  </a:lnTo>
                  <a:lnTo>
                    <a:pt x="87" y="154"/>
                  </a:lnTo>
                  <a:lnTo>
                    <a:pt x="81" y="153"/>
                  </a:lnTo>
                  <a:lnTo>
                    <a:pt x="74" y="150"/>
                  </a:lnTo>
                  <a:lnTo>
                    <a:pt x="66" y="145"/>
                  </a:lnTo>
                  <a:lnTo>
                    <a:pt x="58" y="139"/>
                  </a:lnTo>
                  <a:lnTo>
                    <a:pt x="53" y="126"/>
                  </a:lnTo>
                  <a:lnTo>
                    <a:pt x="53" y="111"/>
                  </a:lnTo>
                  <a:lnTo>
                    <a:pt x="56" y="96"/>
                  </a:lnTo>
                  <a:lnTo>
                    <a:pt x="59" y="80"/>
                  </a:lnTo>
                  <a:lnTo>
                    <a:pt x="56" y="62"/>
                  </a:lnTo>
                  <a:lnTo>
                    <a:pt x="48" y="43"/>
                  </a:lnTo>
                  <a:lnTo>
                    <a:pt x="31" y="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15113" name="Freeform 41"/>
            <p:cNvSpPr/>
            <p:nvPr/>
          </p:nvSpPr>
          <p:spPr bwMode="ltGray">
            <a:xfrm rot="1584153">
              <a:off x="236" y="721"/>
              <a:ext cx="62" cy="97"/>
            </a:xfrm>
            <a:custGeom>
              <a:cxnLst>
                <a:cxn ang="0">
                  <a:pos x="31" y="0"/>
                </a:cxn>
                <a:cxn ang="0">
                  <a:pos x="20" y="38"/>
                </a:cxn>
                <a:cxn ang="0">
                  <a:pos x="15" y="62"/>
                </a:cxn>
                <a:cxn ang="0">
                  <a:pos x="11" y="79"/>
                </a:cxn>
                <a:cxn ang="0">
                  <a:pos x="0" y="94"/>
                </a:cxn>
                <a:cxn ang="0">
                  <a:pos x="12" y="88"/>
                </a:cxn>
                <a:cxn ang="0">
                  <a:pos x="23" y="80"/>
                </a:cxn>
                <a:cxn ang="0">
                  <a:pos x="32" y="69"/>
                </a:cxn>
                <a:cxn ang="0">
                  <a:pos x="40" y="57"/>
                </a:cxn>
                <a:cxn ang="0">
                  <a:pos x="45" y="44"/>
                </a:cxn>
                <a:cxn ang="0">
                  <a:pos x="46" y="30"/>
                </a:cxn>
                <a:cxn ang="0">
                  <a:pos x="42" y="15"/>
                </a:cxn>
                <a:cxn ang="0">
                  <a:pos x="31" y="0"/>
                </a:cxn>
              </a:cxnLst>
              <a:rect l="0" t="0" r="r" b="b"/>
              <a:pathLst>
                <a:path w="46" h="94">
                  <a:moveTo>
                    <a:pt x="31" y="0"/>
                  </a:moveTo>
                  <a:lnTo>
                    <a:pt x="20" y="38"/>
                  </a:lnTo>
                  <a:lnTo>
                    <a:pt x="15" y="62"/>
                  </a:lnTo>
                  <a:lnTo>
                    <a:pt x="11" y="79"/>
                  </a:lnTo>
                  <a:lnTo>
                    <a:pt x="0" y="94"/>
                  </a:lnTo>
                  <a:lnTo>
                    <a:pt x="12" y="88"/>
                  </a:lnTo>
                  <a:lnTo>
                    <a:pt x="23" y="80"/>
                  </a:lnTo>
                  <a:lnTo>
                    <a:pt x="32" y="69"/>
                  </a:lnTo>
                  <a:lnTo>
                    <a:pt x="40" y="57"/>
                  </a:lnTo>
                  <a:lnTo>
                    <a:pt x="45" y="44"/>
                  </a:lnTo>
                  <a:lnTo>
                    <a:pt x="46" y="30"/>
                  </a:lnTo>
                  <a:lnTo>
                    <a:pt x="42" y="15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15114" name="Freeform 42"/>
            <p:cNvSpPr/>
            <p:nvPr/>
          </p:nvSpPr>
          <p:spPr bwMode="ltGray">
            <a:xfrm rot="1584153">
              <a:off x="585" y="466"/>
              <a:ext cx="72" cy="41"/>
            </a:xfrm>
            <a:custGeom>
              <a:cxnLst>
                <a:cxn ang="0">
                  <a:pos x="0" y="0"/>
                </a:cxn>
                <a:cxn ang="0">
                  <a:pos x="1" y="1"/>
                </a:cxn>
                <a:cxn ang="0">
                  <a:pos x="6" y="3"/>
                </a:cxn>
                <a:cxn ang="0">
                  <a:pos x="13" y="8"/>
                </a:cxn>
                <a:cxn ang="0">
                  <a:pos x="21" y="12"/>
                </a:cxn>
                <a:cxn ang="0">
                  <a:pos x="29" y="15"/>
                </a:cxn>
                <a:cxn ang="0">
                  <a:pos x="38" y="17"/>
                </a:cxn>
                <a:cxn ang="0">
                  <a:pos x="46" y="18"/>
                </a:cxn>
                <a:cxn ang="0">
                  <a:pos x="54" y="16"/>
                </a:cxn>
                <a:cxn ang="0">
                  <a:pos x="53" y="25"/>
                </a:cxn>
                <a:cxn ang="0">
                  <a:pos x="50" y="33"/>
                </a:cxn>
                <a:cxn ang="0">
                  <a:pos x="44" y="38"/>
                </a:cxn>
                <a:cxn ang="0">
                  <a:pos x="37" y="40"/>
                </a:cxn>
                <a:cxn ang="0">
                  <a:pos x="28" y="39"/>
                </a:cxn>
                <a:cxn ang="0">
                  <a:pos x="19" y="32"/>
                </a:cxn>
                <a:cxn ang="0">
                  <a:pos x="10" y="20"/>
                </a:cxn>
                <a:cxn ang="0">
                  <a:pos x="0" y="0"/>
                </a:cxn>
              </a:cxnLst>
              <a:rect l="0" t="0" r="r" b="b"/>
              <a:pathLst>
                <a:path w="54" h="40">
                  <a:moveTo>
                    <a:pt x="0" y="0"/>
                  </a:moveTo>
                  <a:lnTo>
                    <a:pt x="1" y="1"/>
                  </a:lnTo>
                  <a:lnTo>
                    <a:pt x="6" y="3"/>
                  </a:lnTo>
                  <a:lnTo>
                    <a:pt x="13" y="8"/>
                  </a:lnTo>
                  <a:lnTo>
                    <a:pt x="21" y="12"/>
                  </a:lnTo>
                  <a:lnTo>
                    <a:pt x="29" y="15"/>
                  </a:lnTo>
                  <a:lnTo>
                    <a:pt x="38" y="17"/>
                  </a:lnTo>
                  <a:lnTo>
                    <a:pt x="46" y="18"/>
                  </a:lnTo>
                  <a:lnTo>
                    <a:pt x="54" y="16"/>
                  </a:lnTo>
                  <a:lnTo>
                    <a:pt x="53" y="25"/>
                  </a:lnTo>
                  <a:lnTo>
                    <a:pt x="50" y="33"/>
                  </a:lnTo>
                  <a:lnTo>
                    <a:pt x="44" y="38"/>
                  </a:lnTo>
                  <a:lnTo>
                    <a:pt x="37" y="40"/>
                  </a:lnTo>
                  <a:lnTo>
                    <a:pt x="28" y="39"/>
                  </a:lnTo>
                  <a:lnTo>
                    <a:pt x="19" y="32"/>
                  </a:lnTo>
                  <a:lnTo>
                    <a:pt x="10" y="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15115" name="Freeform 43"/>
            <p:cNvSpPr/>
            <p:nvPr/>
          </p:nvSpPr>
          <p:spPr bwMode="ltGray">
            <a:xfrm>
              <a:off x="0" y="886"/>
              <a:ext cx="360" cy="650"/>
            </a:xfrm>
            <a:custGeom>
              <a:cxnLst>
                <a:cxn ang="0">
                  <a:pos x="264" y="0"/>
                </a:cxn>
                <a:cxn ang="0">
                  <a:pos x="269" y="9"/>
                </a:cxn>
                <a:cxn ang="0">
                  <a:pos x="277" y="22"/>
                </a:cxn>
                <a:cxn ang="0">
                  <a:pos x="286" y="39"/>
                </a:cxn>
                <a:cxn ang="0">
                  <a:pos x="297" y="58"/>
                </a:cxn>
                <a:cxn ang="0">
                  <a:pos x="309" y="83"/>
                </a:cxn>
                <a:cxn ang="0">
                  <a:pos x="319" y="108"/>
                </a:cxn>
                <a:cxn ang="0">
                  <a:pos x="329" y="136"/>
                </a:cxn>
                <a:cxn ang="0">
                  <a:pos x="333" y="163"/>
                </a:cxn>
                <a:cxn ang="0">
                  <a:pos x="336" y="193"/>
                </a:cxn>
                <a:cxn ang="0">
                  <a:pos x="332" y="223"/>
                </a:cxn>
                <a:cxn ang="0">
                  <a:pos x="323" y="255"/>
                </a:cxn>
                <a:cxn ang="0">
                  <a:pos x="310" y="285"/>
                </a:cxn>
                <a:cxn ang="0">
                  <a:pos x="287" y="315"/>
                </a:cxn>
                <a:cxn ang="0">
                  <a:pos x="257" y="343"/>
                </a:cxn>
                <a:cxn ang="0">
                  <a:pos x="218" y="370"/>
                </a:cxn>
                <a:cxn ang="0">
                  <a:pos x="167" y="396"/>
                </a:cxn>
                <a:cxn ang="0">
                  <a:pos x="111" y="425"/>
                </a:cxn>
                <a:cxn ang="0">
                  <a:pos x="69" y="457"/>
                </a:cxn>
                <a:cxn ang="0">
                  <a:pos x="35" y="490"/>
                </a:cxn>
                <a:cxn ang="0">
                  <a:pos x="12" y="526"/>
                </a:cxn>
                <a:cxn ang="0">
                  <a:pos x="0" y="553"/>
                </a:cxn>
                <a:cxn ang="0">
                  <a:pos x="0" y="650"/>
                </a:cxn>
                <a:cxn ang="0">
                  <a:pos x="6" y="628"/>
                </a:cxn>
                <a:cxn ang="0">
                  <a:pos x="19" y="594"/>
                </a:cxn>
                <a:cxn ang="0">
                  <a:pos x="43" y="551"/>
                </a:cxn>
                <a:cxn ang="0">
                  <a:pos x="76" y="503"/>
                </a:cxn>
                <a:cxn ang="0">
                  <a:pos x="125" y="454"/>
                </a:cxn>
                <a:cxn ang="0">
                  <a:pos x="190" y="408"/>
                </a:cxn>
                <a:cxn ang="0">
                  <a:pos x="275" y="365"/>
                </a:cxn>
                <a:cxn ang="0">
                  <a:pos x="308" y="342"/>
                </a:cxn>
                <a:cxn ang="0">
                  <a:pos x="335" y="305"/>
                </a:cxn>
                <a:cxn ang="0">
                  <a:pos x="352" y="255"/>
                </a:cxn>
                <a:cxn ang="0">
                  <a:pos x="360" y="201"/>
                </a:cxn>
                <a:cxn ang="0">
                  <a:pos x="356" y="144"/>
                </a:cxn>
                <a:cxn ang="0">
                  <a:pos x="341" y="88"/>
                </a:cxn>
                <a:cxn ang="0">
                  <a:pos x="311" y="39"/>
                </a:cxn>
                <a:cxn ang="0">
                  <a:pos x="264" y="0"/>
                </a:cxn>
              </a:cxnLst>
              <a:rect l="0" t="0" r="r" b="b"/>
              <a:pathLst>
                <a:path w="360" h="650">
                  <a:moveTo>
                    <a:pt x="264" y="0"/>
                  </a:moveTo>
                  <a:lnTo>
                    <a:pt x="269" y="9"/>
                  </a:lnTo>
                  <a:lnTo>
                    <a:pt x="277" y="22"/>
                  </a:lnTo>
                  <a:lnTo>
                    <a:pt x="286" y="39"/>
                  </a:lnTo>
                  <a:lnTo>
                    <a:pt x="297" y="58"/>
                  </a:lnTo>
                  <a:lnTo>
                    <a:pt x="309" y="83"/>
                  </a:lnTo>
                  <a:lnTo>
                    <a:pt x="319" y="108"/>
                  </a:lnTo>
                  <a:lnTo>
                    <a:pt x="329" y="136"/>
                  </a:lnTo>
                  <a:lnTo>
                    <a:pt x="333" y="163"/>
                  </a:lnTo>
                  <a:lnTo>
                    <a:pt x="336" y="193"/>
                  </a:lnTo>
                  <a:lnTo>
                    <a:pt x="332" y="223"/>
                  </a:lnTo>
                  <a:lnTo>
                    <a:pt x="323" y="255"/>
                  </a:lnTo>
                  <a:lnTo>
                    <a:pt x="310" y="285"/>
                  </a:lnTo>
                  <a:lnTo>
                    <a:pt x="287" y="315"/>
                  </a:lnTo>
                  <a:lnTo>
                    <a:pt x="257" y="343"/>
                  </a:lnTo>
                  <a:lnTo>
                    <a:pt x="218" y="370"/>
                  </a:lnTo>
                  <a:lnTo>
                    <a:pt x="167" y="396"/>
                  </a:lnTo>
                  <a:lnTo>
                    <a:pt x="111" y="425"/>
                  </a:lnTo>
                  <a:lnTo>
                    <a:pt x="69" y="457"/>
                  </a:lnTo>
                  <a:lnTo>
                    <a:pt x="35" y="490"/>
                  </a:lnTo>
                  <a:lnTo>
                    <a:pt x="12" y="526"/>
                  </a:lnTo>
                  <a:lnTo>
                    <a:pt x="0" y="553"/>
                  </a:lnTo>
                  <a:lnTo>
                    <a:pt x="0" y="650"/>
                  </a:lnTo>
                  <a:lnTo>
                    <a:pt x="6" y="628"/>
                  </a:lnTo>
                  <a:lnTo>
                    <a:pt x="19" y="594"/>
                  </a:lnTo>
                  <a:lnTo>
                    <a:pt x="43" y="551"/>
                  </a:lnTo>
                  <a:lnTo>
                    <a:pt x="76" y="503"/>
                  </a:lnTo>
                  <a:lnTo>
                    <a:pt x="125" y="454"/>
                  </a:lnTo>
                  <a:lnTo>
                    <a:pt x="190" y="408"/>
                  </a:lnTo>
                  <a:lnTo>
                    <a:pt x="275" y="365"/>
                  </a:lnTo>
                  <a:lnTo>
                    <a:pt x="308" y="342"/>
                  </a:lnTo>
                  <a:lnTo>
                    <a:pt x="335" y="305"/>
                  </a:lnTo>
                  <a:lnTo>
                    <a:pt x="352" y="255"/>
                  </a:lnTo>
                  <a:lnTo>
                    <a:pt x="360" y="201"/>
                  </a:lnTo>
                  <a:lnTo>
                    <a:pt x="356" y="144"/>
                  </a:lnTo>
                  <a:lnTo>
                    <a:pt x="341" y="88"/>
                  </a:lnTo>
                  <a:lnTo>
                    <a:pt x="311" y="39"/>
                  </a:lnTo>
                  <a:lnTo>
                    <a:pt x="264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15116" name="Freeform 44"/>
            <p:cNvSpPr/>
            <p:nvPr/>
          </p:nvSpPr>
          <p:spPr bwMode="ltGray">
            <a:xfrm rot="1584153">
              <a:off x="56" y="84"/>
              <a:ext cx="804" cy="686"/>
            </a:xfrm>
            <a:custGeom>
              <a:cxnLst>
                <a:cxn ang="0">
                  <a:pos x="16" y="370"/>
                </a:cxn>
                <a:cxn ang="0">
                  <a:pos x="6" y="341"/>
                </a:cxn>
                <a:cxn ang="0">
                  <a:pos x="0" y="289"/>
                </a:cxn>
                <a:cxn ang="0">
                  <a:pos x="4" y="222"/>
                </a:cxn>
                <a:cxn ang="0">
                  <a:pos x="25" y="151"/>
                </a:cxn>
                <a:cxn ang="0">
                  <a:pos x="69" y="84"/>
                </a:cxn>
                <a:cxn ang="0">
                  <a:pos x="142" y="31"/>
                </a:cxn>
                <a:cxn ang="0">
                  <a:pos x="247" y="2"/>
                </a:cxn>
                <a:cxn ang="0">
                  <a:pos x="380" y="9"/>
                </a:cxn>
                <a:cxn ang="0">
                  <a:pos x="484" y="68"/>
                </a:cxn>
                <a:cxn ang="0">
                  <a:pos x="554" y="165"/>
                </a:cxn>
                <a:cxn ang="0">
                  <a:pos x="591" y="284"/>
                </a:cxn>
                <a:cxn ang="0">
                  <a:pos x="595" y="409"/>
                </a:cxn>
                <a:cxn ang="0">
                  <a:pos x="566" y="525"/>
                </a:cxn>
                <a:cxn ang="0">
                  <a:pos x="507" y="615"/>
                </a:cxn>
                <a:cxn ang="0">
                  <a:pos x="417" y="663"/>
                </a:cxn>
                <a:cxn ang="0">
                  <a:pos x="389" y="659"/>
                </a:cxn>
                <a:cxn ang="0">
                  <a:pos x="441" y="617"/>
                </a:cxn>
                <a:cxn ang="0">
                  <a:pos x="482" y="544"/>
                </a:cxn>
                <a:cxn ang="0">
                  <a:pos x="509" y="454"/>
                </a:cxn>
                <a:cxn ang="0">
                  <a:pos x="520" y="355"/>
                </a:cxn>
                <a:cxn ang="0">
                  <a:pos x="514" y="258"/>
                </a:cxn>
                <a:cxn ang="0">
                  <a:pos x="485" y="174"/>
                </a:cxn>
                <a:cxn ang="0">
                  <a:pos x="433" y="112"/>
                </a:cxn>
                <a:cxn ang="0">
                  <a:pos x="341" y="75"/>
                </a:cxn>
                <a:cxn ang="0">
                  <a:pos x="246" y="61"/>
                </a:cxn>
                <a:cxn ang="0">
                  <a:pos x="174" y="71"/>
                </a:cxn>
                <a:cxn ang="0">
                  <a:pos x="121" y="101"/>
                </a:cxn>
                <a:cxn ang="0">
                  <a:pos x="84" y="149"/>
                </a:cxn>
                <a:cxn ang="0">
                  <a:pos x="57" y="206"/>
                </a:cxn>
                <a:cxn ang="0">
                  <a:pos x="40" y="272"/>
                </a:cxn>
                <a:cxn ang="0">
                  <a:pos x="28" y="339"/>
                </a:cxn>
              </a:cxnLst>
              <a:rect l="0" t="0" r="r" b="b"/>
              <a:pathLst>
                <a:path w="596" h="666">
                  <a:moveTo>
                    <a:pt x="22" y="372"/>
                  </a:moveTo>
                  <a:lnTo>
                    <a:pt x="16" y="370"/>
                  </a:lnTo>
                  <a:lnTo>
                    <a:pt x="10" y="360"/>
                  </a:lnTo>
                  <a:lnTo>
                    <a:pt x="6" y="341"/>
                  </a:lnTo>
                  <a:lnTo>
                    <a:pt x="1" y="318"/>
                  </a:lnTo>
                  <a:lnTo>
                    <a:pt x="0" y="289"/>
                  </a:lnTo>
                  <a:lnTo>
                    <a:pt x="0" y="257"/>
                  </a:lnTo>
                  <a:lnTo>
                    <a:pt x="4" y="222"/>
                  </a:lnTo>
                  <a:lnTo>
                    <a:pt x="13" y="187"/>
                  </a:lnTo>
                  <a:lnTo>
                    <a:pt x="25" y="151"/>
                  </a:lnTo>
                  <a:lnTo>
                    <a:pt x="45" y="116"/>
                  </a:lnTo>
                  <a:lnTo>
                    <a:pt x="69" y="84"/>
                  </a:lnTo>
                  <a:lnTo>
                    <a:pt x="101" y="55"/>
                  </a:lnTo>
                  <a:lnTo>
                    <a:pt x="142" y="31"/>
                  </a:lnTo>
                  <a:lnTo>
                    <a:pt x="190" y="13"/>
                  </a:lnTo>
                  <a:lnTo>
                    <a:pt x="247" y="2"/>
                  </a:lnTo>
                  <a:lnTo>
                    <a:pt x="314" y="0"/>
                  </a:lnTo>
                  <a:lnTo>
                    <a:pt x="380" y="9"/>
                  </a:lnTo>
                  <a:lnTo>
                    <a:pt x="436" y="33"/>
                  </a:lnTo>
                  <a:lnTo>
                    <a:pt x="484" y="68"/>
                  </a:lnTo>
                  <a:lnTo>
                    <a:pt x="524" y="113"/>
                  </a:lnTo>
                  <a:lnTo>
                    <a:pt x="554" y="165"/>
                  </a:lnTo>
                  <a:lnTo>
                    <a:pt x="577" y="222"/>
                  </a:lnTo>
                  <a:lnTo>
                    <a:pt x="591" y="284"/>
                  </a:lnTo>
                  <a:lnTo>
                    <a:pt x="596" y="347"/>
                  </a:lnTo>
                  <a:lnTo>
                    <a:pt x="595" y="409"/>
                  </a:lnTo>
                  <a:lnTo>
                    <a:pt x="585" y="469"/>
                  </a:lnTo>
                  <a:lnTo>
                    <a:pt x="566" y="525"/>
                  </a:lnTo>
                  <a:lnTo>
                    <a:pt x="540" y="574"/>
                  </a:lnTo>
                  <a:lnTo>
                    <a:pt x="507" y="615"/>
                  </a:lnTo>
                  <a:lnTo>
                    <a:pt x="465" y="645"/>
                  </a:lnTo>
                  <a:lnTo>
                    <a:pt x="417" y="663"/>
                  </a:lnTo>
                  <a:lnTo>
                    <a:pt x="360" y="666"/>
                  </a:lnTo>
                  <a:lnTo>
                    <a:pt x="389" y="659"/>
                  </a:lnTo>
                  <a:lnTo>
                    <a:pt x="417" y="642"/>
                  </a:lnTo>
                  <a:lnTo>
                    <a:pt x="441" y="617"/>
                  </a:lnTo>
                  <a:lnTo>
                    <a:pt x="463" y="583"/>
                  </a:lnTo>
                  <a:lnTo>
                    <a:pt x="482" y="544"/>
                  </a:lnTo>
                  <a:lnTo>
                    <a:pt x="497" y="501"/>
                  </a:lnTo>
                  <a:lnTo>
                    <a:pt x="509" y="454"/>
                  </a:lnTo>
                  <a:lnTo>
                    <a:pt x="517" y="404"/>
                  </a:lnTo>
                  <a:lnTo>
                    <a:pt x="520" y="355"/>
                  </a:lnTo>
                  <a:lnTo>
                    <a:pt x="519" y="305"/>
                  </a:lnTo>
                  <a:lnTo>
                    <a:pt x="514" y="258"/>
                  </a:lnTo>
                  <a:lnTo>
                    <a:pt x="502" y="213"/>
                  </a:lnTo>
                  <a:lnTo>
                    <a:pt x="485" y="174"/>
                  </a:lnTo>
                  <a:lnTo>
                    <a:pt x="462" y="139"/>
                  </a:lnTo>
                  <a:lnTo>
                    <a:pt x="433" y="112"/>
                  </a:lnTo>
                  <a:lnTo>
                    <a:pt x="397" y="93"/>
                  </a:lnTo>
                  <a:lnTo>
                    <a:pt x="341" y="75"/>
                  </a:lnTo>
                  <a:lnTo>
                    <a:pt x="290" y="65"/>
                  </a:lnTo>
                  <a:lnTo>
                    <a:pt x="246" y="61"/>
                  </a:lnTo>
                  <a:lnTo>
                    <a:pt x="207" y="63"/>
                  </a:lnTo>
                  <a:lnTo>
                    <a:pt x="174" y="71"/>
                  </a:lnTo>
                  <a:lnTo>
                    <a:pt x="146" y="84"/>
                  </a:lnTo>
                  <a:lnTo>
                    <a:pt x="121" y="101"/>
                  </a:lnTo>
                  <a:lnTo>
                    <a:pt x="101" y="123"/>
                  </a:lnTo>
                  <a:lnTo>
                    <a:pt x="84" y="149"/>
                  </a:lnTo>
                  <a:lnTo>
                    <a:pt x="69" y="176"/>
                  </a:lnTo>
                  <a:lnTo>
                    <a:pt x="57" y="206"/>
                  </a:lnTo>
                  <a:lnTo>
                    <a:pt x="48" y="239"/>
                  </a:lnTo>
                  <a:lnTo>
                    <a:pt x="40" y="272"/>
                  </a:lnTo>
                  <a:lnTo>
                    <a:pt x="33" y="305"/>
                  </a:lnTo>
                  <a:lnTo>
                    <a:pt x="28" y="339"/>
                  </a:lnTo>
                  <a:lnTo>
                    <a:pt x="22" y="372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15117" name="Rectangle 45"/>
          <p:cNvSpPr>
            <a:spLocks noGrp="1" noChangeArrowheads="1"/>
          </p:cNvSpPr>
          <p:nvPr>
            <p:ph type="title"/>
          </p:nvPr>
        </p:nvSpPr>
        <p:spPr bwMode="auto">
          <a:xfrm>
            <a:off x="442913" y="103188"/>
            <a:ext cx="8243887" cy="13144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</a:p>
        </p:txBody>
      </p:sp>
      <p:sp>
        <p:nvSpPr>
          <p:cNvPr id="515118" name="Rectangle 4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561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</a:p>
        </p:txBody>
      </p:sp>
      <p:sp>
        <p:nvSpPr>
          <p:cNvPr id="515119" name="Rectangle 4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515120" name="Rectangle 4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515121" name="Rectangle 4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fld id="{3500CA91-FAE2-4DBC-B7F1-6BB20EAEC606}" type="slidenum">
              <a:rPr lang="en-US" altLang="zh-CN"/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ransition/>
  <p:timing/>
  <p:txStyles>
    <p:titleStyle>
      <a:lvl1pPr algn="ctr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+mj-lt"/>
          <a:ea typeface="+mj-ea"/>
          <a:cs typeface="+mj-cs"/>
        </a:defRPr>
      </a:lvl1pPr>
      <a:lvl2pPr algn="ctr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  <a:ea typeface="宋体" pitchFamily="2" charset="-122"/>
        </a:defRPr>
      </a:lvl2pPr>
      <a:lvl3pPr algn="ctr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  <a:ea typeface="宋体" pitchFamily="2" charset="-122"/>
        </a:defRPr>
      </a:lvl3pPr>
      <a:lvl4pPr algn="ctr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  <a:ea typeface="宋体" pitchFamily="2" charset="-122"/>
        </a:defRPr>
      </a:lvl4pPr>
      <a:lvl5pPr algn="ctr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  <a:ea typeface="宋体" pitchFamily="2" charset="-122"/>
        </a:defRPr>
      </a:lvl5pPr>
      <a:lvl6pPr marL="457200" algn="ctr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  <a:ea typeface="宋体" pitchFamily="2" charset="-122"/>
        </a:defRPr>
      </a:lvl6pPr>
      <a:lvl7pPr marL="914400" algn="ctr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  <a:ea typeface="宋体" pitchFamily="2" charset="-122"/>
        </a:defRPr>
      </a:lvl7pPr>
      <a:lvl8pPr marL="1371600" algn="ctr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  <a:ea typeface="宋体" pitchFamily="2" charset="-122"/>
        </a:defRPr>
      </a:lvl8pPr>
      <a:lvl9pPr marL="1828800" algn="ctr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  <a:ea typeface="宋体" pitchFamily="2" charset="-122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103010101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20546" name="Picture 2" descr="Backgnd3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-36513" y="-128588"/>
            <a:ext cx="9296401" cy="7086601"/>
          </a:xfrm>
          <a:prstGeom prst="rect">
            <a:avLst/>
          </a:prstGeom>
          <a:solidFill>
            <a:srgbClr val="66CCFF"/>
          </a:solidFill>
          <a:ln w="9525">
            <a:noFill/>
            <a:miter lim="800000"/>
          </a:ln>
        </p:spPr>
      </p:pic>
      <p:sp>
        <p:nvSpPr>
          <p:cNvPr id="620547" name="WordArt 3"/>
          <p:cNvSpPr>
            <a:spLocks noChangeArrowheads="1" noChangeShapeType="1" noTextEdit="1"/>
          </p:cNvSpPr>
          <p:nvPr/>
        </p:nvSpPr>
        <p:spPr bwMode="auto">
          <a:xfrm>
            <a:off x="250825" y="23813"/>
            <a:ext cx="4876800" cy="1676400"/>
          </a:xfrm>
          <a:prstGeom prst="rect">
            <a:avLst/>
          </a:prstGeom>
        </p:spPr>
        <p:txBody>
          <a:bodyPr wrap="none" fromWordArt="1">
            <a:prstTxWarp prst="textCanDown">
              <a:avLst>
                <a:gd name="adj" fmla="val 14287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1" i="1">
                <a:ln w="9525">
                  <a:noFill/>
                  <a:round/>
                </a:ln>
                <a:gradFill rotWithShape="0">
                  <a:gsLst>
                    <a:gs pos="0">
                      <a:srgbClr val="FFFF00"/>
                    </a:gs>
                    <a:gs pos="100000">
                      <a:srgbClr val="FF9933"/>
                    </a:gs>
                  </a:gsLst>
                  <a:path path="rect">
                    <a:fillToRect l="50000" t="50000" r="50000" b="50000"/>
                  </a:path>
                </a:gradFill>
                <a:effectLst>
                  <a:outerShdw dist="35921" dir="2700000" algn="ctr" rotWithShape="0">
                    <a:srgbClr val="C0C0C0"/>
                  </a:outerShdw>
                </a:effectLst>
                <a:latin typeface="隶书"/>
                <a:ea typeface="隶书"/>
              </a:rPr>
              <a:t>欢迎各位专家莅临指导！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3684" name="Text Box 4"/>
          <p:cNvSpPr txBox="1">
            <a:spLocks noChangeArrowheads="1"/>
          </p:cNvSpPr>
          <p:nvPr/>
        </p:nvSpPr>
        <p:spPr bwMode="auto">
          <a:xfrm>
            <a:off x="0" y="44450"/>
            <a:ext cx="9828213" cy="15541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　在好莱坞新近上映的电影</a:t>
            </a:r>
            <a:r>
              <a:rPr lang="en-US" altLang="zh-CN" sz="32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《</a:t>
            </a:r>
            <a:r>
              <a:rPr lang="zh-CN" altLang="en-US" sz="3200" b="1" u="sng">
                <a:solidFill>
                  <a:srgbClr val="CC3399"/>
                </a:solidFill>
                <a:latin typeface="黑体" pitchFamily="2" charset="-122"/>
                <a:ea typeface="黑体" pitchFamily="2" charset="-122"/>
              </a:rPr>
              <a:t>送货员</a:t>
            </a:r>
            <a:r>
              <a:rPr lang="en-US" altLang="zh-CN" sz="32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》</a:t>
            </a:r>
            <a:r>
              <a:rPr lang="zh-CN" altLang="en-US" sz="32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中，</a:t>
            </a:r>
            <a:r>
              <a:rPr lang="zh-CN" altLang="en-US" sz="3200" b="1" u="sng">
                <a:solidFill>
                  <a:srgbClr val="CC3399"/>
                </a:solidFill>
                <a:latin typeface="黑体" pitchFamily="2" charset="-122"/>
                <a:ea typeface="黑体" pitchFamily="2" charset="-122"/>
              </a:rPr>
              <a:t>捐精</a:t>
            </a:r>
          </a:p>
          <a:p>
            <a:r>
              <a:rPr lang="zh-CN" altLang="en-US" sz="3200" b="1" u="sng">
                <a:solidFill>
                  <a:srgbClr val="CC3399"/>
                </a:solidFill>
                <a:latin typeface="黑体" pitchFamily="2" charset="-122"/>
                <a:ea typeface="黑体" pitchFamily="2" charset="-122"/>
              </a:rPr>
              <a:t>者</a:t>
            </a:r>
            <a:r>
              <a:rPr lang="zh-CN" altLang="en-US" sz="32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文斯</a:t>
            </a:r>
            <a:r>
              <a:rPr lang="en-US" altLang="zh-CN" sz="3200" b="1">
                <a:solidFill>
                  <a:srgbClr val="000000"/>
                </a:solidFill>
                <a:latin typeface="Arial"/>
                <a:ea typeface="黑体" pitchFamily="2" charset="-122"/>
              </a:rPr>
              <a:t>·</a:t>
            </a:r>
            <a:r>
              <a:rPr lang="zh-CN" altLang="en-US" sz="32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沃恩发现自己是几百个孩子的父亲，这都</a:t>
            </a:r>
          </a:p>
          <a:p>
            <a:r>
              <a:rPr lang="zh-CN" altLang="en-US" sz="32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归功于</a:t>
            </a:r>
            <a:r>
              <a:rPr lang="zh-CN" altLang="en-US" sz="3200" b="1">
                <a:solidFill>
                  <a:srgbClr val="000000"/>
                </a:solidFill>
                <a:latin typeface="Arial"/>
                <a:ea typeface="黑体" pitchFamily="2" charset="-122"/>
              </a:rPr>
              <a:t>“</a:t>
            </a:r>
            <a:r>
              <a:rPr lang="zh-CN" altLang="en-US" sz="3200" b="1" u="sng">
                <a:solidFill>
                  <a:srgbClr val="CC3399"/>
                </a:solidFill>
                <a:latin typeface="黑体" pitchFamily="2" charset="-122"/>
                <a:ea typeface="黑体" pitchFamily="2" charset="-122"/>
              </a:rPr>
              <a:t>精子银行</a:t>
            </a:r>
            <a:r>
              <a:rPr lang="zh-CN" altLang="en-US" sz="3200" b="1">
                <a:solidFill>
                  <a:srgbClr val="000000"/>
                </a:solidFill>
                <a:latin typeface="Arial"/>
                <a:ea typeface="黑体" pitchFamily="2" charset="-122"/>
              </a:rPr>
              <a:t>”</a:t>
            </a:r>
            <a:r>
              <a:rPr lang="zh-CN" altLang="en-US" sz="32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的违规操作。</a:t>
            </a:r>
          </a:p>
        </p:txBody>
      </p:sp>
      <p:pic>
        <p:nvPicPr>
          <p:cNvPr id="583685" name="Picture 5" descr="电影中的捐精者文斯。沃恩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900113" y="1628775"/>
            <a:ext cx="7488237" cy="5143500"/>
          </a:xfrm>
          <a:prstGeom prst="rect">
            <a:avLst/>
          </a:prstGeom>
          <a:noFill/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84708" name="Picture 4" descr="巴里。斯蒂文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5795963" y="0"/>
            <a:ext cx="3095625" cy="4286250"/>
          </a:xfrm>
          <a:prstGeom prst="rect">
            <a:avLst/>
          </a:prstGeom>
          <a:noFill/>
        </p:spPr>
      </p:pic>
      <p:pic>
        <p:nvPicPr>
          <p:cNvPr id="584710" name="Picture 6" descr="戴维。戈兰茨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0" y="0"/>
            <a:ext cx="3095625" cy="4286250"/>
          </a:xfrm>
          <a:prstGeom prst="rect">
            <a:avLst/>
          </a:prstGeom>
          <a:noFill/>
        </p:spPr>
      </p:pic>
      <p:pic>
        <p:nvPicPr>
          <p:cNvPr id="584711" name="Picture 7" descr="1ba"/>
          <p:cNvPicPr>
            <a:picLocks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1547813" y="3286125"/>
            <a:ext cx="5238750" cy="3571875"/>
          </a:xfrm>
          <a:prstGeom prst="rect">
            <a:avLst/>
          </a:prstGeom>
          <a:noFill/>
        </p:spPr>
      </p:pic>
      <p:sp>
        <p:nvSpPr>
          <p:cNvPr id="584712" name="Text Box 8"/>
          <p:cNvSpPr txBox="1">
            <a:spLocks noChangeArrowheads="1"/>
          </p:cNvSpPr>
          <p:nvPr/>
        </p:nvSpPr>
        <p:spPr bwMode="auto">
          <a:xfrm>
            <a:off x="5651500" y="5938838"/>
            <a:ext cx="3743325" cy="94615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英国生物学家</a:t>
            </a:r>
          </a:p>
          <a:p>
            <a:r>
              <a:rPr lang="zh-CN" altLang="en-US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伯托尔德</a:t>
            </a:r>
            <a:r>
              <a:rPr lang="en-US" altLang="zh-CN" b="1">
                <a:solidFill>
                  <a:srgbClr val="FF0000"/>
                </a:solidFill>
                <a:latin typeface="Arial"/>
                <a:ea typeface="黑体" pitchFamily="2" charset="-122"/>
              </a:rPr>
              <a:t>·</a:t>
            </a:r>
            <a:r>
              <a:rPr lang="zh-CN" altLang="en-US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威斯纳 </a:t>
            </a:r>
          </a:p>
        </p:txBody>
      </p:sp>
      <p:sp>
        <p:nvSpPr>
          <p:cNvPr id="584713" name="Text Box 9"/>
          <p:cNvSpPr txBox="1">
            <a:spLocks noChangeArrowheads="1"/>
          </p:cNvSpPr>
          <p:nvPr/>
        </p:nvSpPr>
        <p:spPr bwMode="auto">
          <a:xfrm>
            <a:off x="3203575" y="692150"/>
            <a:ext cx="2519363" cy="974725"/>
          </a:xfrm>
          <a:prstGeom prst="rect">
            <a:avLst/>
          </a:prstGeom>
          <a:noFill/>
          <a:ln w="28575">
            <a:solidFill>
              <a:srgbClr val="000000"/>
            </a:solidFill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600</a:t>
            </a:r>
            <a:r>
              <a:rPr lang="zh-CN" altLang="en-US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多个孩子</a:t>
            </a:r>
          </a:p>
          <a:p>
            <a:pPr algn="ctr"/>
            <a:r>
              <a:rPr lang="zh-CN" altLang="en-US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中的两个</a:t>
            </a:r>
          </a:p>
        </p:txBody>
      </p:sp>
      <p:sp>
        <p:nvSpPr>
          <p:cNvPr id="584717" name="Text Box 13"/>
          <p:cNvSpPr txBox="1">
            <a:spLocks noChangeArrowheads="1"/>
          </p:cNvSpPr>
          <p:nvPr/>
        </p:nvSpPr>
        <p:spPr bwMode="auto">
          <a:xfrm>
            <a:off x="3132138" y="2597150"/>
            <a:ext cx="2592387" cy="547688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1500</a:t>
            </a:r>
            <a:r>
              <a:rPr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多个孩子</a:t>
            </a:r>
          </a:p>
        </p:txBody>
      </p:sp>
      <p:sp>
        <p:nvSpPr>
          <p:cNvPr id="584718" name="Text Box 14"/>
          <p:cNvSpPr txBox="1">
            <a:spLocks noChangeArrowheads="1"/>
          </p:cNvSpPr>
          <p:nvPr/>
        </p:nvSpPr>
        <p:spPr bwMode="auto">
          <a:xfrm>
            <a:off x="0" y="908050"/>
            <a:ext cx="9828213" cy="5349875"/>
          </a:xfrm>
          <a:prstGeom prst="rect">
            <a:avLst/>
          </a:prstGeom>
          <a:solidFill>
            <a:schemeClr val="folHlink"/>
          </a:solidFill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35000"/>
              </a:lnSpc>
            </a:pPr>
            <a:r>
              <a:rPr lang="zh-CN" altLang="en-US" sz="32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　</a:t>
            </a:r>
          </a:p>
          <a:p>
            <a:pPr>
              <a:lnSpc>
                <a:spcPct val="135000"/>
              </a:lnSpc>
            </a:pPr>
            <a:r>
              <a:rPr lang="zh-CN" altLang="en-US" sz="32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   而据英国</a:t>
            </a:r>
            <a:r>
              <a:rPr lang="en-US" altLang="zh-CN" sz="32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《</a:t>
            </a:r>
            <a:r>
              <a:rPr lang="zh-CN" altLang="en-US" sz="32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每日邮报</a:t>
            </a:r>
            <a:r>
              <a:rPr lang="en-US" altLang="zh-CN" sz="32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》</a:t>
            </a:r>
            <a:r>
              <a:rPr lang="zh-CN" altLang="en-US" sz="32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网站</a:t>
            </a:r>
            <a:r>
              <a:rPr lang="en-US" altLang="zh-CN" sz="32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2013</a:t>
            </a:r>
            <a:r>
              <a:rPr lang="zh-CN" altLang="en-US" sz="32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年</a:t>
            </a:r>
            <a:r>
              <a:rPr lang="en-US" altLang="zh-CN" sz="32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4</a:t>
            </a:r>
            <a:r>
              <a:rPr lang="zh-CN" altLang="en-US" sz="32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月</a:t>
            </a:r>
            <a:r>
              <a:rPr lang="en-US" altLang="zh-CN" sz="32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7</a:t>
            </a:r>
            <a:r>
              <a:rPr lang="zh-CN" altLang="en-US" sz="32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日</a:t>
            </a:r>
            <a:r>
              <a:rPr lang="zh-CN" altLang="en-US" sz="32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报道，</a:t>
            </a:r>
          </a:p>
          <a:p>
            <a:pPr>
              <a:lnSpc>
                <a:spcPct val="135000"/>
              </a:lnSpc>
            </a:pPr>
            <a:r>
              <a:rPr lang="zh-CN" altLang="en-US" sz="32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目前英国通过</a:t>
            </a:r>
            <a:r>
              <a:rPr lang="zh-CN" altLang="en-US" sz="3200" b="1" u="sng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人工授精</a:t>
            </a:r>
            <a:r>
              <a:rPr lang="zh-CN" altLang="en-US" sz="32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技术出生的孩子有</a:t>
            </a:r>
            <a:r>
              <a:rPr lang="en-US" altLang="zh-CN" sz="3200" b="1" u="sng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6111</a:t>
            </a:r>
            <a:r>
              <a:rPr lang="zh-CN" altLang="en-US" sz="32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个，</a:t>
            </a:r>
          </a:p>
          <a:p>
            <a:pPr>
              <a:lnSpc>
                <a:spcPct val="135000"/>
              </a:lnSpc>
            </a:pPr>
            <a:r>
              <a:rPr lang="zh-CN" altLang="en-US" sz="32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当初精子全部来自</a:t>
            </a:r>
            <a:r>
              <a:rPr lang="en-US" altLang="zh-CN" sz="3200" b="1" u="sng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500</a:t>
            </a:r>
            <a:r>
              <a:rPr lang="zh-CN" altLang="en-US" sz="3200" b="1" u="sng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位</a:t>
            </a:r>
            <a:r>
              <a:rPr lang="zh-CN" altLang="en-US" sz="32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捐精者。这样，每位捐精</a:t>
            </a:r>
          </a:p>
          <a:p>
            <a:pPr>
              <a:lnSpc>
                <a:spcPct val="135000"/>
              </a:lnSpc>
            </a:pPr>
            <a:r>
              <a:rPr lang="zh-CN" altLang="en-US" sz="32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者</a:t>
            </a:r>
            <a:r>
              <a:rPr lang="zh-CN" altLang="en-US" sz="3200" b="1" u="sng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平均有</a:t>
            </a:r>
            <a:r>
              <a:rPr lang="en-US" altLang="zh-CN" sz="3200" b="1" u="sng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12</a:t>
            </a:r>
            <a:r>
              <a:rPr lang="zh-CN" altLang="en-US" sz="3200" b="1" u="sng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个孩子</a:t>
            </a:r>
            <a:r>
              <a:rPr lang="zh-CN" altLang="en-US" sz="32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，有违伦理。这使得</a:t>
            </a:r>
            <a:r>
              <a:rPr lang="zh-CN" altLang="en-US" sz="3200" b="1">
                <a:solidFill>
                  <a:srgbClr val="000000"/>
                </a:solidFill>
                <a:latin typeface="Arial"/>
                <a:ea typeface="黑体" pitchFamily="2" charset="-122"/>
              </a:rPr>
              <a:t>“</a:t>
            </a:r>
            <a:r>
              <a:rPr lang="zh-CN" altLang="en-US" sz="3200" b="1" u="sng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人工授精</a:t>
            </a:r>
            <a:r>
              <a:rPr lang="zh-CN" altLang="en-US" sz="3200" b="1">
                <a:solidFill>
                  <a:srgbClr val="000000"/>
                </a:solidFill>
                <a:latin typeface="Arial"/>
                <a:ea typeface="黑体" pitchFamily="2" charset="-122"/>
              </a:rPr>
              <a:t>”</a:t>
            </a:r>
            <a:endParaRPr lang="zh-CN" altLang="en-US" sz="3200" b="1">
              <a:solidFill>
                <a:srgbClr val="000000"/>
              </a:solidFill>
              <a:latin typeface="黑体" pitchFamily="2" charset="-122"/>
              <a:ea typeface="黑体" pitchFamily="2" charset="-122"/>
            </a:endParaRPr>
          </a:p>
          <a:p>
            <a:pPr>
              <a:lnSpc>
                <a:spcPct val="135000"/>
              </a:lnSpc>
            </a:pPr>
            <a:r>
              <a:rPr lang="zh-CN" altLang="en-US" sz="32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这种生育方式再次成为公众谈论的话题。</a:t>
            </a:r>
          </a:p>
          <a:p>
            <a:pPr>
              <a:lnSpc>
                <a:spcPct val="135000"/>
              </a:lnSpc>
            </a:pPr>
            <a:endParaRPr lang="zh-CN" altLang="en-US" sz="3200" b="1">
              <a:solidFill>
                <a:srgbClr val="000000"/>
              </a:solidFill>
              <a:latin typeface="黑体" pitchFamily="2" charset="-122"/>
              <a:ea typeface="黑体" pitchFamily="2" charset="-122"/>
            </a:endParaRPr>
          </a:p>
          <a:p>
            <a:pPr>
              <a:lnSpc>
                <a:spcPct val="135000"/>
              </a:lnSpc>
            </a:pPr>
            <a:r>
              <a:rPr lang="zh-CN" altLang="en-US" sz="32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7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7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7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7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7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4713" grpId="0"/>
      <p:bldP spid="584717" grpId="0"/>
      <p:bldP spid="5847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60130" name="Rectangle 2"/>
          <p:cNvSpPr>
            <a:spLocks noChangeArrowheads="1"/>
          </p:cNvSpPr>
          <p:nvPr/>
        </p:nvSpPr>
        <p:spPr bwMode="auto">
          <a:xfrm>
            <a:off x="177800" y="333375"/>
            <a:ext cx="8066088" cy="6413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3600" b="1">
                <a:effectLst>
                  <a:outerShdw blurRad="38100" dist="38100" dir="2700000" algn="tl">
                    <a:srgbClr val="C0C0C0"/>
                  </a:outerShdw>
                </a:effectLst>
                <a:latin typeface="华文中宋" pitchFamily="2" charset="-122"/>
                <a:ea typeface="华文中宋" pitchFamily="2" charset="-122"/>
              </a:rPr>
              <a:t>专题</a:t>
            </a:r>
            <a:r>
              <a:rPr lang="en-US" altLang="zh-CN" sz="3600" b="1">
                <a:effectLst>
                  <a:outerShdw blurRad="38100" dist="38100" dir="2700000" algn="tl">
                    <a:srgbClr val="C0C0C0"/>
                  </a:outerShdw>
                </a:effectLst>
                <a:latin typeface="华文中宋" pitchFamily="2" charset="-122"/>
                <a:ea typeface="华文中宋" pitchFamily="2" charset="-122"/>
              </a:rPr>
              <a:t>4:</a:t>
            </a:r>
            <a:r>
              <a:rPr lang="zh-CN" altLang="en-US" sz="3600" b="1">
                <a:effectLst>
                  <a:outerShdw blurRad="38100" dist="38100" dir="2700000" algn="tl">
                    <a:srgbClr val="C0C0C0"/>
                  </a:outerShdw>
                </a:effectLst>
                <a:latin typeface="华文中宋" pitchFamily="2" charset="-122"/>
                <a:ea typeface="华文中宋" pitchFamily="2" charset="-122"/>
              </a:rPr>
              <a:t>生物技术安全性和伦理问题 </a:t>
            </a:r>
          </a:p>
        </p:txBody>
      </p:sp>
      <p:sp>
        <p:nvSpPr>
          <p:cNvPr id="560131" name="WordArt 3"/>
          <p:cNvSpPr>
            <a:spLocks noChangeArrowheads="1" noChangeShapeType="1" noTextEdit="1"/>
          </p:cNvSpPr>
          <p:nvPr/>
        </p:nvSpPr>
        <p:spPr bwMode="auto">
          <a:xfrm>
            <a:off x="755650" y="2349500"/>
            <a:ext cx="7848600" cy="22320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5400" b="1" kern="10">
                <a:ln w="12700">
                  <a:solidFill>
                    <a:srgbClr val="EAEAEA"/>
                  </a:solidFill>
                  <a:round/>
                </a:ln>
                <a:solidFill>
                  <a:srgbClr val="FF0000"/>
                </a:solidFill>
                <a:latin typeface="华文中宋"/>
                <a:ea typeface="华文中宋"/>
              </a:rPr>
              <a:t>4.2 </a:t>
            </a:r>
            <a:r>
              <a:rPr lang="zh-CN" altLang="en-US" sz="5400" b="1" kern="10">
                <a:ln w="12700">
                  <a:solidFill>
                    <a:srgbClr val="EAEAEA"/>
                  </a:solidFill>
                  <a:round/>
                </a:ln>
                <a:solidFill>
                  <a:srgbClr val="FF0000"/>
                </a:solidFill>
                <a:latin typeface="华文中宋"/>
                <a:ea typeface="华文中宋"/>
              </a:rPr>
              <a:t>关注生物技术的</a:t>
            </a:r>
          </a:p>
          <a:p>
            <a:pPr algn="ctr"/>
            <a:r>
              <a:rPr lang="zh-CN" altLang="en-US" sz="5400" b="1" kern="10">
                <a:ln w="12700">
                  <a:solidFill>
                    <a:srgbClr val="EAEAEA"/>
                  </a:solidFill>
                  <a:round/>
                </a:ln>
                <a:solidFill>
                  <a:srgbClr val="FF0000"/>
                </a:solidFill>
                <a:latin typeface="华文中宋"/>
                <a:ea typeface="华文中宋"/>
              </a:rPr>
              <a:t>伦理问题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0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60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013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4882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288925" y="1484313"/>
            <a:ext cx="9036050" cy="4681537"/>
          </a:xfrm>
        </p:spPr>
        <p:txBody>
          <a:bodyPr/>
          <a:lstStyle/>
          <a:p>
            <a:pPr>
              <a:buFontTx/>
              <a:buNone/>
            </a:pPr>
            <a:r>
              <a:rPr lang="zh-CN" altLang="en-US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相关知识回顾：</a:t>
            </a:r>
          </a:p>
          <a:p>
            <a:pPr>
              <a:buFontTx/>
              <a:buNone/>
            </a:pPr>
            <a:endParaRPr lang="zh-CN" altLang="en-US" b="1">
              <a:solidFill>
                <a:srgbClr val="FF0000"/>
              </a:solidFill>
              <a:latin typeface="黑体" pitchFamily="2" charset="-122"/>
              <a:ea typeface="黑体" pitchFamily="2" charset="-122"/>
            </a:endParaRPr>
          </a:p>
          <a:p>
            <a:pPr>
              <a:buFontTx/>
              <a:buNone/>
            </a:pPr>
            <a:r>
              <a:rPr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（</a:t>
            </a:r>
            <a:r>
              <a:rPr lang="en-US" altLang="zh-CN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1</a:t>
            </a:r>
            <a:r>
              <a:rPr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）目前能用动物的一个体细胞培育成一个</a:t>
            </a:r>
          </a:p>
          <a:p>
            <a:pPr>
              <a:buFontTx/>
              <a:buNone/>
            </a:pPr>
            <a:r>
              <a:rPr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     完整的个体吗？为什么？</a:t>
            </a:r>
          </a:p>
          <a:p>
            <a:pPr>
              <a:buFontTx/>
              <a:buNone/>
            </a:pPr>
            <a:r>
              <a:rPr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      </a:t>
            </a:r>
          </a:p>
          <a:p>
            <a:pPr>
              <a:buFontTx/>
              <a:buNone/>
            </a:pPr>
            <a:r>
              <a:rPr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（</a:t>
            </a:r>
            <a:r>
              <a:rPr lang="en-US" altLang="zh-CN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2</a:t>
            </a:r>
            <a:r>
              <a:rPr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）体细胞克隆的关键技术是什么？</a:t>
            </a:r>
          </a:p>
          <a:p>
            <a:pPr>
              <a:buFontTx/>
              <a:buNone/>
            </a:pPr>
            <a:endParaRPr lang="en-US" altLang="zh-CN" b="1">
              <a:solidFill>
                <a:srgbClr val="000000"/>
              </a:solidFill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634883" name="AutoShape 3"/>
          <p:cNvSpPr>
            <a:spLocks noChangeArrowheads="1"/>
          </p:cNvSpPr>
          <p:nvPr/>
        </p:nvSpPr>
        <p:spPr bwMode="auto">
          <a:xfrm>
            <a:off x="0" y="-26988"/>
            <a:ext cx="9109075" cy="914401"/>
          </a:xfrm>
          <a:prstGeom prst="horizontalScroll">
            <a:avLst>
              <a:gd name="adj" fmla="val 12500"/>
            </a:avLst>
          </a:prstGeom>
          <a:solidFill>
            <a:srgbClr val="00FF00"/>
          </a:solidFill>
          <a:ln w="9525">
            <a:solidFill>
              <a:schemeClr val="tx1"/>
            </a:solidFill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3200" b="1">
                <a:latin typeface="黑体" pitchFamily="2" charset="-122"/>
                <a:ea typeface="黑体" pitchFamily="2" charset="-122"/>
              </a:rPr>
              <a:t>热点问题讨论</a:t>
            </a:r>
            <a:r>
              <a:rPr lang="en-US" altLang="zh-CN" sz="3200" b="1">
                <a:latin typeface="黑体" pitchFamily="2" charset="-122"/>
                <a:ea typeface="黑体" pitchFamily="2" charset="-122"/>
              </a:rPr>
              <a:t>1------</a:t>
            </a:r>
            <a:r>
              <a:rPr lang="zh-CN" altLang="en-US" sz="3200" b="1">
                <a:latin typeface="黑体" pitchFamily="2" charset="-122"/>
                <a:ea typeface="黑体" pitchFamily="2" charset="-122"/>
              </a:rPr>
              <a:t>克隆技术引发的伦理问题 </a:t>
            </a:r>
          </a:p>
        </p:txBody>
      </p:sp>
      <p:sp>
        <p:nvSpPr>
          <p:cNvPr id="634884" name="Text Box 4"/>
          <p:cNvSpPr txBox="1">
            <a:spLocks noChangeArrowheads="1"/>
          </p:cNvSpPr>
          <p:nvPr/>
        </p:nvSpPr>
        <p:spPr bwMode="auto">
          <a:xfrm>
            <a:off x="7740650" y="6446838"/>
            <a:ext cx="1331913" cy="36671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800">
                <a:solidFill>
                  <a:srgbClr val="000000"/>
                </a:solidFill>
              </a:rPr>
              <a:t>复习、鼠图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8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8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8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88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88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71397" name="Picture 5" descr="U1235P2DT20081104125821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4391025" y="476250"/>
            <a:ext cx="4752975" cy="2895600"/>
          </a:xfrm>
          <a:prstGeom prst="rect">
            <a:avLst/>
          </a:prstGeom>
          <a:noFill/>
        </p:spPr>
      </p:pic>
      <p:pic>
        <p:nvPicPr>
          <p:cNvPr id="571400" name="Picture 8" descr="nz081104010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34925" y="692150"/>
            <a:ext cx="4356100" cy="2519363"/>
          </a:xfrm>
          <a:prstGeom prst="rect">
            <a:avLst/>
          </a:prstGeom>
          <a:noFill/>
        </p:spPr>
      </p:pic>
      <p:sp>
        <p:nvSpPr>
          <p:cNvPr id="571402" name="Text Box 10"/>
          <p:cNvSpPr txBox="1">
            <a:spLocks noChangeArrowheads="1"/>
          </p:cNvSpPr>
          <p:nvPr/>
        </p:nvSpPr>
        <p:spPr bwMode="auto">
          <a:xfrm>
            <a:off x="34925" y="3500438"/>
            <a:ext cx="9828213" cy="1828800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2008</a:t>
            </a:r>
            <a:r>
              <a:rPr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年</a:t>
            </a:r>
            <a:r>
              <a:rPr lang="en-US" altLang="zh-CN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11</a:t>
            </a:r>
            <a:r>
              <a:rPr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月</a:t>
            </a:r>
            <a:r>
              <a:rPr lang="en-US" altLang="zh-CN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4</a:t>
            </a:r>
            <a:r>
              <a:rPr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日报道：日本科学家日前从一只</a:t>
            </a:r>
            <a:r>
              <a:rPr lang="zh-CN" altLang="en-US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已经死亡并</a:t>
            </a:r>
          </a:p>
          <a:p>
            <a:r>
              <a:rPr lang="zh-CN" altLang="en-US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冷冻了</a:t>
            </a:r>
            <a:r>
              <a:rPr lang="en-US" altLang="zh-CN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16</a:t>
            </a:r>
            <a:r>
              <a:rPr lang="zh-CN" altLang="en-US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年</a:t>
            </a:r>
            <a:r>
              <a:rPr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的实验室小棕鼠身上</a:t>
            </a:r>
            <a:r>
              <a:rPr lang="zh-CN" altLang="en-US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提取出大脑细胞</a:t>
            </a:r>
            <a:r>
              <a:rPr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，并</a:t>
            </a:r>
            <a:r>
              <a:rPr lang="zh-CN" altLang="en-US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成功</a:t>
            </a:r>
          </a:p>
          <a:p>
            <a:r>
              <a:rPr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地进行了</a:t>
            </a:r>
            <a:r>
              <a:rPr lang="zh-CN" altLang="en-US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克隆</a:t>
            </a:r>
            <a:r>
              <a:rPr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，使它起死回生。据悉，克隆老鼠都非常健</a:t>
            </a:r>
          </a:p>
          <a:p>
            <a:r>
              <a:rPr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康，它们和普通的雌鼠交配后，都能正常繁育后代。  </a:t>
            </a:r>
          </a:p>
        </p:txBody>
      </p:sp>
      <p:sp>
        <p:nvSpPr>
          <p:cNvPr id="571403" name="Text Box 11"/>
          <p:cNvSpPr txBox="1">
            <a:spLocks noChangeArrowheads="1"/>
          </p:cNvSpPr>
          <p:nvPr/>
        </p:nvSpPr>
        <p:spPr bwMode="auto">
          <a:xfrm>
            <a:off x="73025" y="5445125"/>
            <a:ext cx="9467850" cy="974725"/>
          </a:xfrm>
          <a:prstGeom prst="rect">
            <a:avLst/>
          </a:prstGeom>
          <a:noFill/>
          <a:ln w="28575">
            <a:solidFill>
              <a:schemeClr val="tx2"/>
            </a:solidFill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不过，成功率依然较低。超过</a:t>
            </a:r>
            <a:r>
              <a:rPr lang="en-US" altLang="zh-CN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1100</a:t>
            </a:r>
            <a:r>
              <a:rPr lang="zh-CN" altLang="en-US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次尝试，仅有</a:t>
            </a:r>
            <a:r>
              <a:rPr lang="en-US" altLang="zh-CN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7</a:t>
            </a:r>
            <a:r>
              <a:rPr lang="zh-CN" altLang="en-US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次成功</a:t>
            </a:r>
          </a:p>
          <a:p>
            <a:r>
              <a:rPr lang="zh-CN" altLang="en-US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的克隆。有超过</a:t>
            </a:r>
            <a:r>
              <a:rPr lang="en-US" altLang="zh-CN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500</a:t>
            </a:r>
            <a:r>
              <a:rPr lang="zh-CN" altLang="en-US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个胚胎植入母鼠体内后都死亡了。 </a:t>
            </a:r>
          </a:p>
        </p:txBody>
      </p:sp>
      <p:sp>
        <p:nvSpPr>
          <p:cNvPr id="571405" name="Line 13"/>
          <p:cNvSpPr>
            <a:spLocks noChangeShapeType="1"/>
          </p:cNvSpPr>
          <p:nvPr/>
        </p:nvSpPr>
        <p:spPr bwMode="auto">
          <a:xfrm flipH="1">
            <a:off x="9109075" y="3500438"/>
            <a:ext cx="0" cy="187325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</a:ln>
          <a:effectLst/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71406" name="Line 14"/>
          <p:cNvSpPr>
            <a:spLocks noChangeShapeType="1"/>
          </p:cNvSpPr>
          <p:nvPr/>
        </p:nvSpPr>
        <p:spPr bwMode="auto">
          <a:xfrm flipH="1">
            <a:off x="9109075" y="5445125"/>
            <a:ext cx="0" cy="1008063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</a:ln>
          <a:effectLst/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1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14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1402" grpId="0"/>
      <p:bldP spid="57140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85732" name="Picture 4" descr="bba6364298cbe09772f65d969b6186e7"/>
          <p:cNvPicPr>
            <a:picLocks noChangeAspect="1" noChangeArrowheads="1"/>
          </p:cNvPicPr>
          <p:nvPr/>
        </p:nvPicPr>
        <p:blipFill>
          <a:blip r:embed="rId2">
            <a:lum bright="-18000" contrast="42000"/>
          </a:blip>
          <a:stretch>
            <a:fillRect/>
          </a:stretch>
        </p:blipFill>
        <p:spPr bwMode="auto">
          <a:xfrm>
            <a:off x="971550" y="0"/>
            <a:ext cx="6789738" cy="6858000"/>
          </a:xfrm>
          <a:prstGeom prst="rect">
            <a:avLst/>
          </a:prstGeom>
          <a:noFill/>
        </p:spPr>
      </p:pic>
      <p:sp>
        <p:nvSpPr>
          <p:cNvPr id="585733" name="Text Box 5"/>
          <p:cNvSpPr txBox="1">
            <a:spLocks noChangeArrowheads="1"/>
          </p:cNvSpPr>
          <p:nvPr/>
        </p:nvSpPr>
        <p:spPr bwMode="auto">
          <a:xfrm>
            <a:off x="0" y="4581525"/>
            <a:ext cx="9109075" cy="1289050"/>
          </a:xfrm>
          <a:prstGeom prst="rect">
            <a:avLst/>
          </a:prstGeom>
          <a:solidFill>
            <a:schemeClr val="bg2"/>
          </a:solidFill>
          <a:ln w="28575">
            <a:solidFill>
              <a:srgbClr val="FF0000"/>
            </a:solidFill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3200" b="1">
                <a:solidFill>
                  <a:srgbClr val="0000CC"/>
                </a:solidFill>
                <a:latin typeface="黑体" pitchFamily="2" charset="-122"/>
                <a:ea typeface="黑体" pitchFamily="2" charset="-122"/>
              </a:rPr>
              <a:t>  1999</a:t>
            </a:r>
            <a:r>
              <a:rPr lang="zh-CN" altLang="en-US" sz="3200" b="1">
                <a:solidFill>
                  <a:srgbClr val="0000CC"/>
                </a:solidFill>
                <a:latin typeface="黑体" pitchFamily="2" charset="-122"/>
                <a:ea typeface="黑体" pitchFamily="2" charset="-122"/>
              </a:rPr>
              <a:t>年中国首次构建了人类体细胞治疗性克隆</a:t>
            </a:r>
          </a:p>
          <a:p>
            <a:pPr>
              <a:lnSpc>
                <a:spcPct val="120000"/>
              </a:lnSpc>
            </a:pPr>
            <a:r>
              <a:rPr lang="zh-CN" altLang="en-US" sz="3200" b="1">
                <a:solidFill>
                  <a:srgbClr val="0000CC"/>
                </a:solidFill>
                <a:latin typeface="黑体" pitchFamily="2" charset="-122"/>
                <a:ea typeface="黑体" pitchFamily="2" charset="-122"/>
              </a:rPr>
              <a:t>胚胎，较美国足足早了两年。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57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573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7778" name="内容占位符 1" descr=" "/>
          <p:cNvSpPr>
            <a:spLocks noGrp="1"/>
          </p:cNvSpPr>
          <p:nvPr>
            <p:ph sz="quarter" idx="4294967295"/>
          </p:nvPr>
        </p:nvSpPr>
        <p:spPr>
          <a:xfrm>
            <a:off x="107950" y="188913"/>
            <a:ext cx="9648825" cy="719137"/>
          </a:xfrm>
        </p:spPr>
        <p:txBody>
          <a:bodyPr/>
          <a:lstStyle/>
          <a:p>
            <a:pPr marL="0" indent="0">
              <a:lnSpc>
                <a:spcPct val="130000"/>
              </a:lnSpc>
              <a:buFontTx/>
              <a:buNone/>
            </a:pPr>
            <a:r>
              <a:rPr lang="en-US" altLang="zh-CN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    </a:t>
            </a:r>
            <a:r>
              <a:rPr lang="zh-CN" altLang="en-US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生殖性克隆和治疗性克隆的区别与联系</a:t>
            </a:r>
          </a:p>
          <a:p>
            <a:pPr marL="0" indent="0">
              <a:lnSpc>
                <a:spcPct val="130000"/>
              </a:lnSpc>
              <a:buFontTx/>
              <a:buNone/>
            </a:pPr>
            <a:endParaRPr lang="en-US" altLang="zh-CN" b="1">
              <a:solidFill>
                <a:srgbClr val="FF0000"/>
              </a:solidFill>
              <a:latin typeface="黑体" pitchFamily="2" charset="-122"/>
              <a:ea typeface="黑体" pitchFamily="2" charset="-122"/>
            </a:endParaRPr>
          </a:p>
        </p:txBody>
      </p:sp>
      <p:graphicFrame>
        <p:nvGraphicFramePr>
          <p:cNvPr id="587811" name="Group 35"/>
          <p:cNvGraphicFramePr>
            <a:graphicFrameLocks noGrp="1"/>
          </p:cNvGraphicFramePr>
          <p:nvPr/>
        </p:nvGraphicFramePr>
        <p:xfrm>
          <a:off x="323850" y="1628775"/>
          <a:ext cx="8351838" cy="3455988"/>
        </p:xfrm>
        <a:graphic>
          <a:graphicData uri="http://schemas.openxmlformats.org/drawingml/2006/table">
            <a:tbl>
              <a:tblPr/>
              <a:tblGrid>
                <a:gridCol w="1223963"/>
                <a:gridCol w="3529012"/>
                <a:gridCol w="3598863"/>
              </a:tblGrid>
              <a:tr h="576263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宋体" pitchFamily="2" charset="-122"/>
                        <a:ea typeface="黑体" pitchFamily="2" charset="-122"/>
                        <a:cs typeface="Courier New" pitchFamily="49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黑体" pitchFamily="2" charset="-122"/>
                          <a:cs typeface="Times New Roman" pitchFamily="18" charset="0"/>
                        </a:rPr>
                        <a:t>治疗性克隆</a:t>
                      </a:r>
                      <a:endParaRPr kumimoji="0" lang="zh-CN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宋体" pitchFamily="2" charset="-122"/>
                        <a:ea typeface="黑体" pitchFamily="2" charset="-122"/>
                        <a:cs typeface="Courier New" pitchFamily="49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黑体" pitchFamily="2" charset="-122"/>
                          <a:cs typeface="Times New Roman" pitchFamily="18" charset="0"/>
                        </a:rPr>
                        <a:t>生殖性克隆</a:t>
                      </a:r>
                      <a:endParaRPr kumimoji="0" lang="zh-CN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宋体" pitchFamily="2" charset="-122"/>
                        <a:ea typeface="黑体" pitchFamily="2" charset="-122"/>
                        <a:cs typeface="Courier New" pitchFamily="49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52525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黑体" pitchFamily="2" charset="-122"/>
                          <a:cs typeface="Times New Roman" pitchFamily="18" charset="0"/>
                        </a:rPr>
                        <a:t>目的</a:t>
                      </a:r>
                      <a:endParaRPr kumimoji="0" lang="zh-CN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宋体" pitchFamily="2" charset="-122"/>
                        <a:ea typeface="黑体" pitchFamily="2" charset="-122"/>
                        <a:cs typeface="Courier New" pitchFamily="49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itchFamily="2" charset="-122"/>
                          <a:ea typeface="黑体" pitchFamily="2" charset="-122"/>
                          <a:cs typeface="Courier New" pitchFamily="49" charset="0"/>
                        </a:rPr>
                        <a:t>用于</a:t>
                      </a:r>
                      <a:r>
                        <a:rPr kumimoji="0" lang="zh-CN" altLang="en-US" sz="28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itchFamily="2" charset="-122"/>
                          <a:ea typeface="黑体" pitchFamily="2" charset="-122"/>
                          <a:cs typeface="Courier New" pitchFamily="49" charset="0"/>
                        </a:rPr>
                        <a:t>              </a:t>
                      </a:r>
                      <a:r>
                        <a:rPr kumimoji="0" lang="zh-CN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itchFamily="2" charset="-122"/>
                          <a:ea typeface="黑体" pitchFamily="2" charset="-122"/>
                          <a:cs typeface="Courier New" pitchFamily="49" charset="0"/>
                        </a:rPr>
                        <a:t>。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宋体" pitchFamily="2" charset="-122"/>
                        <a:ea typeface="黑体" pitchFamily="2" charset="-122"/>
                        <a:cs typeface="Courier New" pitchFamily="49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4675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黑体" pitchFamily="2" charset="-122"/>
                          <a:cs typeface="Times New Roman" pitchFamily="18" charset="0"/>
                        </a:rPr>
                        <a:t>水平</a:t>
                      </a:r>
                      <a:endParaRPr kumimoji="0" lang="zh-CN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宋体" pitchFamily="2" charset="-122"/>
                        <a:ea typeface="黑体" pitchFamily="2" charset="-122"/>
                        <a:cs typeface="Courier New" pitchFamily="49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宋体" pitchFamily="2" charset="-122"/>
                        <a:ea typeface="黑体" pitchFamily="2" charset="-122"/>
                        <a:cs typeface="Courier New" pitchFamily="49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宋体" pitchFamily="2" charset="-122"/>
                        <a:ea typeface="黑体" pitchFamily="2" charset="-122"/>
                        <a:cs typeface="Courier New" pitchFamily="49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52525">
                <a:tc gridSpan="3"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黑体" pitchFamily="2" charset="-122"/>
                          <a:cs typeface="Times New Roman" pitchFamily="18" charset="0"/>
                        </a:rPr>
                        <a:t>               </a:t>
                      </a:r>
                      <a:r>
                        <a:rPr kumimoji="0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黑体" pitchFamily="2" charset="-122"/>
                          <a:cs typeface="Times New Roman" pitchFamily="18" charset="0"/>
                        </a:rPr>
                        <a:t>都属</a:t>
                      </a:r>
                      <a:r>
                        <a:rPr kumimoji="0" lang="zh-CN" altLang="en-US" sz="2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黑体" pitchFamily="2" charset="-122"/>
                          <a:cs typeface="Times New Roman" pitchFamily="18" charset="0"/>
                        </a:rPr>
                        <a:t>             </a:t>
                      </a:r>
                      <a:r>
                        <a:rPr kumimoji="0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黑体" pitchFamily="2" charset="-122"/>
                          <a:cs typeface="Times New Roman" pitchFamily="18" charset="0"/>
                        </a:rPr>
                        <a:t>繁殖，产生新个体、新组织，遗传物质</a:t>
                      </a:r>
                      <a:r>
                        <a:rPr kumimoji="0" lang="zh-CN" altLang="en-US" sz="2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黑体" pitchFamily="2" charset="-122"/>
                          <a:cs typeface="Times New Roman" pitchFamily="18" charset="0"/>
                        </a:rPr>
                        <a:t>            </a:t>
                      </a:r>
                      <a:r>
                        <a:rPr kumimoji="0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黑体" pitchFamily="2" charset="-122"/>
                          <a:cs typeface="Times New Roman" pitchFamily="18" charset="0"/>
                        </a:rPr>
                        <a:t>。</a:t>
                      </a:r>
                      <a:endParaRPr kumimoji="0" lang="zh-CN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宋体" pitchFamily="2" charset="-122"/>
                        <a:ea typeface="黑体" pitchFamily="2" charset="-122"/>
                        <a:cs typeface="Courier New" pitchFamily="49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87800" name="Line 24"/>
          <p:cNvSpPr>
            <a:spLocks noChangeShapeType="1"/>
          </p:cNvSpPr>
          <p:nvPr/>
        </p:nvSpPr>
        <p:spPr bwMode="auto">
          <a:xfrm flipH="1">
            <a:off x="1547813" y="3933825"/>
            <a:ext cx="0" cy="11509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  <a:effectLst/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87801" name="Text Box 25"/>
          <p:cNvSpPr txBox="1">
            <a:spLocks noChangeArrowheads="1"/>
          </p:cNvSpPr>
          <p:nvPr/>
        </p:nvSpPr>
        <p:spPr bwMode="auto">
          <a:xfrm>
            <a:off x="323850" y="4311650"/>
            <a:ext cx="1255713" cy="51911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000000"/>
                </a:solidFill>
                <a:ea typeface="黑体" pitchFamily="2" charset="-122"/>
              </a:rPr>
              <a:t>相同点</a:t>
            </a:r>
          </a:p>
        </p:txBody>
      </p:sp>
      <p:sp>
        <p:nvSpPr>
          <p:cNvPr id="587802" name="Text Box 26"/>
          <p:cNvSpPr txBox="1">
            <a:spLocks noChangeArrowheads="1"/>
          </p:cNvSpPr>
          <p:nvPr/>
        </p:nvSpPr>
        <p:spPr bwMode="auto">
          <a:xfrm>
            <a:off x="2338388" y="2478088"/>
            <a:ext cx="3097212" cy="51911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ea typeface="黑体" pitchFamily="2" charset="-122"/>
              </a:rPr>
              <a:t>治疗人类疾病</a:t>
            </a:r>
          </a:p>
        </p:txBody>
      </p:sp>
      <p:sp>
        <p:nvSpPr>
          <p:cNvPr id="587803" name="Text Box 27"/>
          <p:cNvSpPr txBox="1">
            <a:spLocks noChangeArrowheads="1"/>
          </p:cNvSpPr>
          <p:nvPr/>
        </p:nvSpPr>
        <p:spPr bwMode="auto">
          <a:xfrm>
            <a:off x="6084888" y="2338388"/>
            <a:ext cx="2303462" cy="9461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ea typeface="黑体" pitchFamily="2" charset="-122"/>
              </a:rPr>
              <a:t>生育</a:t>
            </a:r>
          </a:p>
          <a:p>
            <a:r>
              <a:rPr lang="zh-CN" altLang="en-US" b="1">
                <a:solidFill>
                  <a:srgbClr val="FF0000"/>
                </a:solidFill>
                <a:ea typeface="黑体" pitchFamily="2" charset="-122"/>
              </a:rPr>
              <a:t>新个体</a:t>
            </a:r>
          </a:p>
        </p:txBody>
      </p:sp>
      <p:sp>
        <p:nvSpPr>
          <p:cNvPr id="587804" name="Text Box 28"/>
          <p:cNvSpPr txBox="1">
            <a:spLocks noChangeArrowheads="1"/>
          </p:cNvSpPr>
          <p:nvPr/>
        </p:nvSpPr>
        <p:spPr bwMode="auto">
          <a:xfrm>
            <a:off x="2484438" y="3370263"/>
            <a:ext cx="2452687" cy="51911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ea typeface="黑体" pitchFamily="2" charset="-122"/>
              </a:rPr>
              <a:t>细胞水平</a:t>
            </a:r>
          </a:p>
        </p:txBody>
      </p:sp>
      <p:sp>
        <p:nvSpPr>
          <p:cNvPr id="587805" name="Text Box 29"/>
          <p:cNvSpPr txBox="1">
            <a:spLocks noChangeArrowheads="1"/>
          </p:cNvSpPr>
          <p:nvPr/>
        </p:nvSpPr>
        <p:spPr bwMode="auto">
          <a:xfrm>
            <a:off x="5724525" y="3370263"/>
            <a:ext cx="2452688" cy="51911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ea typeface="黑体" pitchFamily="2" charset="-122"/>
              </a:rPr>
              <a:t>个体水平</a:t>
            </a:r>
          </a:p>
        </p:txBody>
      </p:sp>
      <p:sp>
        <p:nvSpPr>
          <p:cNvPr id="587806" name="Text Box 30"/>
          <p:cNvSpPr txBox="1">
            <a:spLocks noChangeArrowheads="1"/>
          </p:cNvSpPr>
          <p:nvPr/>
        </p:nvSpPr>
        <p:spPr bwMode="auto">
          <a:xfrm>
            <a:off x="3349625" y="3989388"/>
            <a:ext cx="1366838" cy="51911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ea typeface="黑体" pitchFamily="2" charset="-122"/>
              </a:rPr>
              <a:t>无性</a:t>
            </a:r>
          </a:p>
        </p:txBody>
      </p:sp>
      <p:sp>
        <p:nvSpPr>
          <p:cNvPr id="587807" name="Text Box 31"/>
          <p:cNvSpPr txBox="1">
            <a:spLocks noChangeArrowheads="1"/>
          </p:cNvSpPr>
          <p:nvPr/>
        </p:nvSpPr>
        <p:spPr bwMode="auto">
          <a:xfrm>
            <a:off x="4932363" y="4422775"/>
            <a:ext cx="1366837" cy="51911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ea typeface="黑体" pitchFamily="2" charset="-122"/>
              </a:rPr>
              <a:t>相同</a:t>
            </a:r>
          </a:p>
        </p:txBody>
      </p:sp>
      <p:sp>
        <p:nvSpPr>
          <p:cNvPr id="587812" name="Text Box 36"/>
          <p:cNvSpPr txBox="1">
            <a:spLocks noChangeArrowheads="1"/>
          </p:cNvSpPr>
          <p:nvPr/>
        </p:nvSpPr>
        <p:spPr bwMode="auto">
          <a:xfrm>
            <a:off x="5219700" y="2338388"/>
            <a:ext cx="3097213" cy="9461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用于</a:t>
            </a:r>
            <a:r>
              <a:rPr lang="zh-CN" altLang="en-US" b="1" u="sng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        </a:t>
            </a:r>
            <a:r>
              <a:rPr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，</a:t>
            </a:r>
          </a:p>
          <a:p>
            <a:r>
              <a:rPr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产生</a:t>
            </a:r>
            <a:r>
              <a:rPr lang="zh-CN" altLang="en-US" b="1" u="sng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          </a:t>
            </a:r>
            <a:r>
              <a:rPr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。</a:t>
            </a:r>
          </a:p>
        </p:txBody>
      </p:sp>
      <p:sp>
        <p:nvSpPr>
          <p:cNvPr id="587813" name="Text Box 37"/>
          <p:cNvSpPr txBox="1">
            <a:spLocks noChangeArrowheads="1"/>
          </p:cNvSpPr>
          <p:nvPr/>
        </p:nvSpPr>
        <p:spPr bwMode="auto">
          <a:xfrm>
            <a:off x="8027988" y="6524625"/>
            <a:ext cx="1116012" cy="36671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800">
                <a:solidFill>
                  <a:srgbClr val="000000"/>
                </a:solidFill>
              </a:rPr>
              <a:t>发展史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78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78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78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78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7804" grpId="0"/>
      <p:bldP spid="587805" grpId="0"/>
      <p:bldP spid="587806" grpId="0"/>
      <p:bldP spid="58780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3140" name="Text Box 4"/>
          <p:cNvSpPr txBox="1">
            <a:spLocks noChangeArrowheads="1"/>
          </p:cNvSpPr>
          <p:nvPr/>
        </p:nvSpPr>
        <p:spPr bwMode="auto">
          <a:xfrm>
            <a:off x="1979613" y="115888"/>
            <a:ext cx="5184775" cy="5794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克隆大史记：光荣与丑闻 </a:t>
            </a:r>
          </a:p>
        </p:txBody>
      </p:sp>
      <p:sp>
        <p:nvSpPr>
          <p:cNvPr id="603141" name="Text Box 5"/>
          <p:cNvSpPr txBox="1">
            <a:spLocks noChangeArrowheads="1"/>
          </p:cNvSpPr>
          <p:nvPr/>
        </p:nvSpPr>
        <p:spPr bwMode="auto">
          <a:xfrm>
            <a:off x="320675" y="765175"/>
            <a:ext cx="3387725" cy="51911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1952</a:t>
            </a:r>
            <a:r>
              <a:rPr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年</a:t>
            </a:r>
            <a:r>
              <a:rPr lang="en-US" altLang="zh-CN" b="1">
                <a:solidFill>
                  <a:srgbClr val="000000"/>
                </a:solidFill>
                <a:latin typeface="Arial"/>
                <a:ea typeface="黑体" pitchFamily="2" charset="-122"/>
              </a:rPr>
              <a:t>·</a:t>
            </a:r>
            <a:r>
              <a:rPr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克隆蝌蚪 </a:t>
            </a:r>
          </a:p>
        </p:txBody>
      </p:sp>
      <p:sp>
        <p:nvSpPr>
          <p:cNvPr id="603142" name="Rectangle 6"/>
          <p:cNvSpPr>
            <a:spLocks noChangeArrowheads="1"/>
          </p:cNvSpPr>
          <p:nvPr/>
        </p:nvSpPr>
        <p:spPr bwMode="auto">
          <a:xfrm>
            <a:off x="1042988" y="1196975"/>
            <a:ext cx="3387725" cy="528638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</a:ln>
          <a:effectLst/>
        </p:spPr>
        <p:txBody>
          <a:bodyPr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r>
              <a:rPr kumimoji="1" lang="en-US" altLang="zh-CN" b="1">
                <a:solidFill>
                  <a:srgbClr val="0033CC"/>
                </a:solidFill>
                <a:latin typeface="黑体" pitchFamily="2" charset="-122"/>
                <a:ea typeface="黑体" pitchFamily="2" charset="-122"/>
              </a:rPr>
              <a:t>1972</a:t>
            </a:r>
            <a:r>
              <a:rPr kumimoji="1" lang="zh-CN" altLang="en-US" b="1">
                <a:solidFill>
                  <a:srgbClr val="0033CC"/>
                </a:solidFill>
                <a:latin typeface="黑体" pitchFamily="2" charset="-122"/>
                <a:ea typeface="黑体" pitchFamily="2" charset="-122"/>
              </a:rPr>
              <a:t>年</a:t>
            </a:r>
            <a:r>
              <a:rPr kumimoji="1" lang="en-US" altLang="zh-CN" b="1">
                <a:solidFill>
                  <a:srgbClr val="0033CC"/>
                </a:solidFill>
                <a:latin typeface="Arial"/>
                <a:ea typeface="黑体" pitchFamily="2" charset="-122"/>
              </a:rPr>
              <a:t>·</a:t>
            </a:r>
            <a:r>
              <a:rPr kumimoji="1" lang="zh-CN" altLang="en-US" b="1">
                <a:solidFill>
                  <a:srgbClr val="0033CC"/>
                </a:solidFill>
                <a:latin typeface="黑体" pitchFamily="2" charset="-122"/>
                <a:ea typeface="黑体" pitchFamily="2" charset="-122"/>
              </a:rPr>
              <a:t>基因复制 </a:t>
            </a:r>
          </a:p>
        </p:txBody>
      </p:sp>
      <p:sp>
        <p:nvSpPr>
          <p:cNvPr id="603144" name="Rectangle 8"/>
          <p:cNvSpPr>
            <a:spLocks noChangeArrowheads="1"/>
          </p:cNvSpPr>
          <p:nvPr/>
        </p:nvSpPr>
        <p:spPr bwMode="auto">
          <a:xfrm>
            <a:off x="1644650" y="1700213"/>
            <a:ext cx="4203700" cy="51911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r>
              <a:rPr kumimoji="1" lang="en-US" altLang="zh-CN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1997</a:t>
            </a:r>
            <a:r>
              <a:rPr kumimoji="1"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年</a:t>
            </a:r>
            <a:r>
              <a:rPr kumimoji="1" lang="en-US" altLang="zh-CN" b="1">
                <a:solidFill>
                  <a:srgbClr val="000000"/>
                </a:solidFill>
                <a:latin typeface="Arial"/>
                <a:ea typeface="黑体" pitchFamily="2" charset="-122"/>
              </a:rPr>
              <a:t>·</a:t>
            </a:r>
            <a:r>
              <a:rPr kumimoji="1"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多利，你好！ </a:t>
            </a:r>
          </a:p>
        </p:txBody>
      </p:sp>
      <p:sp>
        <p:nvSpPr>
          <p:cNvPr id="603145" name="Text Box 9"/>
          <p:cNvSpPr txBox="1">
            <a:spLocks noChangeArrowheads="1"/>
          </p:cNvSpPr>
          <p:nvPr/>
        </p:nvSpPr>
        <p:spPr bwMode="auto">
          <a:xfrm>
            <a:off x="2247900" y="2205038"/>
            <a:ext cx="3836988" cy="528637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b="1">
                <a:solidFill>
                  <a:srgbClr val="0033CC"/>
                </a:solidFill>
                <a:latin typeface="黑体" pitchFamily="2" charset="-122"/>
                <a:ea typeface="黑体" pitchFamily="2" charset="-122"/>
              </a:rPr>
              <a:t>1998</a:t>
            </a:r>
            <a:r>
              <a:rPr lang="zh-CN" altLang="en-US" b="1">
                <a:solidFill>
                  <a:srgbClr val="0033CC"/>
                </a:solidFill>
                <a:latin typeface="黑体" pitchFamily="2" charset="-122"/>
                <a:ea typeface="黑体" pitchFamily="2" charset="-122"/>
              </a:rPr>
              <a:t>年</a:t>
            </a:r>
            <a:r>
              <a:rPr lang="en-US" altLang="zh-CN" b="1">
                <a:solidFill>
                  <a:srgbClr val="0033CC"/>
                </a:solidFill>
                <a:latin typeface="Arial"/>
                <a:ea typeface="黑体" pitchFamily="2" charset="-122"/>
              </a:rPr>
              <a:t>·</a:t>
            </a:r>
            <a:r>
              <a:rPr lang="zh-CN" altLang="en-US" b="1">
                <a:solidFill>
                  <a:srgbClr val="0033CC"/>
                </a:solidFill>
                <a:latin typeface="黑体" pitchFamily="2" charset="-122"/>
                <a:ea typeface="黑体" pitchFamily="2" charset="-122"/>
              </a:rPr>
              <a:t>克隆批量化      </a:t>
            </a:r>
          </a:p>
        </p:txBody>
      </p:sp>
      <p:sp>
        <p:nvSpPr>
          <p:cNvPr id="603146" name="Text Box 10"/>
          <p:cNvSpPr txBox="1">
            <a:spLocks noChangeArrowheads="1"/>
          </p:cNvSpPr>
          <p:nvPr/>
        </p:nvSpPr>
        <p:spPr bwMode="auto">
          <a:xfrm>
            <a:off x="3471863" y="3213100"/>
            <a:ext cx="5276850" cy="528638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b="1">
                <a:solidFill>
                  <a:srgbClr val="0033CC"/>
                </a:solidFill>
                <a:latin typeface="黑体" pitchFamily="2" charset="-122"/>
                <a:ea typeface="黑体" pitchFamily="2" charset="-122"/>
              </a:rPr>
              <a:t>2002</a:t>
            </a:r>
            <a:r>
              <a:rPr lang="zh-CN" altLang="en-US" b="1">
                <a:solidFill>
                  <a:srgbClr val="0033CC"/>
                </a:solidFill>
                <a:latin typeface="黑体" pitchFamily="2" charset="-122"/>
                <a:ea typeface="黑体" pitchFamily="2" charset="-122"/>
              </a:rPr>
              <a:t>年</a:t>
            </a:r>
            <a:r>
              <a:rPr lang="en-US" altLang="zh-CN" b="1">
                <a:solidFill>
                  <a:srgbClr val="0033CC"/>
                </a:solidFill>
                <a:latin typeface="Arial"/>
                <a:ea typeface="黑体" pitchFamily="2" charset="-122"/>
              </a:rPr>
              <a:t>·</a:t>
            </a:r>
            <a:r>
              <a:rPr lang="zh-CN" altLang="en-US" b="1">
                <a:solidFill>
                  <a:srgbClr val="0033CC"/>
                </a:solidFill>
                <a:latin typeface="黑体" pitchFamily="2" charset="-122"/>
                <a:ea typeface="黑体" pitchFamily="2" charset="-122"/>
              </a:rPr>
              <a:t>克隆人夏娃真来了吗？ </a:t>
            </a:r>
          </a:p>
        </p:txBody>
      </p:sp>
      <p:sp>
        <p:nvSpPr>
          <p:cNvPr id="603147" name="Rectangle 11"/>
          <p:cNvSpPr>
            <a:spLocks noChangeArrowheads="1"/>
          </p:cNvSpPr>
          <p:nvPr/>
        </p:nvSpPr>
        <p:spPr bwMode="auto">
          <a:xfrm>
            <a:off x="395288" y="3702050"/>
            <a:ext cx="7561262" cy="51911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r>
              <a:rPr kumimoji="1" lang="en-US" altLang="zh-CN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2005</a:t>
            </a:r>
            <a:r>
              <a:rPr kumimoji="1"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年</a:t>
            </a:r>
            <a:r>
              <a:rPr kumimoji="1" lang="en-US" altLang="zh-CN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3</a:t>
            </a:r>
            <a:r>
              <a:rPr kumimoji="1"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月</a:t>
            </a:r>
            <a:r>
              <a:rPr lang="en-US" altLang="zh-CN" b="1">
                <a:solidFill>
                  <a:srgbClr val="000000"/>
                </a:solidFill>
                <a:latin typeface="Arial"/>
              </a:rPr>
              <a:t>·</a:t>
            </a:r>
            <a:r>
              <a:rPr kumimoji="1"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联合国禁止一切形式人类克隆</a:t>
            </a:r>
          </a:p>
        </p:txBody>
      </p:sp>
      <p:sp>
        <p:nvSpPr>
          <p:cNvPr id="603148" name="Rectangle 12"/>
          <p:cNvSpPr>
            <a:spLocks noChangeArrowheads="1"/>
          </p:cNvSpPr>
          <p:nvPr/>
        </p:nvSpPr>
        <p:spPr bwMode="auto">
          <a:xfrm>
            <a:off x="2543175" y="4200525"/>
            <a:ext cx="6132513" cy="528638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</a:ln>
          <a:effectLst/>
        </p:spPr>
        <p:txBody>
          <a:bodyPr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r>
              <a:rPr kumimoji="1" lang="en-US" altLang="zh-CN" b="1">
                <a:solidFill>
                  <a:srgbClr val="0033CC"/>
                </a:solidFill>
                <a:latin typeface="黑体" pitchFamily="2" charset="-122"/>
                <a:ea typeface="黑体" pitchFamily="2" charset="-122"/>
              </a:rPr>
              <a:t>2005</a:t>
            </a:r>
            <a:r>
              <a:rPr kumimoji="1" lang="zh-CN" altLang="en-US" b="1">
                <a:solidFill>
                  <a:srgbClr val="0033CC"/>
                </a:solidFill>
                <a:latin typeface="黑体" pitchFamily="2" charset="-122"/>
                <a:ea typeface="黑体" pitchFamily="2" charset="-122"/>
              </a:rPr>
              <a:t>年</a:t>
            </a:r>
            <a:r>
              <a:rPr lang="en-US" altLang="zh-CN" b="1">
                <a:solidFill>
                  <a:srgbClr val="000000"/>
                </a:solidFill>
                <a:latin typeface="Arial"/>
              </a:rPr>
              <a:t>·</a:t>
            </a:r>
            <a:r>
              <a:rPr kumimoji="1" lang="zh-CN" altLang="en-US" b="1">
                <a:solidFill>
                  <a:srgbClr val="0033CC"/>
                </a:solidFill>
                <a:latin typeface="黑体" pitchFamily="2" charset="-122"/>
                <a:ea typeface="黑体" pitchFamily="2" charset="-122"/>
              </a:rPr>
              <a:t>黄禹锡克隆人类胚胎造假</a:t>
            </a:r>
          </a:p>
        </p:txBody>
      </p:sp>
      <p:sp>
        <p:nvSpPr>
          <p:cNvPr id="603149" name="Text Box 13"/>
          <p:cNvSpPr txBox="1">
            <a:spLocks noChangeArrowheads="1"/>
          </p:cNvSpPr>
          <p:nvPr/>
        </p:nvSpPr>
        <p:spPr bwMode="auto">
          <a:xfrm>
            <a:off x="1941513" y="4730750"/>
            <a:ext cx="5726112" cy="51911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2006</a:t>
            </a:r>
            <a:r>
              <a:rPr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年</a:t>
            </a:r>
            <a:r>
              <a:rPr lang="en-US" altLang="zh-CN" b="1">
                <a:solidFill>
                  <a:srgbClr val="000000"/>
                </a:solidFill>
                <a:latin typeface="Arial"/>
              </a:rPr>
              <a:t>·</a:t>
            </a:r>
            <a:r>
              <a:rPr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英国批准打造</a:t>
            </a:r>
            <a:r>
              <a:rPr lang="en-US" altLang="zh-CN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"</a:t>
            </a:r>
            <a:r>
              <a:rPr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半兽人</a:t>
            </a:r>
            <a:r>
              <a:rPr lang="en-US" altLang="zh-CN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"</a:t>
            </a:r>
          </a:p>
        </p:txBody>
      </p:sp>
      <p:sp>
        <p:nvSpPr>
          <p:cNvPr id="603150" name="Text Box 14"/>
          <p:cNvSpPr txBox="1">
            <a:spLocks noChangeArrowheads="1"/>
          </p:cNvSpPr>
          <p:nvPr/>
        </p:nvSpPr>
        <p:spPr bwMode="auto">
          <a:xfrm>
            <a:off x="1476375" y="5214938"/>
            <a:ext cx="7667625" cy="528637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b="1">
                <a:solidFill>
                  <a:srgbClr val="0033CC"/>
                </a:solidFill>
                <a:latin typeface="黑体" pitchFamily="2" charset="-122"/>
                <a:ea typeface="黑体" pitchFamily="2" charset="-122"/>
              </a:rPr>
              <a:t>2007</a:t>
            </a:r>
            <a:r>
              <a:rPr lang="zh-CN" altLang="en-US" b="1">
                <a:solidFill>
                  <a:srgbClr val="0033CC"/>
                </a:solidFill>
                <a:latin typeface="黑体" pitchFamily="2" charset="-122"/>
                <a:ea typeface="黑体" pitchFamily="2" charset="-122"/>
              </a:rPr>
              <a:t>年</a:t>
            </a:r>
            <a:r>
              <a:rPr lang="en-US" altLang="zh-CN" b="1">
                <a:solidFill>
                  <a:srgbClr val="000000"/>
                </a:solidFill>
                <a:latin typeface="Arial"/>
              </a:rPr>
              <a:t>·</a:t>
            </a:r>
            <a:r>
              <a:rPr lang="zh-CN" altLang="en-US" b="1">
                <a:solidFill>
                  <a:srgbClr val="0033CC"/>
                </a:solidFill>
                <a:latin typeface="黑体" pitchFamily="2" charset="-122"/>
                <a:ea typeface="黑体" pitchFamily="2" charset="-122"/>
              </a:rPr>
              <a:t>多利羊之父宣布放弃克隆胚胎研究</a:t>
            </a:r>
          </a:p>
        </p:txBody>
      </p:sp>
      <p:sp>
        <p:nvSpPr>
          <p:cNvPr id="603151" name="Text Box 15"/>
          <p:cNvSpPr txBox="1">
            <a:spLocks noChangeArrowheads="1"/>
          </p:cNvSpPr>
          <p:nvPr/>
        </p:nvSpPr>
        <p:spPr bwMode="auto">
          <a:xfrm>
            <a:off x="157163" y="6315075"/>
            <a:ext cx="8375650" cy="528638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b="1">
                <a:solidFill>
                  <a:srgbClr val="0033CC"/>
                </a:solidFill>
                <a:latin typeface="黑体" pitchFamily="2" charset="-122"/>
                <a:ea typeface="黑体" pitchFamily="2" charset="-122"/>
              </a:rPr>
              <a:t>2008</a:t>
            </a:r>
            <a:r>
              <a:rPr lang="zh-CN" altLang="en-US" b="1">
                <a:solidFill>
                  <a:srgbClr val="0033CC"/>
                </a:solidFill>
                <a:latin typeface="黑体" pitchFamily="2" charset="-122"/>
                <a:ea typeface="黑体" pitchFamily="2" charset="-122"/>
              </a:rPr>
              <a:t>年</a:t>
            </a:r>
            <a:r>
              <a:rPr lang="en-US" altLang="zh-CN" b="1">
                <a:solidFill>
                  <a:srgbClr val="000000"/>
                </a:solidFill>
                <a:latin typeface="Arial"/>
              </a:rPr>
              <a:t>·</a:t>
            </a:r>
            <a:r>
              <a:rPr lang="zh-CN" altLang="en-US" b="1">
                <a:solidFill>
                  <a:srgbClr val="0033CC"/>
                </a:solidFill>
                <a:latin typeface="黑体" pitchFamily="2" charset="-122"/>
                <a:ea typeface="黑体" pitchFamily="2" charset="-122"/>
              </a:rPr>
              <a:t>美国科学家宣称已成功克隆人体胚胎</a:t>
            </a:r>
          </a:p>
        </p:txBody>
      </p:sp>
      <p:sp>
        <p:nvSpPr>
          <p:cNvPr id="603159" name="Text Box 23"/>
          <p:cNvSpPr txBox="1">
            <a:spLocks noChangeArrowheads="1"/>
          </p:cNvSpPr>
          <p:nvPr/>
        </p:nvSpPr>
        <p:spPr bwMode="auto">
          <a:xfrm>
            <a:off x="2897188" y="2708275"/>
            <a:ext cx="5851525" cy="51911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2000</a:t>
            </a:r>
            <a:r>
              <a:rPr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年</a:t>
            </a:r>
            <a:r>
              <a:rPr lang="en-US" altLang="zh-CN" b="1">
                <a:solidFill>
                  <a:srgbClr val="000000"/>
                </a:solidFill>
                <a:latin typeface="Arial"/>
                <a:ea typeface="黑体" pitchFamily="2" charset="-122"/>
              </a:rPr>
              <a:t>·</a:t>
            </a:r>
            <a:r>
              <a:rPr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人类近亲胚胎分割而克隆</a:t>
            </a:r>
          </a:p>
        </p:txBody>
      </p:sp>
      <p:sp>
        <p:nvSpPr>
          <p:cNvPr id="603160" name="Text Box 24"/>
          <p:cNvSpPr txBox="1">
            <a:spLocks noChangeArrowheads="1"/>
          </p:cNvSpPr>
          <p:nvPr/>
        </p:nvSpPr>
        <p:spPr bwMode="auto">
          <a:xfrm>
            <a:off x="706438" y="5813425"/>
            <a:ext cx="5449887" cy="51911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2007</a:t>
            </a:r>
            <a:r>
              <a:rPr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年</a:t>
            </a:r>
            <a:r>
              <a:rPr lang="en-US" altLang="zh-CN" b="1">
                <a:solidFill>
                  <a:srgbClr val="000000"/>
                </a:solidFill>
                <a:latin typeface="Arial"/>
              </a:rPr>
              <a:t>·</a:t>
            </a:r>
            <a:r>
              <a:rPr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美成功克隆猴胚胎</a:t>
            </a:r>
            <a:r>
              <a:rPr lang="zh-CN" altLang="en-US" b="1">
                <a:solidFill>
                  <a:srgbClr val="000000"/>
                </a:solidFill>
                <a:latin typeface="Arial"/>
                <a:ea typeface="黑体" pitchFamily="2" charset="-122"/>
              </a:rPr>
              <a:t> </a:t>
            </a:r>
            <a:endParaRPr lang="zh-CN" altLang="en-US" b="1">
              <a:solidFill>
                <a:srgbClr val="000000"/>
              </a:solidFill>
              <a:latin typeface="黑体" pitchFamily="2" charset="-122"/>
              <a:ea typeface="黑体" pitchFamily="2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1092" name="Text Box 4"/>
          <p:cNvSpPr txBox="1">
            <a:spLocks noChangeArrowheads="1"/>
          </p:cNvSpPr>
          <p:nvPr/>
        </p:nvSpPr>
        <p:spPr bwMode="auto">
          <a:xfrm>
            <a:off x="107950" y="115888"/>
            <a:ext cx="7561263" cy="119062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33CC"/>
                </a:solidFill>
                <a:latin typeface="黑体" pitchFamily="2" charset="-122"/>
                <a:ea typeface="黑体" pitchFamily="2" charset="-122"/>
              </a:rPr>
              <a:t>讨论：</a:t>
            </a:r>
          </a:p>
          <a:p>
            <a:r>
              <a:rPr lang="zh-CN" altLang="en-US" sz="3600" b="1">
                <a:solidFill>
                  <a:srgbClr val="0033CC"/>
                </a:solidFill>
                <a:latin typeface="黑体" pitchFamily="2" charset="-122"/>
                <a:ea typeface="黑体" pitchFamily="2" charset="-122"/>
              </a:rPr>
              <a:t>      若克隆人真的能进行：</a:t>
            </a:r>
          </a:p>
        </p:txBody>
      </p:sp>
      <p:sp>
        <p:nvSpPr>
          <p:cNvPr id="601093" name="Text Box 5"/>
          <p:cNvSpPr txBox="1">
            <a:spLocks noChangeArrowheads="1"/>
          </p:cNvSpPr>
          <p:nvPr/>
        </p:nvSpPr>
        <p:spPr bwMode="auto">
          <a:xfrm>
            <a:off x="215900" y="1436688"/>
            <a:ext cx="9036050" cy="199231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32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1</a:t>
            </a:r>
            <a:r>
              <a:rPr lang="zh-CN" altLang="en-US" sz="32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、你愿不愿意被克隆？为什么呢？</a:t>
            </a:r>
          </a:p>
          <a:p>
            <a:pPr>
              <a:lnSpc>
                <a:spcPct val="130000"/>
              </a:lnSpc>
            </a:pPr>
            <a:r>
              <a:rPr lang="en-US" altLang="zh-CN" sz="32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2</a:t>
            </a:r>
            <a:r>
              <a:rPr lang="zh-CN" altLang="en-US" sz="32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、能克隆出希特勒或爱因斯坦吗？如若不能，</a:t>
            </a:r>
          </a:p>
          <a:p>
            <a:pPr>
              <a:lnSpc>
                <a:spcPct val="130000"/>
              </a:lnSpc>
            </a:pPr>
            <a:r>
              <a:rPr lang="zh-CN" altLang="en-US" sz="32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请说明理由。</a:t>
            </a:r>
          </a:p>
        </p:txBody>
      </p:sp>
      <p:sp>
        <p:nvSpPr>
          <p:cNvPr id="601095" name="AutoShape 7"/>
          <p:cNvSpPr>
            <a:spLocks noChangeArrowheads="1"/>
          </p:cNvSpPr>
          <p:nvPr/>
        </p:nvSpPr>
        <p:spPr bwMode="auto">
          <a:xfrm>
            <a:off x="0" y="3357563"/>
            <a:ext cx="8820150" cy="3238500"/>
          </a:xfrm>
          <a:prstGeom prst="wedgeRoundRectCallout">
            <a:avLst>
              <a:gd name="adj1" fmla="val 34343"/>
              <a:gd name="adj2" fmla="val -67991"/>
              <a:gd name="adj3" fmla="val 16667"/>
            </a:avLst>
          </a:prstGeom>
          <a:solidFill>
            <a:schemeClr val="folHlink"/>
          </a:solidFill>
          <a:ln w="9525">
            <a:solidFill>
              <a:schemeClr val="tx1"/>
            </a:solidFill>
            <a:miter lim="800000"/>
          </a:ln>
          <a:effectLst/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zh-CN">
              <a:solidFill>
                <a:srgbClr val="000000"/>
              </a:solidFill>
            </a:endParaRPr>
          </a:p>
        </p:txBody>
      </p:sp>
      <p:sp>
        <p:nvSpPr>
          <p:cNvPr id="601096" name="Text Box 8"/>
          <p:cNvSpPr txBox="1">
            <a:spLocks noChangeArrowheads="1"/>
          </p:cNvSpPr>
          <p:nvPr/>
        </p:nvSpPr>
        <p:spPr bwMode="auto">
          <a:xfrm>
            <a:off x="468313" y="3733800"/>
            <a:ext cx="8296275" cy="2544763"/>
          </a:xfrm>
          <a:prstGeom prst="rect">
            <a:avLst/>
          </a:prstGeom>
          <a:solidFill>
            <a:schemeClr val="folHlink"/>
          </a:solidFill>
          <a:ln w="9525"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15000"/>
              </a:lnSpc>
            </a:pPr>
            <a:r>
              <a:rPr lang="zh-CN" altLang="en-US" b="1">
                <a:solidFill>
                  <a:srgbClr val="000000"/>
                </a:solidFill>
                <a:ea typeface="黑体" pitchFamily="2" charset="-122"/>
              </a:rPr>
              <a:t>不一定，原因有三个：</a:t>
            </a:r>
          </a:p>
          <a:p>
            <a:pPr>
              <a:lnSpc>
                <a:spcPct val="115000"/>
              </a:lnSpc>
            </a:pPr>
            <a:r>
              <a:rPr lang="en-US" altLang="zh-CN" b="1">
                <a:solidFill>
                  <a:srgbClr val="FF0000"/>
                </a:solidFill>
                <a:ea typeface="黑体" pitchFamily="2" charset="-122"/>
              </a:rPr>
              <a:t>1</a:t>
            </a:r>
            <a:r>
              <a:rPr lang="zh-CN" altLang="en-US" b="1">
                <a:solidFill>
                  <a:srgbClr val="FF0000"/>
                </a:solidFill>
                <a:ea typeface="黑体" pitchFamily="2" charset="-122"/>
              </a:rPr>
              <a:t>、新个体的遗传物质有一小部分来自于</a:t>
            </a:r>
            <a:r>
              <a:rPr lang="zh-CN" altLang="en-US" b="1">
                <a:solidFill>
                  <a:srgbClr val="0033CC"/>
                </a:solidFill>
                <a:ea typeface="黑体" pitchFamily="2" charset="-122"/>
              </a:rPr>
              <a:t>提供</a:t>
            </a:r>
          </a:p>
          <a:p>
            <a:pPr>
              <a:lnSpc>
                <a:spcPct val="115000"/>
              </a:lnSpc>
            </a:pPr>
            <a:r>
              <a:rPr lang="zh-CN" altLang="en-US" b="1">
                <a:solidFill>
                  <a:srgbClr val="0033CC"/>
                </a:solidFill>
                <a:ea typeface="黑体" pitchFamily="2" charset="-122"/>
              </a:rPr>
              <a:t>     细胞质的亲本</a:t>
            </a:r>
            <a:r>
              <a:rPr lang="zh-CN" altLang="en-US" b="1">
                <a:solidFill>
                  <a:srgbClr val="FF0000"/>
                </a:solidFill>
                <a:ea typeface="黑体" pitchFamily="2" charset="-122"/>
              </a:rPr>
              <a:t>，不全是来自提供细胞核的亲本</a:t>
            </a:r>
            <a:r>
              <a:rPr lang="zh-CN" altLang="en-US" b="1">
                <a:solidFill>
                  <a:srgbClr val="000000"/>
                </a:solidFill>
                <a:ea typeface="黑体" pitchFamily="2" charset="-122"/>
              </a:rPr>
              <a:t>；</a:t>
            </a:r>
          </a:p>
          <a:p>
            <a:pPr>
              <a:lnSpc>
                <a:spcPct val="115000"/>
              </a:lnSpc>
            </a:pPr>
            <a:r>
              <a:rPr lang="en-US" altLang="zh-CN" b="1">
                <a:solidFill>
                  <a:srgbClr val="000000"/>
                </a:solidFill>
                <a:ea typeface="黑体" pitchFamily="2" charset="-122"/>
              </a:rPr>
              <a:t>2</a:t>
            </a:r>
            <a:r>
              <a:rPr lang="zh-CN" altLang="en-US" b="1">
                <a:solidFill>
                  <a:srgbClr val="000000"/>
                </a:solidFill>
                <a:ea typeface="黑体" pitchFamily="2" charset="-122"/>
              </a:rPr>
              <a:t>、个体发育过程中可能发生基因突变等；</a:t>
            </a:r>
          </a:p>
          <a:p>
            <a:pPr>
              <a:lnSpc>
                <a:spcPct val="115000"/>
              </a:lnSpc>
            </a:pPr>
            <a:r>
              <a:rPr lang="en-US" altLang="zh-CN" b="1">
                <a:solidFill>
                  <a:srgbClr val="FF0000"/>
                </a:solidFill>
                <a:ea typeface="黑体" pitchFamily="2" charset="-122"/>
              </a:rPr>
              <a:t>3</a:t>
            </a:r>
            <a:r>
              <a:rPr lang="zh-CN" altLang="en-US" b="1">
                <a:solidFill>
                  <a:srgbClr val="FF0000"/>
                </a:solidFill>
                <a:ea typeface="黑体" pitchFamily="2" charset="-122"/>
              </a:rPr>
              <a:t>、后天生长受外界环境的影响。</a:t>
            </a:r>
          </a:p>
        </p:txBody>
      </p:sp>
      <p:sp>
        <p:nvSpPr>
          <p:cNvPr id="601100" name="Text Box 12"/>
          <p:cNvSpPr txBox="1">
            <a:spLocks noChangeArrowheads="1"/>
          </p:cNvSpPr>
          <p:nvPr/>
        </p:nvSpPr>
        <p:spPr bwMode="auto">
          <a:xfrm>
            <a:off x="8027988" y="6453188"/>
            <a:ext cx="1439862" cy="36671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800">
                <a:solidFill>
                  <a:srgbClr val="000000"/>
                </a:solidFill>
              </a:rPr>
              <a:t>专家观点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1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10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1095" grpId="0"/>
      <p:bldP spid="60109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6930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250825" y="1268413"/>
            <a:ext cx="8686800" cy="4456112"/>
          </a:xfrm>
        </p:spPr>
        <p:txBody>
          <a:bodyPr/>
          <a:lstStyle/>
          <a:p>
            <a:pPr>
              <a:buFontTx/>
              <a:buNone/>
            </a:pPr>
            <a:r>
              <a:rPr lang="zh-CN" altLang="en-US" b="1">
                <a:solidFill>
                  <a:srgbClr val="0033CC"/>
                </a:solidFill>
                <a:latin typeface="黑体" pitchFamily="2" charset="-122"/>
                <a:ea typeface="黑体" pitchFamily="2" charset="-122"/>
              </a:rPr>
              <a:t>阅读课本</a:t>
            </a:r>
            <a:r>
              <a:rPr lang="en-US" altLang="zh-CN" sz="4000" b="1">
                <a:solidFill>
                  <a:srgbClr val="FF0000"/>
                </a:solidFill>
                <a:latin typeface="隶书" pitchFamily="49" charset="-122"/>
                <a:ea typeface="隶书" pitchFamily="49" charset="-122"/>
              </a:rPr>
              <a:t>P</a:t>
            </a:r>
            <a:r>
              <a:rPr lang="en-US" altLang="zh-CN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95-</a:t>
            </a:r>
            <a:r>
              <a:rPr lang="en-US" altLang="zh-CN" sz="4000" b="1">
                <a:solidFill>
                  <a:srgbClr val="FF0000"/>
                </a:solidFill>
                <a:latin typeface="隶书" pitchFamily="49" charset="-122"/>
                <a:ea typeface="隶书" pitchFamily="49" charset="-122"/>
              </a:rPr>
              <a:t>P</a:t>
            </a:r>
            <a:r>
              <a:rPr lang="en-US" altLang="zh-CN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96</a:t>
            </a:r>
            <a:r>
              <a:rPr lang="zh-CN" altLang="en-US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争论焦点</a:t>
            </a:r>
            <a:r>
              <a:rPr lang="zh-CN" altLang="en-US" b="1">
                <a:solidFill>
                  <a:srgbClr val="0033CC"/>
                </a:solidFill>
                <a:latin typeface="黑体" pitchFamily="2" charset="-122"/>
                <a:ea typeface="黑体" pitchFamily="2" charset="-122"/>
              </a:rPr>
              <a:t>相关内容，回答：</a:t>
            </a:r>
          </a:p>
          <a:p>
            <a:pPr>
              <a:buFontTx/>
              <a:buNone/>
            </a:pPr>
            <a:r>
              <a:rPr lang="en-US" altLang="zh-CN" sz="36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1.</a:t>
            </a:r>
            <a:r>
              <a:rPr lang="zh-CN" altLang="en-US" sz="36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伦理学家和生物学家对待克隆人的态度</a:t>
            </a:r>
          </a:p>
          <a:p>
            <a:pPr>
              <a:buFontTx/>
              <a:buNone/>
            </a:pPr>
            <a:r>
              <a:rPr lang="zh-CN" altLang="en-US" sz="36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  分别是什么？</a:t>
            </a:r>
          </a:p>
          <a:p>
            <a:pPr>
              <a:buFontTx/>
              <a:buNone/>
            </a:pPr>
            <a:r>
              <a:rPr lang="en-US" altLang="zh-CN" sz="36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2.</a:t>
            </a:r>
            <a:r>
              <a:rPr lang="zh-CN" altLang="en-US" sz="36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支持和反对的理由分别是什么？</a:t>
            </a:r>
          </a:p>
          <a:p>
            <a:pPr>
              <a:buFontTx/>
              <a:buNone/>
            </a:pPr>
            <a:r>
              <a:rPr lang="en-US" altLang="zh-CN" sz="36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3.</a:t>
            </a:r>
            <a:r>
              <a:rPr lang="zh-CN" altLang="en-US" sz="36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哺乳动物克隆实验的缺点</a:t>
            </a:r>
            <a:r>
              <a:rPr lang="en-US" altLang="zh-CN" sz="36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?</a:t>
            </a:r>
          </a:p>
          <a:p>
            <a:pPr>
              <a:buFontTx/>
              <a:buNone/>
            </a:pPr>
            <a:r>
              <a:rPr lang="en-US" altLang="zh-CN" sz="36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4.</a:t>
            </a:r>
            <a:r>
              <a:rPr lang="zh-CN" altLang="en-US" sz="36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关于克隆技术中国政府的态度如何？</a:t>
            </a:r>
          </a:p>
        </p:txBody>
      </p:sp>
      <p:sp>
        <p:nvSpPr>
          <p:cNvPr id="636931" name="Text Box 3"/>
          <p:cNvSpPr txBox="1">
            <a:spLocks noChangeArrowheads="1"/>
          </p:cNvSpPr>
          <p:nvPr/>
        </p:nvSpPr>
        <p:spPr bwMode="auto">
          <a:xfrm>
            <a:off x="250825" y="300038"/>
            <a:ext cx="8066088" cy="6413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0000"/>
                </a:solidFill>
                <a:ea typeface="黑体" pitchFamily="2" charset="-122"/>
              </a:rPr>
              <a:t>一、克隆技术引发的伦理问题</a:t>
            </a:r>
          </a:p>
        </p:txBody>
      </p:sp>
      <p:sp>
        <p:nvSpPr>
          <p:cNvPr id="636933" name="Text Box 5"/>
          <p:cNvSpPr txBox="1">
            <a:spLocks noChangeArrowheads="1"/>
          </p:cNvSpPr>
          <p:nvPr/>
        </p:nvSpPr>
        <p:spPr bwMode="auto">
          <a:xfrm>
            <a:off x="8027988" y="6453188"/>
            <a:ext cx="1439862" cy="36671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800">
                <a:solidFill>
                  <a:srgbClr val="000000"/>
                </a:solidFill>
              </a:rPr>
              <a:t>表格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99794" name="Group 82"/>
          <p:cNvGraphicFramePr>
            <a:graphicFrameLocks noGrp="1"/>
          </p:cNvGraphicFramePr>
          <p:nvPr>
            <p:ph/>
          </p:nvPr>
        </p:nvGraphicFramePr>
        <p:xfrm>
          <a:off x="323850" y="260350"/>
          <a:ext cx="8280400" cy="6424613"/>
        </p:xfrm>
        <a:graphic>
          <a:graphicData uri="http://schemas.openxmlformats.org/drawingml/2006/table">
            <a:tbl>
              <a:tblPr/>
              <a:tblGrid>
                <a:gridCol w="1652588"/>
                <a:gridCol w="6627812"/>
              </a:tblGrid>
              <a:tr h="490538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黑体" pitchFamily="2" charset="-122"/>
                          <a:ea typeface="黑体" pitchFamily="2" charset="-122"/>
                        </a:rPr>
                        <a:t>观点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黑体" pitchFamily="2" charset="-122"/>
                          <a:ea typeface="黑体" pitchFamily="2" charset="-122"/>
                        </a:rPr>
                        <a:t>理由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22538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en-US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黑体" pitchFamily="2" charset="-122"/>
                        <a:ea typeface="黑体" pitchFamily="2" charset="-122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en-US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黑体" pitchFamily="2" charset="-122"/>
                        <a:ea typeface="黑体" pitchFamily="2" charset="-122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黑体" pitchFamily="2" charset="-122"/>
                          <a:ea typeface="黑体" pitchFamily="2" charset="-122"/>
                        </a:rPr>
                        <a:t>1.</a:t>
                      </a:r>
                      <a:r>
                        <a:rPr kumimoji="0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黑体" pitchFamily="2" charset="-122"/>
                          <a:ea typeface="黑体" pitchFamily="2" charset="-122"/>
                        </a:rPr>
                        <a:t>不赞成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8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黑体" pitchFamily="2" charset="-122"/>
                          <a:ea typeface="黑体" pitchFamily="2" charset="-122"/>
                        </a:rPr>
                        <a:t>(1)</a:t>
                      </a:r>
                      <a:r>
                        <a:rPr kumimoji="0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黑体" pitchFamily="2" charset="-122"/>
                          <a:ea typeface="黑体" pitchFamily="2" charset="-122"/>
                        </a:rPr>
                        <a:t>严重违反了</a:t>
                      </a:r>
                      <a:r>
                        <a:rPr kumimoji="0" lang="en-US" altLang="zh-CN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黑体" pitchFamily="2" charset="-122"/>
                          <a:ea typeface="黑体" pitchFamily="2" charset="-122"/>
                        </a:rPr>
                        <a:t>(              );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8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黑体" pitchFamily="2" charset="-122"/>
                          <a:ea typeface="黑体" pitchFamily="2" charset="-122"/>
                        </a:rPr>
                        <a:t>(2)</a:t>
                      </a:r>
                      <a:r>
                        <a:rPr kumimoji="0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黑体" pitchFamily="2" charset="-122"/>
                          <a:ea typeface="黑体" pitchFamily="2" charset="-122"/>
                        </a:rPr>
                        <a:t>冲击了现有的（           ）和（         ）等传统的伦理道德观念</a:t>
                      </a:r>
                      <a:r>
                        <a:rPr kumimoji="0" lang="en-US" altLang="zh-CN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黑体" pitchFamily="2" charset="-122"/>
                          <a:ea typeface="黑体" pitchFamily="2" charset="-122"/>
                        </a:rPr>
                        <a:t>;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8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黑体" pitchFamily="2" charset="-122"/>
                          <a:ea typeface="黑体" pitchFamily="2" charset="-122"/>
                        </a:rPr>
                        <a:t>(3)</a:t>
                      </a:r>
                      <a:r>
                        <a:rPr kumimoji="0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黑体" pitchFamily="2" charset="-122"/>
                          <a:ea typeface="黑体" pitchFamily="2" charset="-122"/>
                        </a:rPr>
                        <a:t>是制造（        ）和（            ）都不健全的人</a:t>
                      </a:r>
                      <a:r>
                        <a:rPr kumimoji="0" lang="en-US" altLang="zh-CN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黑体" pitchFamily="2" charset="-122"/>
                          <a:ea typeface="黑体" pitchFamily="2" charset="-122"/>
                        </a:rPr>
                        <a:t>;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8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黑体" pitchFamily="2" charset="-122"/>
                          <a:ea typeface="黑体" pitchFamily="2" charset="-122"/>
                        </a:rPr>
                        <a:t>(4)</a:t>
                      </a:r>
                      <a:r>
                        <a:rPr kumimoji="0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黑体" pitchFamily="2" charset="-122"/>
                          <a:ea typeface="黑体" pitchFamily="2" charset="-122"/>
                        </a:rPr>
                        <a:t>克隆技术尚（        ）</a:t>
                      </a:r>
                      <a:r>
                        <a:rPr kumimoji="0" lang="en-US" altLang="zh-CN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黑体" pitchFamily="2" charset="-122"/>
                          <a:ea typeface="黑体" pitchFamily="2" charset="-122"/>
                        </a:rPr>
                        <a:t>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47925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en-US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黑体" pitchFamily="2" charset="-122"/>
                        <a:ea typeface="黑体" pitchFamily="2" charset="-122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黑体" pitchFamily="2" charset="-122"/>
                          <a:ea typeface="黑体" pitchFamily="2" charset="-122"/>
                        </a:rPr>
                        <a:t>2.</a:t>
                      </a:r>
                      <a:r>
                        <a:rPr kumimoji="0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黑体" pitchFamily="2" charset="-122"/>
                          <a:ea typeface="黑体" pitchFamily="2" charset="-122"/>
                        </a:rPr>
                        <a:t>赞成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8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黑体" pitchFamily="2" charset="-122"/>
                          <a:ea typeface="黑体" pitchFamily="2" charset="-122"/>
                        </a:rPr>
                        <a:t>(1)</a:t>
                      </a:r>
                      <a:r>
                        <a:rPr kumimoji="0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黑体" pitchFamily="2" charset="-122"/>
                          <a:ea typeface="黑体" pitchFamily="2" charset="-122"/>
                        </a:rPr>
                        <a:t>克隆人是一项（          ）</a:t>
                      </a:r>
                      <a:r>
                        <a:rPr kumimoji="0" lang="en-US" altLang="zh-CN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黑体" pitchFamily="2" charset="-122"/>
                          <a:ea typeface="黑体" pitchFamily="2" charset="-122"/>
                        </a:rPr>
                        <a:t>,</a:t>
                      </a:r>
                      <a:r>
                        <a:rPr kumimoji="0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黑体" pitchFamily="2" charset="-122"/>
                          <a:ea typeface="黑体" pitchFamily="2" charset="-122"/>
                        </a:rPr>
                        <a:t>既然是科学</a:t>
                      </a:r>
                      <a:r>
                        <a:rPr kumimoji="0" lang="en-US" altLang="zh-CN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黑体" pitchFamily="2" charset="-122"/>
                          <a:ea typeface="黑体" pitchFamily="2" charset="-122"/>
                        </a:rPr>
                        <a:t>,</a:t>
                      </a:r>
                      <a:r>
                        <a:rPr kumimoji="0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黑体" pitchFamily="2" charset="-122"/>
                          <a:ea typeface="黑体" pitchFamily="2" charset="-122"/>
                        </a:rPr>
                        <a:t>就应该允许研究克隆人</a:t>
                      </a:r>
                      <a:r>
                        <a:rPr kumimoji="0" lang="en-US" altLang="zh-CN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黑体" pitchFamily="2" charset="-122"/>
                          <a:ea typeface="黑体" pitchFamily="2" charset="-122"/>
                        </a:rPr>
                        <a:t>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8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黑体" pitchFamily="2" charset="-122"/>
                          <a:ea typeface="黑体" pitchFamily="2" charset="-122"/>
                        </a:rPr>
                        <a:t>(2) </a:t>
                      </a:r>
                      <a:r>
                        <a:rPr kumimoji="0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黑体" pitchFamily="2" charset="-122"/>
                          <a:ea typeface="黑体" pitchFamily="2" charset="-122"/>
                          <a:sym typeface="Wingdings" pitchFamily="2" charset="2"/>
                        </a:rPr>
                        <a:t>（         ） 是可以改变的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8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黑体" pitchFamily="2" charset="-122"/>
                          <a:ea typeface="黑体" pitchFamily="2" charset="-122"/>
                          <a:sym typeface="Wingdings" pitchFamily="2" charset="2"/>
                        </a:rPr>
                        <a:t>(3)</a:t>
                      </a:r>
                      <a:r>
                        <a:rPr kumimoji="0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黑体" pitchFamily="2" charset="-122"/>
                          <a:ea typeface="黑体" pitchFamily="2" charset="-122"/>
                        </a:rPr>
                        <a:t>技术问题可以通过（         ）</a:t>
                      </a:r>
                      <a:r>
                        <a:rPr kumimoji="0" lang="en-US" altLang="zh-CN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黑体" pitchFamily="2" charset="-122"/>
                          <a:ea typeface="黑体" pitchFamily="2" charset="-122"/>
                        </a:rPr>
                        <a:t>,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8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黑体" pitchFamily="2" charset="-122"/>
                          <a:ea typeface="黑体" pitchFamily="2" charset="-122"/>
                        </a:rPr>
                        <a:t>（        ）和（            ）等方法得到解决</a:t>
                      </a:r>
                      <a:r>
                        <a:rPr kumimoji="0" lang="en-US" altLang="zh-CN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黑体" pitchFamily="2" charset="-122"/>
                          <a:ea typeface="黑体" pitchFamily="2" charset="-122"/>
                        </a:rPr>
                        <a:t>;</a:t>
                      </a:r>
                      <a:endParaRPr kumimoji="0" lang="en-US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黑体" pitchFamily="2" charset="-122"/>
                        <a:ea typeface="黑体" pitchFamily="2" charset="-122"/>
                        <a:sym typeface="Wingdings" pitchFamily="2" charset="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36625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黑体" pitchFamily="2" charset="-122"/>
                          <a:ea typeface="黑体" pitchFamily="2" charset="-122"/>
                        </a:rPr>
                        <a:t>3.</a:t>
                      </a:r>
                      <a:r>
                        <a:rPr kumimoji="0" lang="zh-CN" alt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黑体" pitchFamily="2" charset="-122"/>
                          <a:ea typeface="黑体" pitchFamily="2" charset="-122"/>
                        </a:rPr>
                        <a:t>中国政府的态度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8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黑体" pitchFamily="2" charset="-122"/>
                          <a:ea typeface="黑体" pitchFamily="2" charset="-122"/>
                        </a:rPr>
                        <a:t>坚持（       ），禁止（           ）</a:t>
                      </a:r>
                      <a:r>
                        <a:rPr kumimoji="0" lang="en-US" altLang="zh-CN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黑体" pitchFamily="2" charset="-122"/>
                          <a:ea typeface="黑体" pitchFamily="2" charset="-122"/>
                        </a:rPr>
                        <a:t>, </a:t>
                      </a:r>
                      <a:r>
                        <a:rPr kumimoji="0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黑体" pitchFamily="2" charset="-122"/>
                          <a:ea typeface="黑体" pitchFamily="2" charset="-122"/>
                        </a:rPr>
                        <a:t>不反对（           ）。      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499736" name="Text Box 24"/>
          <p:cNvSpPr txBox="1">
            <a:spLocks noChangeArrowheads="1"/>
          </p:cNvSpPr>
          <p:nvPr/>
        </p:nvSpPr>
        <p:spPr bwMode="auto">
          <a:xfrm>
            <a:off x="4500563" y="715963"/>
            <a:ext cx="3025775" cy="51911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ea typeface="黑体" pitchFamily="2" charset="-122"/>
              </a:rPr>
              <a:t>人类伦理道德</a:t>
            </a:r>
          </a:p>
        </p:txBody>
      </p:sp>
      <p:sp>
        <p:nvSpPr>
          <p:cNvPr id="499740" name="Text Box 28"/>
          <p:cNvSpPr txBox="1">
            <a:spLocks noChangeArrowheads="1"/>
          </p:cNvSpPr>
          <p:nvPr/>
        </p:nvSpPr>
        <p:spPr bwMode="auto">
          <a:xfrm>
            <a:off x="5076825" y="1100138"/>
            <a:ext cx="2303463" cy="51911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ea typeface="黑体" pitchFamily="2" charset="-122"/>
              </a:rPr>
              <a:t>婚姻、家庭</a:t>
            </a:r>
          </a:p>
        </p:txBody>
      </p:sp>
      <p:sp>
        <p:nvSpPr>
          <p:cNvPr id="499745" name="Rectangle 33"/>
          <p:cNvSpPr>
            <a:spLocks noChangeArrowheads="1"/>
          </p:cNvSpPr>
          <p:nvPr/>
        </p:nvSpPr>
        <p:spPr bwMode="auto">
          <a:xfrm>
            <a:off x="2339975" y="1484313"/>
            <a:ext cx="1944688" cy="51911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ea typeface="黑体" pitchFamily="2" charset="-122"/>
              </a:rPr>
              <a:t>两性关系</a:t>
            </a:r>
          </a:p>
        </p:txBody>
      </p:sp>
      <p:sp>
        <p:nvSpPr>
          <p:cNvPr id="499746" name="Rectangle 34"/>
          <p:cNvSpPr>
            <a:spLocks noChangeArrowheads="1"/>
          </p:cNvSpPr>
          <p:nvPr/>
        </p:nvSpPr>
        <p:spPr bwMode="auto">
          <a:xfrm>
            <a:off x="4140200" y="1901825"/>
            <a:ext cx="2479675" cy="51911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ea typeface="黑体" pitchFamily="2" charset="-122"/>
              </a:rPr>
              <a:t>心理上</a:t>
            </a:r>
          </a:p>
        </p:txBody>
      </p:sp>
      <p:sp>
        <p:nvSpPr>
          <p:cNvPr id="499748" name="Rectangle 36"/>
          <p:cNvSpPr>
            <a:spLocks noChangeArrowheads="1"/>
          </p:cNvSpPr>
          <p:nvPr/>
        </p:nvSpPr>
        <p:spPr bwMode="auto">
          <a:xfrm>
            <a:off x="2555875" y="2260600"/>
            <a:ext cx="3240088" cy="51911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ea typeface="黑体" pitchFamily="2" charset="-122"/>
              </a:rPr>
              <a:t>社会地位上</a:t>
            </a:r>
          </a:p>
        </p:txBody>
      </p:sp>
      <p:sp>
        <p:nvSpPr>
          <p:cNvPr id="499750" name="Rectangle 38"/>
          <p:cNvSpPr>
            <a:spLocks noChangeArrowheads="1"/>
          </p:cNvSpPr>
          <p:nvPr/>
        </p:nvSpPr>
        <p:spPr bwMode="auto">
          <a:xfrm>
            <a:off x="4843463" y="2659063"/>
            <a:ext cx="2320925" cy="51911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ea typeface="黑体" pitchFamily="2" charset="-122"/>
              </a:rPr>
              <a:t>不成熟</a:t>
            </a:r>
          </a:p>
        </p:txBody>
      </p:sp>
      <p:sp>
        <p:nvSpPr>
          <p:cNvPr id="499751" name="Rectangle 39"/>
          <p:cNvSpPr>
            <a:spLocks noChangeArrowheads="1"/>
          </p:cNvSpPr>
          <p:nvPr/>
        </p:nvSpPr>
        <p:spPr bwMode="auto">
          <a:xfrm>
            <a:off x="5867400" y="4437063"/>
            <a:ext cx="2376488" cy="51911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ea typeface="黑体" pitchFamily="2" charset="-122"/>
              </a:rPr>
              <a:t>胚胎分级</a:t>
            </a:r>
          </a:p>
        </p:txBody>
      </p:sp>
      <p:sp>
        <p:nvSpPr>
          <p:cNvPr id="499753" name="Rectangle 41"/>
          <p:cNvSpPr>
            <a:spLocks noChangeArrowheads="1"/>
          </p:cNvSpPr>
          <p:nvPr/>
        </p:nvSpPr>
        <p:spPr bwMode="auto">
          <a:xfrm>
            <a:off x="2339975" y="4797425"/>
            <a:ext cx="2159000" cy="51911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ea typeface="黑体" pitchFamily="2" charset="-122"/>
              </a:rPr>
              <a:t>基因诊断</a:t>
            </a:r>
          </a:p>
        </p:txBody>
      </p:sp>
      <p:sp>
        <p:nvSpPr>
          <p:cNvPr id="499756" name="Rectangle 44"/>
          <p:cNvSpPr>
            <a:spLocks noChangeArrowheads="1"/>
          </p:cNvSpPr>
          <p:nvPr/>
        </p:nvSpPr>
        <p:spPr bwMode="auto">
          <a:xfrm>
            <a:off x="5075238" y="4854575"/>
            <a:ext cx="2592387" cy="51911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ea typeface="黑体" pitchFamily="2" charset="-122"/>
              </a:rPr>
              <a:t>染色体检查</a:t>
            </a:r>
          </a:p>
        </p:txBody>
      </p:sp>
      <p:sp>
        <p:nvSpPr>
          <p:cNvPr id="499762" name="Rectangle 50"/>
          <p:cNvSpPr>
            <a:spLocks noChangeArrowheads="1"/>
          </p:cNvSpPr>
          <p:nvPr/>
        </p:nvSpPr>
        <p:spPr bwMode="auto">
          <a:xfrm>
            <a:off x="5219700" y="3228975"/>
            <a:ext cx="3240088" cy="51911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ea typeface="黑体" pitchFamily="2" charset="-122"/>
              </a:rPr>
              <a:t>科学研究</a:t>
            </a:r>
          </a:p>
        </p:txBody>
      </p:sp>
      <p:sp>
        <p:nvSpPr>
          <p:cNvPr id="499763" name="Rectangle 51"/>
          <p:cNvSpPr>
            <a:spLocks noChangeArrowheads="1"/>
          </p:cNvSpPr>
          <p:nvPr/>
        </p:nvSpPr>
        <p:spPr bwMode="auto">
          <a:xfrm>
            <a:off x="3132138" y="3989388"/>
            <a:ext cx="2519362" cy="51911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ea typeface="黑体" pitchFamily="2" charset="-122"/>
                <a:sym typeface="Wingdings" pitchFamily="2" charset="2"/>
              </a:rPr>
              <a:t>道德观念</a:t>
            </a:r>
          </a:p>
        </p:txBody>
      </p:sp>
      <p:sp>
        <p:nvSpPr>
          <p:cNvPr id="499764" name="Rectangle 52"/>
          <p:cNvSpPr>
            <a:spLocks noChangeArrowheads="1"/>
          </p:cNvSpPr>
          <p:nvPr/>
        </p:nvSpPr>
        <p:spPr bwMode="auto">
          <a:xfrm>
            <a:off x="5994400" y="5676900"/>
            <a:ext cx="2754313" cy="51911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ea typeface="黑体" pitchFamily="2" charset="-122"/>
              </a:rPr>
              <a:t>生殖性克隆人</a:t>
            </a:r>
          </a:p>
        </p:txBody>
      </p:sp>
      <p:sp>
        <p:nvSpPr>
          <p:cNvPr id="499765" name="Rectangle 53"/>
          <p:cNvSpPr>
            <a:spLocks noChangeArrowheads="1"/>
          </p:cNvSpPr>
          <p:nvPr/>
        </p:nvSpPr>
        <p:spPr bwMode="auto">
          <a:xfrm>
            <a:off x="3563938" y="6107113"/>
            <a:ext cx="3384550" cy="43338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ct val="20000"/>
              </a:spcBef>
            </a:pPr>
            <a:r>
              <a:rPr lang="zh-CN" altLang="en-US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治疗性克隆</a:t>
            </a:r>
          </a:p>
        </p:txBody>
      </p:sp>
      <p:sp>
        <p:nvSpPr>
          <p:cNvPr id="499774" name="Text Box 62"/>
          <p:cNvSpPr txBox="1">
            <a:spLocks noChangeArrowheads="1"/>
          </p:cNvSpPr>
          <p:nvPr/>
        </p:nvSpPr>
        <p:spPr bwMode="auto">
          <a:xfrm>
            <a:off x="2946400" y="5676900"/>
            <a:ext cx="2592388" cy="51911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b="1">
                <a:solidFill>
                  <a:srgbClr val="0000CC"/>
                </a:solidFill>
                <a:ea typeface="黑体" pitchFamily="2" charset="-122"/>
              </a:rPr>
              <a:t>四不原则</a:t>
            </a:r>
          </a:p>
        </p:txBody>
      </p:sp>
      <p:sp>
        <p:nvSpPr>
          <p:cNvPr id="499779" name="AutoShape 67"/>
          <p:cNvSpPr>
            <a:spLocks noChangeArrowheads="1"/>
          </p:cNvSpPr>
          <p:nvPr/>
        </p:nvSpPr>
        <p:spPr bwMode="auto">
          <a:xfrm>
            <a:off x="4356100" y="1773238"/>
            <a:ext cx="4176713" cy="792162"/>
          </a:xfrm>
          <a:prstGeom prst="wedgeRoundRectCallout">
            <a:avLst>
              <a:gd name="adj1" fmla="val -40801"/>
              <a:gd name="adj2" fmla="val 100102"/>
              <a:gd name="adj3" fmla="val 16667"/>
            </a:avLst>
          </a:prstGeom>
          <a:solidFill>
            <a:srgbClr val="FFFF00"/>
          </a:solidFill>
          <a:ln w="9525">
            <a:solidFill>
              <a:srgbClr val="000000"/>
            </a:solidFill>
            <a:miter lim="800000"/>
          </a:ln>
          <a:effectLst/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3200" b="1">
                <a:solidFill>
                  <a:srgbClr val="FF0000"/>
                </a:solidFill>
                <a:latin typeface="华文中宋"/>
                <a:ea typeface="黑体" pitchFamily="2" charset="-122"/>
              </a:rPr>
              <a:t>“</a:t>
            </a:r>
            <a:r>
              <a:rPr lang="zh-CN" altLang="en-US" sz="3200" b="1">
                <a:solidFill>
                  <a:srgbClr val="FF0000"/>
                </a:solidFill>
                <a:ea typeface="黑体" pitchFamily="2" charset="-122"/>
              </a:rPr>
              <a:t>一少两低三高</a:t>
            </a:r>
            <a:r>
              <a:rPr lang="zh-CN" altLang="en-US" sz="3200" b="1">
                <a:solidFill>
                  <a:srgbClr val="FF0000"/>
                </a:solidFill>
                <a:latin typeface="华文中宋"/>
                <a:ea typeface="黑体" pitchFamily="2" charset="-122"/>
              </a:rPr>
              <a:t>”</a:t>
            </a:r>
            <a:endParaRPr lang="zh-CN" altLang="en-US" sz="3200" b="1">
              <a:solidFill>
                <a:srgbClr val="FF0000"/>
              </a:solidFill>
              <a:ea typeface="黑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97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97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97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9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9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9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97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97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97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97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97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97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97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97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97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97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9736" grpId="0"/>
      <p:bldP spid="499740" grpId="0"/>
      <p:bldP spid="499745" grpId="0"/>
      <p:bldP spid="499746" grpId="0"/>
      <p:bldP spid="499748" grpId="0"/>
      <p:bldP spid="499750" grpId="0"/>
      <p:bldP spid="499751" grpId="0"/>
      <p:bldP spid="499753" grpId="0"/>
      <p:bldP spid="499756" grpId="0"/>
      <p:bldP spid="499762" grpId="0"/>
      <p:bldP spid="499763" grpId="0"/>
      <p:bldP spid="499764" grpId="0"/>
      <p:bldP spid="499765" grpId="0"/>
      <p:bldP spid="499774" grpId="0"/>
      <p:bldP spid="499779" grpId="0"/>
      <p:bldP spid="499779" grpId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5122" name="Text Box 2"/>
          <p:cNvSpPr txBox="1">
            <a:spLocks noChangeArrowheads="1"/>
          </p:cNvSpPr>
          <p:nvPr/>
        </p:nvSpPr>
        <p:spPr bwMode="auto">
          <a:xfrm>
            <a:off x="179388" y="1125538"/>
            <a:ext cx="9577387" cy="75088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36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若克隆人真的来了，我们该如何对待他们？</a:t>
            </a:r>
          </a:p>
        </p:txBody>
      </p:sp>
      <p:sp>
        <p:nvSpPr>
          <p:cNvPr id="645123" name="Text Box 3"/>
          <p:cNvSpPr txBox="1">
            <a:spLocks noChangeArrowheads="1"/>
          </p:cNvSpPr>
          <p:nvPr/>
        </p:nvSpPr>
        <p:spPr bwMode="auto">
          <a:xfrm>
            <a:off x="179388" y="404813"/>
            <a:ext cx="2732087" cy="7016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ea typeface="黑体" pitchFamily="2" charset="-122"/>
              </a:rPr>
              <a:t>拓展讨论：</a:t>
            </a:r>
          </a:p>
        </p:txBody>
      </p:sp>
      <p:sp>
        <p:nvSpPr>
          <p:cNvPr id="645124" name="AutoShape 4"/>
          <p:cNvSpPr>
            <a:spLocks noChangeArrowheads="1"/>
          </p:cNvSpPr>
          <p:nvPr/>
        </p:nvSpPr>
        <p:spPr bwMode="auto">
          <a:xfrm rot="10800000">
            <a:off x="395288" y="2060575"/>
            <a:ext cx="8497887" cy="4625975"/>
          </a:xfrm>
          <a:prstGeom prst="wedgeRoundRectCallout">
            <a:avLst>
              <a:gd name="adj1" fmla="val -36907"/>
              <a:gd name="adj2" fmla="val 56449"/>
              <a:gd name="adj3" fmla="val 16667"/>
            </a:avLst>
          </a:prstGeom>
          <a:solidFill>
            <a:schemeClr val="folHlink"/>
          </a:solidFill>
          <a:ln w="9525">
            <a:solidFill>
              <a:schemeClr val="tx1"/>
            </a:solidFill>
            <a:miter lim="800000"/>
          </a:ln>
          <a:effectLst/>
        </p:spPr>
        <p:txBody>
          <a:bodyPr rot="10800000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1</a:t>
            </a:r>
            <a:r>
              <a:rPr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、没有必要去追究他是出于什么目的而被克隆的。</a:t>
            </a:r>
          </a:p>
          <a:p>
            <a:r>
              <a:rPr lang="en-US" altLang="zh-CN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2</a:t>
            </a:r>
            <a:r>
              <a:rPr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、应该把他</a:t>
            </a:r>
            <a:r>
              <a:rPr lang="zh-CN" altLang="en-US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当作我们社会中的一个普通成员，尊</a:t>
            </a:r>
          </a:p>
          <a:p>
            <a:r>
              <a:rPr lang="zh-CN" altLang="en-US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重他的人权、人格</a:t>
            </a:r>
            <a:r>
              <a:rPr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。</a:t>
            </a:r>
          </a:p>
          <a:p>
            <a:r>
              <a:rPr lang="en-US" altLang="zh-CN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3</a:t>
            </a:r>
            <a:r>
              <a:rPr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、要用他做实验时，必须征得他自愿同意，绝不</a:t>
            </a:r>
          </a:p>
          <a:p>
            <a:r>
              <a:rPr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能伤害他的身心健康。</a:t>
            </a:r>
          </a:p>
          <a:p>
            <a:r>
              <a:rPr lang="en-US" altLang="zh-CN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4</a:t>
            </a:r>
            <a:r>
              <a:rPr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、以</a:t>
            </a:r>
            <a:r>
              <a:rPr lang="zh-CN" altLang="en-US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平常心态看待他，使他获得和我们一样的生</a:t>
            </a:r>
          </a:p>
          <a:p>
            <a:r>
              <a:rPr lang="zh-CN" altLang="en-US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存和发展的条件</a:t>
            </a:r>
            <a:r>
              <a:rPr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。</a:t>
            </a:r>
          </a:p>
          <a:p>
            <a:r>
              <a:rPr lang="en-US" altLang="zh-CN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5</a:t>
            </a:r>
            <a:r>
              <a:rPr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、克隆动物还那么困难，克隆人更加不易，当世</a:t>
            </a:r>
          </a:p>
          <a:p>
            <a:r>
              <a:rPr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界上有那么几个克隆人来到人间时，他们并不会</a:t>
            </a:r>
          </a:p>
          <a:p>
            <a:r>
              <a:rPr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破坏我们正常的生活秩序。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2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7060" name="Text Box 4"/>
          <p:cNvSpPr txBox="1">
            <a:spLocks noChangeArrowheads="1"/>
          </p:cNvSpPr>
          <p:nvPr/>
        </p:nvSpPr>
        <p:spPr bwMode="auto">
          <a:xfrm>
            <a:off x="539750" y="549275"/>
            <a:ext cx="2808288" cy="6413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CC3399"/>
                </a:solidFill>
                <a:ea typeface="黑体" pitchFamily="2" charset="-122"/>
              </a:rPr>
              <a:t>练一练</a:t>
            </a:r>
          </a:p>
        </p:txBody>
      </p:sp>
      <p:sp>
        <p:nvSpPr>
          <p:cNvPr id="557061" name="Text Box 5"/>
          <p:cNvSpPr txBox="1">
            <a:spLocks noChangeArrowheads="1"/>
          </p:cNvSpPr>
          <p:nvPr/>
        </p:nvSpPr>
        <p:spPr bwMode="auto">
          <a:xfrm>
            <a:off x="7812088" y="1287463"/>
            <a:ext cx="1655762" cy="7016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4000">
                <a:solidFill>
                  <a:srgbClr val="FF0000"/>
                </a:solidFill>
              </a:rPr>
              <a:t>C</a:t>
            </a:r>
          </a:p>
        </p:txBody>
      </p:sp>
      <p:sp>
        <p:nvSpPr>
          <p:cNvPr id="557063" name="Rectangle 7"/>
          <p:cNvSpPr>
            <a:spLocks noChangeArrowheads="1"/>
          </p:cNvSpPr>
          <p:nvPr/>
        </p:nvSpPr>
        <p:spPr bwMode="auto">
          <a:xfrm>
            <a:off x="179388" y="3860800"/>
            <a:ext cx="9572625" cy="252888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pPr indent="200025"/>
            <a:r>
              <a:rPr kumimoji="1" lang="en-US" altLang="zh-CN" sz="3200" b="1">
                <a:solidFill>
                  <a:srgbClr val="0033CC"/>
                </a:solidFill>
                <a:latin typeface="黑体" pitchFamily="2" charset="-122"/>
                <a:ea typeface="黑体" pitchFamily="2" charset="-122"/>
              </a:rPr>
              <a:t>2.</a:t>
            </a:r>
            <a:r>
              <a:rPr kumimoji="1" lang="zh-CN" altLang="en-US" sz="3200" b="1">
                <a:solidFill>
                  <a:srgbClr val="0033CC"/>
                </a:solidFill>
                <a:latin typeface="黑体" pitchFamily="2" charset="-122"/>
                <a:ea typeface="黑体" pitchFamily="2" charset="-122"/>
              </a:rPr>
              <a:t>下列哪项不是哺乳动物克隆实验的缺点</a:t>
            </a:r>
            <a:r>
              <a:rPr kumimoji="1" lang="en-US" altLang="zh-CN" sz="3200" b="1">
                <a:solidFill>
                  <a:srgbClr val="0033CC"/>
                </a:solidFill>
                <a:latin typeface="黑体" pitchFamily="2" charset="-122"/>
                <a:ea typeface="黑体" pitchFamily="2" charset="-122"/>
              </a:rPr>
              <a:t>(   )</a:t>
            </a:r>
            <a:r>
              <a:rPr kumimoji="1" lang="en-US" altLang="zh-CN" sz="32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    </a:t>
            </a:r>
          </a:p>
          <a:p>
            <a:pPr indent="200025"/>
            <a:r>
              <a:rPr kumimoji="1" lang="en-US" altLang="zh-CN" sz="32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A</a:t>
            </a:r>
            <a:r>
              <a:rPr kumimoji="1" lang="zh-CN" altLang="en-US" sz="32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．重构胚胎成功率低       </a:t>
            </a:r>
          </a:p>
          <a:p>
            <a:pPr indent="200025"/>
            <a:r>
              <a:rPr kumimoji="1" lang="en-US" altLang="zh-CN" sz="32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B</a:t>
            </a:r>
            <a:r>
              <a:rPr kumimoji="1" lang="zh-CN" altLang="en-US" sz="32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．流产率高</a:t>
            </a:r>
          </a:p>
          <a:p>
            <a:pPr indent="200025"/>
            <a:r>
              <a:rPr kumimoji="1" lang="en-US" altLang="zh-CN" sz="32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C</a:t>
            </a:r>
            <a:r>
              <a:rPr kumimoji="1" lang="zh-CN" altLang="en-US" sz="32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．胎儿畸形率高            </a:t>
            </a:r>
          </a:p>
          <a:p>
            <a:pPr indent="200025"/>
            <a:r>
              <a:rPr kumimoji="1" lang="en-US" altLang="zh-CN" sz="32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D</a:t>
            </a:r>
            <a:r>
              <a:rPr kumimoji="1" lang="zh-CN" altLang="en-US" sz="32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．克隆后的胚胎着床率高</a:t>
            </a:r>
          </a:p>
        </p:txBody>
      </p:sp>
      <p:sp>
        <p:nvSpPr>
          <p:cNvPr id="557066" name="Text Box 10"/>
          <p:cNvSpPr txBox="1">
            <a:spLocks noChangeArrowheads="1"/>
          </p:cNvSpPr>
          <p:nvPr/>
        </p:nvSpPr>
        <p:spPr bwMode="auto">
          <a:xfrm>
            <a:off x="8029575" y="3860800"/>
            <a:ext cx="1655763" cy="7016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4000">
                <a:solidFill>
                  <a:srgbClr val="FF0000"/>
                </a:solidFill>
              </a:rPr>
              <a:t>D</a:t>
            </a:r>
          </a:p>
        </p:txBody>
      </p:sp>
      <p:sp>
        <p:nvSpPr>
          <p:cNvPr id="557067" name="Rectangle 11"/>
          <p:cNvSpPr>
            <a:spLocks noChangeArrowheads="1"/>
          </p:cNvSpPr>
          <p:nvPr/>
        </p:nvSpPr>
        <p:spPr bwMode="auto">
          <a:xfrm>
            <a:off x="395288" y="1341438"/>
            <a:ext cx="8761412" cy="252888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0033CC"/>
                </a:solidFill>
                <a:latin typeface="黑体" pitchFamily="2" charset="-122"/>
                <a:ea typeface="黑体" pitchFamily="2" charset="-122"/>
              </a:rPr>
              <a:t>1.</a:t>
            </a:r>
            <a:r>
              <a:rPr lang="zh-CN" altLang="en-US" sz="3200" b="1">
                <a:solidFill>
                  <a:srgbClr val="0033CC"/>
                </a:solidFill>
                <a:latin typeface="黑体" pitchFamily="2" charset="-122"/>
                <a:ea typeface="黑体" pitchFamily="2" charset="-122"/>
              </a:rPr>
              <a:t>下列有关克隆人的说法错误的是     </a:t>
            </a:r>
            <a:r>
              <a:rPr lang="en-US" altLang="zh-CN" sz="3200" b="1">
                <a:solidFill>
                  <a:srgbClr val="0033CC"/>
                </a:solidFill>
                <a:latin typeface="黑体" pitchFamily="2" charset="-122"/>
                <a:ea typeface="黑体" pitchFamily="2" charset="-122"/>
              </a:rPr>
              <a:t>(   )</a:t>
            </a:r>
            <a:br>
              <a:rPr lang="en-US" altLang="zh-CN" sz="3200" b="1">
                <a:solidFill>
                  <a:srgbClr val="0033CC"/>
                </a:solidFill>
                <a:latin typeface="黑体" pitchFamily="2" charset="-122"/>
                <a:ea typeface="黑体" pitchFamily="2" charset="-122"/>
              </a:rPr>
            </a:br>
            <a:r>
              <a:rPr lang="en-US" altLang="zh-CN" sz="32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A.</a:t>
            </a:r>
            <a:r>
              <a:rPr lang="zh-CN" altLang="en-US" sz="32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克隆人是一种无性生殖方式        </a:t>
            </a:r>
            <a:br>
              <a:rPr lang="zh-CN" altLang="en-US" sz="32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</a:br>
            <a:r>
              <a:rPr lang="en-US" altLang="zh-CN" sz="32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B.</a:t>
            </a:r>
            <a:r>
              <a:rPr lang="zh-CN" altLang="en-US" sz="32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克隆人证明了人体细胞细胞核具有全能性</a:t>
            </a:r>
            <a:br>
              <a:rPr lang="zh-CN" altLang="en-US" sz="32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</a:br>
            <a:r>
              <a:rPr lang="en-US" altLang="zh-CN" sz="32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C.</a:t>
            </a:r>
            <a:r>
              <a:rPr lang="zh-CN" altLang="en-US" sz="32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在现有克隆技术条件下，成功率为</a:t>
            </a:r>
            <a:r>
              <a:rPr lang="en-US" altLang="zh-CN" sz="32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100%      </a:t>
            </a:r>
          </a:p>
          <a:p>
            <a:r>
              <a:rPr lang="en-US" altLang="zh-CN" sz="32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D.</a:t>
            </a:r>
            <a:r>
              <a:rPr lang="zh-CN" altLang="en-US" sz="32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中国政府禁止生殖性克隆人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7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7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7061" grpId="0"/>
      <p:bldP spid="55706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8084" name="Rectangle 4"/>
          <p:cNvSpPr>
            <a:spLocks noGrp="1" noChangeArrowheads="1"/>
          </p:cNvSpPr>
          <p:nvPr>
            <p:ph type="body" idx="4294967295"/>
          </p:nvPr>
        </p:nvSpPr>
        <p:spPr>
          <a:xfrm>
            <a:off x="323850" y="908050"/>
            <a:ext cx="8686800" cy="4456113"/>
          </a:xfrm>
          <a:noFill/>
        </p:spPr>
        <p:txBody>
          <a:bodyPr/>
          <a:lstStyle/>
          <a:p>
            <a:pPr>
              <a:buFontTx/>
              <a:buNone/>
            </a:pPr>
            <a:r>
              <a:rPr lang="en-US" altLang="zh-CN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 </a:t>
            </a:r>
            <a:r>
              <a:rPr lang="en-US" altLang="zh-CN" b="1">
                <a:solidFill>
                  <a:srgbClr val="0033CC"/>
                </a:solidFill>
                <a:latin typeface="黑体" pitchFamily="2" charset="-122"/>
                <a:ea typeface="黑体" pitchFamily="2" charset="-122"/>
              </a:rPr>
              <a:t>3.</a:t>
            </a:r>
            <a:r>
              <a:rPr lang="zh-CN" altLang="en-US" b="1">
                <a:solidFill>
                  <a:srgbClr val="0033CC"/>
                </a:solidFill>
                <a:latin typeface="黑体" pitchFamily="2" charset="-122"/>
                <a:ea typeface="黑体" pitchFamily="2" charset="-122"/>
              </a:rPr>
              <a:t>中国政府的态度是禁止生殖性克隆人不接</a:t>
            </a:r>
          </a:p>
          <a:p>
            <a:pPr>
              <a:buFontTx/>
              <a:buNone/>
            </a:pPr>
            <a:r>
              <a:rPr lang="zh-CN" altLang="en-US" b="1">
                <a:solidFill>
                  <a:srgbClr val="0033CC"/>
                </a:solidFill>
                <a:latin typeface="黑体" pitchFamily="2" charset="-122"/>
                <a:ea typeface="黑体" pitchFamily="2" charset="-122"/>
              </a:rPr>
              <a:t> 受任何生殖性克隆人的实验，原因    </a:t>
            </a:r>
            <a:r>
              <a:rPr lang="en-US" altLang="zh-CN" b="1">
                <a:solidFill>
                  <a:srgbClr val="0033CC"/>
                </a:solidFill>
                <a:latin typeface="黑体" pitchFamily="2" charset="-122"/>
                <a:ea typeface="黑体" pitchFamily="2" charset="-122"/>
              </a:rPr>
              <a:t>(   )</a:t>
            </a:r>
          </a:p>
          <a:p>
            <a:pPr>
              <a:buFontTx/>
              <a:buNone/>
            </a:pPr>
            <a:r>
              <a:rPr lang="en-US" altLang="zh-CN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 A</a:t>
            </a:r>
            <a:r>
              <a:rPr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．大多数人对克隆人的研究持否定态度  </a:t>
            </a:r>
          </a:p>
          <a:p>
            <a:pPr>
              <a:buFontTx/>
              <a:buNone/>
            </a:pPr>
            <a:r>
              <a:rPr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 </a:t>
            </a:r>
            <a:r>
              <a:rPr lang="en-US" altLang="zh-CN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B</a:t>
            </a:r>
            <a:r>
              <a:rPr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．克隆人不是正常的个体</a:t>
            </a:r>
          </a:p>
          <a:p>
            <a:pPr>
              <a:buFontTx/>
              <a:buNone/>
            </a:pPr>
            <a:r>
              <a:rPr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 </a:t>
            </a:r>
            <a:r>
              <a:rPr lang="en-US" altLang="zh-CN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C</a:t>
            </a:r>
            <a:r>
              <a:rPr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．克隆人冲击了现有的婚姻、家庭和两性关系等传统的伦理道德观念</a:t>
            </a:r>
          </a:p>
          <a:p>
            <a:pPr>
              <a:buFontTx/>
              <a:buNone/>
            </a:pPr>
            <a:r>
              <a:rPr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 </a:t>
            </a:r>
            <a:r>
              <a:rPr lang="en-US" altLang="zh-CN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D</a:t>
            </a:r>
            <a:r>
              <a:rPr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．克隆人的技术性问题无法得到解决</a:t>
            </a:r>
          </a:p>
        </p:txBody>
      </p:sp>
      <p:sp>
        <p:nvSpPr>
          <p:cNvPr id="558085" name="Text Box 5"/>
          <p:cNvSpPr txBox="1">
            <a:spLocks noChangeArrowheads="1"/>
          </p:cNvSpPr>
          <p:nvPr/>
        </p:nvSpPr>
        <p:spPr bwMode="auto">
          <a:xfrm>
            <a:off x="7812088" y="1431925"/>
            <a:ext cx="1655762" cy="7016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4000">
                <a:solidFill>
                  <a:srgbClr val="FF0000"/>
                </a:solidFill>
              </a:rPr>
              <a:t>C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8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808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42053" name="Picture 5" descr="路易斯 布朗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0" y="836613"/>
            <a:ext cx="4275138" cy="4941887"/>
          </a:xfrm>
          <a:prstGeom prst="rect">
            <a:avLst/>
          </a:prstGeom>
          <a:noFill/>
        </p:spPr>
      </p:pic>
      <p:pic>
        <p:nvPicPr>
          <p:cNvPr id="642054" name="Picture 6" descr="11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4643438" y="909638"/>
            <a:ext cx="4500562" cy="4868862"/>
          </a:xfrm>
          <a:prstGeom prst="rect">
            <a:avLst/>
          </a:prstGeom>
          <a:noFill/>
        </p:spPr>
      </p:pic>
      <p:sp>
        <p:nvSpPr>
          <p:cNvPr id="642055" name="Text Box 7"/>
          <p:cNvSpPr txBox="1">
            <a:spLocks noChangeArrowheads="1"/>
          </p:cNvSpPr>
          <p:nvPr/>
        </p:nvSpPr>
        <p:spPr bwMode="auto">
          <a:xfrm>
            <a:off x="71438" y="5911850"/>
            <a:ext cx="9756775" cy="9461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1978</a:t>
            </a:r>
            <a:r>
              <a:rPr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年</a:t>
            </a:r>
            <a:r>
              <a:rPr lang="en-US" altLang="zh-CN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7</a:t>
            </a:r>
            <a:r>
              <a:rPr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月</a:t>
            </a:r>
            <a:r>
              <a:rPr lang="en-US" altLang="zh-CN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25</a:t>
            </a:r>
            <a:r>
              <a:rPr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日</a:t>
            </a:r>
            <a:r>
              <a:rPr lang="zh-CN" altLang="en-US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世界上第一个</a:t>
            </a:r>
            <a:r>
              <a:rPr lang="zh-CN" altLang="en-US" b="1">
                <a:solidFill>
                  <a:srgbClr val="FF0000"/>
                </a:solidFill>
                <a:latin typeface="Arial"/>
                <a:ea typeface="黑体" pitchFamily="2" charset="-122"/>
              </a:rPr>
              <a:t>“</a:t>
            </a:r>
            <a:r>
              <a:rPr lang="zh-CN" altLang="en-US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试管婴儿</a:t>
            </a:r>
            <a:r>
              <a:rPr lang="zh-CN" altLang="en-US" b="1">
                <a:solidFill>
                  <a:srgbClr val="FF0000"/>
                </a:solidFill>
                <a:latin typeface="Arial"/>
                <a:ea typeface="黑体" pitchFamily="2" charset="-122"/>
              </a:rPr>
              <a:t>”</a:t>
            </a:r>
            <a:r>
              <a:rPr lang="zh-CN" altLang="en-US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 </a:t>
            </a:r>
            <a:r>
              <a:rPr lang="zh-CN" altLang="en-US" b="1">
                <a:solidFill>
                  <a:srgbClr val="FF0000"/>
                </a:solidFill>
                <a:latin typeface="Arial"/>
                <a:ea typeface="黑体" pitchFamily="2" charset="-122"/>
              </a:rPr>
              <a:t>“</a:t>
            </a:r>
            <a:r>
              <a:rPr lang="zh-CN" altLang="en-US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路易斯．布朗</a:t>
            </a:r>
            <a:r>
              <a:rPr lang="zh-CN" altLang="en-US" b="1">
                <a:solidFill>
                  <a:srgbClr val="FF0000"/>
                </a:solidFill>
                <a:latin typeface="Arial"/>
                <a:ea typeface="黑体" pitchFamily="2" charset="-122"/>
              </a:rPr>
              <a:t>”</a:t>
            </a:r>
            <a:r>
              <a:rPr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 </a:t>
            </a:r>
          </a:p>
          <a:p>
            <a:r>
              <a:rPr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出生在英国曼彻斯特，她被称作</a:t>
            </a:r>
            <a:r>
              <a:rPr lang="zh-CN" altLang="en-US" b="1">
                <a:solidFill>
                  <a:srgbClr val="000000"/>
                </a:solidFill>
                <a:latin typeface="Arial"/>
                <a:ea typeface="黑体" pitchFamily="2" charset="-122"/>
              </a:rPr>
              <a:t>“</a:t>
            </a:r>
            <a:r>
              <a:rPr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世纪婴儿</a:t>
            </a:r>
            <a:r>
              <a:rPr lang="zh-CN" altLang="en-US" b="1">
                <a:solidFill>
                  <a:srgbClr val="000000"/>
                </a:solidFill>
                <a:latin typeface="Arial"/>
                <a:ea typeface="黑体" pitchFamily="2" charset="-122"/>
              </a:rPr>
              <a:t>”</a:t>
            </a:r>
            <a:r>
              <a:rPr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，</a:t>
            </a:r>
          </a:p>
        </p:txBody>
      </p:sp>
      <p:sp>
        <p:nvSpPr>
          <p:cNvPr id="642056" name="Text Box 8"/>
          <p:cNvSpPr txBox="1">
            <a:spLocks noChangeArrowheads="1"/>
          </p:cNvSpPr>
          <p:nvPr/>
        </p:nvSpPr>
        <p:spPr bwMode="auto">
          <a:xfrm>
            <a:off x="0" y="5876925"/>
            <a:ext cx="9144000" cy="946150"/>
          </a:xfrm>
          <a:prstGeom prst="rect">
            <a:avLst/>
          </a:prstGeom>
          <a:solidFill>
            <a:schemeClr val="folHlink"/>
          </a:solidFill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2007</a:t>
            </a:r>
            <a:r>
              <a:rPr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年， </a:t>
            </a:r>
            <a:r>
              <a:rPr lang="zh-CN" altLang="en-US" b="1">
                <a:solidFill>
                  <a:srgbClr val="000000"/>
                </a:solidFill>
                <a:latin typeface="Arial"/>
                <a:ea typeface="黑体" pitchFamily="2" charset="-122"/>
              </a:rPr>
              <a:t>“</a:t>
            </a:r>
            <a:r>
              <a:rPr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路易斯．布朗</a:t>
            </a:r>
            <a:r>
              <a:rPr lang="zh-CN" altLang="en-US" b="1">
                <a:solidFill>
                  <a:srgbClr val="000000"/>
                </a:solidFill>
                <a:latin typeface="Arial"/>
                <a:ea typeface="黑体" pitchFamily="2" charset="-122"/>
              </a:rPr>
              <a:t>”</a:t>
            </a:r>
            <a:r>
              <a:rPr lang="zh-CN" altLang="en-US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成功生下一名婴儿，并且没</a:t>
            </a:r>
          </a:p>
          <a:p>
            <a:r>
              <a:rPr lang="zh-CN" altLang="en-US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有借助试管受精技术。 </a:t>
            </a:r>
          </a:p>
        </p:txBody>
      </p:sp>
      <p:sp>
        <p:nvSpPr>
          <p:cNvPr id="642057" name="Text Box 9"/>
          <p:cNvSpPr txBox="1">
            <a:spLocks noChangeArrowheads="1"/>
          </p:cNvSpPr>
          <p:nvPr/>
        </p:nvSpPr>
        <p:spPr bwMode="auto">
          <a:xfrm>
            <a:off x="34925" y="5867400"/>
            <a:ext cx="8912225" cy="946150"/>
          </a:xfrm>
          <a:prstGeom prst="rect">
            <a:avLst/>
          </a:prstGeom>
          <a:solidFill>
            <a:schemeClr val="folHlink"/>
          </a:solidFill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2013</a:t>
            </a:r>
            <a:r>
              <a:rPr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年</a:t>
            </a:r>
            <a:r>
              <a:rPr lang="en-US" altLang="zh-CN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4</a:t>
            </a:r>
            <a:r>
              <a:rPr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月</a:t>
            </a:r>
            <a:r>
              <a:rPr lang="en-US" altLang="zh-CN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10</a:t>
            </a:r>
            <a:r>
              <a:rPr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日</a:t>
            </a:r>
            <a:r>
              <a:rPr lang="zh-CN" altLang="en-US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，</a:t>
            </a:r>
            <a:r>
              <a:rPr lang="zh-CN" altLang="en-US" b="1">
                <a:solidFill>
                  <a:srgbClr val="FF0000"/>
                </a:solidFill>
                <a:latin typeface="Arial"/>
                <a:ea typeface="黑体" pitchFamily="2" charset="-122"/>
              </a:rPr>
              <a:t>“</a:t>
            </a:r>
            <a:r>
              <a:rPr lang="zh-CN" altLang="en-US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试管婴儿之父</a:t>
            </a:r>
            <a:r>
              <a:rPr lang="zh-CN" altLang="en-US" b="1">
                <a:solidFill>
                  <a:srgbClr val="FF0000"/>
                </a:solidFill>
                <a:latin typeface="Arial"/>
                <a:ea typeface="黑体" pitchFamily="2" charset="-122"/>
              </a:rPr>
              <a:t>”</a:t>
            </a:r>
            <a:r>
              <a:rPr lang="zh-CN" altLang="en-US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罗伯特</a:t>
            </a:r>
            <a:r>
              <a:rPr lang="en-US" altLang="zh-CN" b="1">
                <a:solidFill>
                  <a:srgbClr val="FF0000"/>
                </a:solidFill>
                <a:latin typeface="Arial"/>
                <a:ea typeface="黑体" pitchFamily="2" charset="-122"/>
              </a:rPr>
              <a:t>·</a:t>
            </a:r>
            <a:r>
              <a:rPr lang="zh-CN" altLang="en-US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爱德华兹</a:t>
            </a:r>
            <a:r>
              <a:rPr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逝世</a:t>
            </a:r>
          </a:p>
          <a:p>
            <a:endParaRPr lang="en-US" altLang="zh-CN" b="1">
              <a:solidFill>
                <a:srgbClr val="000000"/>
              </a:solidFill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642058" name="AutoShape 10"/>
          <p:cNvSpPr>
            <a:spLocks noChangeArrowheads="1"/>
          </p:cNvSpPr>
          <p:nvPr/>
        </p:nvSpPr>
        <p:spPr bwMode="auto">
          <a:xfrm>
            <a:off x="-107950" y="-77788"/>
            <a:ext cx="9251950" cy="914401"/>
          </a:xfrm>
          <a:prstGeom prst="horizontalScroll">
            <a:avLst>
              <a:gd name="adj" fmla="val 12500"/>
            </a:avLst>
          </a:prstGeom>
          <a:solidFill>
            <a:srgbClr val="00FF00"/>
          </a:solidFill>
          <a:ln w="9525">
            <a:solidFill>
              <a:schemeClr val="tx1"/>
            </a:solidFill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3200" b="1">
                <a:latin typeface="黑体" pitchFamily="2" charset="-122"/>
                <a:ea typeface="黑体" pitchFamily="2" charset="-122"/>
              </a:rPr>
              <a:t>热点问题讨论</a:t>
            </a:r>
            <a:r>
              <a:rPr lang="en-US" altLang="zh-CN" sz="3200" b="1">
                <a:latin typeface="黑体" pitchFamily="2" charset="-122"/>
                <a:ea typeface="黑体" pitchFamily="2" charset="-122"/>
              </a:rPr>
              <a:t>2----</a:t>
            </a:r>
            <a:r>
              <a:rPr lang="zh-CN" altLang="en-US" sz="3200" b="1">
                <a:latin typeface="黑体" pitchFamily="2" charset="-122"/>
                <a:ea typeface="黑体" pitchFamily="2" charset="-122"/>
              </a:rPr>
              <a:t>设计试管婴儿引发的伦理问题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64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2055" grpId="0"/>
      <p:bldP spid="642056" grpId="0"/>
      <p:bldP spid="64205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24642" name="Picture 2" descr="郑1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0" y="0"/>
            <a:ext cx="3403600" cy="4508500"/>
          </a:xfrm>
          <a:prstGeom prst="rect">
            <a:avLst/>
          </a:prstGeom>
          <a:noFill/>
        </p:spPr>
      </p:pic>
      <p:sp>
        <p:nvSpPr>
          <p:cNvPr id="624643" name="Text Box 3"/>
          <p:cNvSpPr txBox="1">
            <a:spLocks noChangeArrowheads="1"/>
          </p:cNvSpPr>
          <p:nvPr/>
        </p:nvSpPr>
        <p:spPr bwMode="auto">
          <a:xfrm>
            <a:off x="0" y="5002213"/>
            <a:ext cx="9540875" cy="9461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1988</a:t>
            </a:r>
            <a:r>
              <a:rPr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年</a:t>
            </a:r>
            <a:r>
              <a:rPr lang="en-US" altLang="zh-CN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3</a:t>
            </a:r>
            <a:r>
              <a:rPr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月</a:t>
            </a:r>
            <a:r>
              <a:rPr lang="en-US" altLang="zh-CN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10</a:t>
            </a:r>
            <a:r>
              <a:rPr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日上午</a:t>
            </a:r>
            <a:r>
              <a:rPr lang="en-US" altLang="zh-CN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8</a:t>
            </a:r>
            <a:r>
              <a:rPr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点</a:t>
            </a:r>
            <a:r>
              <a:rPr lang="en-US" altLang="zh-CN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56</a:t>
            </a:r>
            <a:r>
              <a:rPr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分，在北京医科大学第三医院，</a:t>
            </a:r>
          </a:p>
          <a:p>
            <a:r>
              <a:rPr lang="zh-CN" altLang="en-US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大陆首例试管婴儿郑萌珠</a:t>
            </a:r>
            <a:r>
              <a:rPr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诞生了。</a:t>
            </a:r>
          </a:p>
        </p:txBody>
      </p:sp>
      <p:pic>
        <p:nvPicPr>
          <p:cNvPr id="624644" name="Picture 4" descr="12043923638428629688169242163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3708400" y="0"/>
            <a:ext cx="5435600" cy="4303713"/>
          </a:xfrm>
          <a:prstGeom prst="rect">
            <a:avLst/>
          </a:prstGeom>
          <a:noFill/>
        </p:spPr>
      </p:pic>
      <p:sp>
        <p:nvSpPr>
          <p:cNvPr id="624645" name="Text Box 5"/>
          <p:cNvSpPr txBox="1">
            <a:spLocks noChangeArrowheads="1"/>
          </p:cNvSpPr>
          <p:nvPr/>
        </p:nvSpPr>
        <p:spPr bwMode="auto">
          <a:xfrm>
            <a:off x="34925" y="6005513"/>
            <a:ext cx="9290050" cy="51911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巧合的是，现在郑萌珠也在北京医科大学第三医院工作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64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https://d.book118.com/436103010101010031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Balloons">
  <a:themeElements>
    <a:clrScheme name="Balloons 8">
      <a:dk1>
        <a:srgbClr val="006699"/>
      </a:dk1>
      <a:lt1>
        <a:srgbClr val="FFFFFF"/>
      </a:lt1>
      <a:dk2>
        <a:srgbClr val="006666"/>
      </a:dk2>
      <a:lt2>
        <a:srgbClr val="FFFFCC"/>
      </a:lt2>
      <a:accent1>
        <a:srgbClr val="EDFAD2"/>
      </a:accent1>
      <a:accent2>
        <a:srgbClr val="EBF7FF"/>
      </a:accent2>
      <a:accent3>
        <a:srgbClr val="FFFFFF"/>
      </a:accent3>
      <a:accent4>
        <a:srgbClr val="005682"/>
      </a:accent4>
      <a:accent5>
        <a:srgbClr val="F4FCE5"/>
      </a:accent5>
      <a:accent6>
        <a:srgbClr val="D5E0E7"/>
      </a:accent6>
      <a:hlink>
        <a:srgbClr val="CC99FF"/>
      </a:hlink>
      <a:folHlink>
        <a:srgbClr val="F2DFFD"/>
      </a:folHlink>
    </a:clrScheme>
    <a:fontScheme name="Balloons">
      <a:majorFont>
        <a:latin typeface="Verdana"/>
        <a:ea typeface="宋体"/>
        <a:cs typeface="Arial"/>
      </a:majorFont>
      <a:minorFont>
        <a:latin typeface="Verdana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Balloons 1">
        <a:dk1>
          <a:srgbClr val="9900CC"/>
        </a:dk1>
        <a:lt1>
          <a:srgbClr val="FFFFCC"/>
        </a:lt1>
        <a:dk2>
          <a:srgbClr val="000000"/>
        </a:dk2>
        <a:lt2>
          <a:srgbClr val="FFFFFF"/>
        </a:lt2>
        <a:accent1>
          <a:srgbClr val="666699"/>
        </a:accent1>
        <a:accent2>
          <a:srgbClr val="660066"/>
        </a:accent2>
        <a:accent3>
          <a:srgbClr val="AAAAAA"/>
        </a:accent3>
        <a:accent4>
          <a:srgbClr val="DADAAE"/>
        </a:accent4>
        <a:accent5>
          <a:srgbClr val="B8B8CA"/>
        </a:accent5>
        <a:accent6>
          <a:srgbClr val="5C005C"/>
        </a:accent6>
        <a:hlink>
          <a:srgbClr val="CC0000"/>
        </a:hlink>
        <a:folHlink>
          <a:srgbClr val="A5002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loons 2">
        <a:dk1>
          <a:srgbClr val="990033"/>
        </a:dk1>
        <a:lt1>
          <a:srgbClr val="FFFFFF"/>
        </a:lt1>
        <a:dk2>
          <a:srgbClr val="000000"/>
        </a:dk2>
        <a:lt2>
          <a:srgbClr val="FFFFFF"/>
        </a:lt2>
        <a:accent1>
          <a:srgbClr val="FF3300"/>
        </a:accent1>
        <a:accent2>
          <a:srgbClr val="FF9900"/>
        </a:accent2>
        <a:accent3>
          <a:srgbClr val="AAAAAA"/>
        </a:accent3>
        <a:accent4>
          <a:srgbClr val="DADADA"/>
        </a:accent4>
        <a:accent5>
          <a:srgbClr val="FFADAA"/>
        </a:accent5>
        <a:accent6>
          <a:srgbClr val="E78A00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loons 3">
        <a:dk1>
          <a:srgbClr val="CCCCFF"/>
        </a:dk1>
        <a:lt1>
          <a:srgbClr val="FFFFCC"/>
        </a:lt1>
        <a:dk2>
          <a:srgbClr val="000000"/>
        </a:dk2>
        <a:lt2>
          <a:srgbClr val="FFFFFF"/>
        </a:lt2>
        <a:accent1>
          <a:srgbClr val="9999FF"/>
        </a:accent1>
        <a:accent2>
          <a:srgbClr val="33CCCC"/>
        </a:accent2>
        <a:accent3>
          <a:srgbClr val="AAAAAA"/>
        </a:accent3>
        <a:accent4>
          <a:srgbClr val="DADAAE"/>
        </a:accent4>
        <a:accent5>
          <a:srgbClr val="CACAFF"/>
        </a:accent5>
        <a:accent6>
          <a:srgbClr val="2DB9B9"/>
        </a:accent6>
        <a:hlink>
          <a:srgbClr val="66FFFF"/>
        </a:hlink>
        <a:folHlink>
          <a:srgbClr val="6600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loons 4">
        <a:dk1>
          <a:srgbClr val="000000"/>
        </a:dk1>
        <a:lt1>
          <a:srgbClr val="F8F8F8"/>
        </a:lt1>
        <a:dk2>
          <a:srgbClr val="800000"/>
        </a:dk2>
        <a:lt2>
          <a:srgbClr val="FFFFFF"/>
        </a:lt2>
        <a:accent1>
          <a:srgbClr val="FF3300"/>
        </a:accent1>
        <a:accent2>
          <a:srgbClr val="FF5050"/>
        </a:accent2>
        <a:accent3>
          <a:srgbClr val="C0AAAA"/>
        </a:accent3>
        <a:accent4>
          <a:srgbClr val="D4D4D4"/>
        </a:accent4>
        <a:accent5>
          <a:srgbClr val="FFADAA"/>
        </a:accent5>
        <a:accent6>
          <a:srgbClr val="E74848"/>
        </a:accent6>
        <a:hlink>
          <a:srgbClr val="FF9999"/>
        </a:hlink>
        <a:folHlink>
          <a:srgbClr val="FF99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loons 5">
        <a:dk1>
          <a:srgbClr val="666699"/>
        </a:dk1>
        <a:lt1>
          <a:srgbClr val="FFFFFF"/>
        </a:lt1>
        <a:dk2>
          <a:srgbClr val="000066"/>
        </a:dk2>
        <a:lt2>
          <a:srgbClr val="CCECFF"/>
        </a:lt2>
        <a:accent1>
          <a:srgbClr val="009999"/>
        </a:accent1>
        <a:accent2>
          <a:srgbClr val="0099CC"/>
        </a:accent2>
        <a:accent3>
          <a:srgbClr val="AAAAB8"/>
        </a:accent3>
        <a:accent4>
          <a:srgbClr val="DADADA"/>
        </a:accent4>
        <a:accent5>
          <a:srgbClr val="AACACA"/>
        </a:accent5>
        <a:accent6>
          <a:srgbClr val="008AB9"/>
        </a:accent6>
        <a:hlink>
          <a:srgbClr val="CC99FF"/>
        </a:hlink>
        <a:folHlink>
          <a:srgbClr val="3366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loons 6">
        <a:dk1>
          <a:srgbClr val="99CC00"/>
        </a:dk1>
        <a:lt1>
          <a:srgbClr val="FFFFFF"/>
        </a:lt1>
        <a:dk2>
          <a:srgbClr val="009900"/>
        </a:dk2>
        <a:lt2>
          <a:srgbClr val="FFFF99"/>
        </a:lt2>
        <a:accent1>
          <a:srgbClr val="336600"/>
        </a:accent1>
        <a:accent2>
          <a:srgbClr val="008000"/>
        </a:accent2>
        <a:accent3>
          <a:srgbClr val="AACAAA"/>
        </a:accent3>
        <a:accent4>
          <a:srgbClr val="DADADA"/>
        </a:accent4>
        <a:accent5>
          <a:srgbClr val="ADB8AA"/>
        </a:accent5>
        <a:accent6>
          <a:srgbClr val="007300"/>
        </a:accent6>
        <a:hlink>
          <a:srgbClr val="CCCC00"/>
        </a:hlink>
        <a:folHlink>
          <a:srgbClr val="33CC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loons 7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EEF8FF"/>
        </a:accent3>
        <a:accent4>
          <a:srgbClr val="000056"/>
        </a:accent4>
        <a:accent5>
          <a:srgbClr val="CACAFF"/>
        </a:accent5>
        <a:accent6>
          <a:srgbClr val="2DB9B9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alloons 8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FFFFFF"/>
        </a:accent3>
        <a:accent4>
          <a:srgbClr val="005682"/>
        </a:accent4>
        <a:accent5>
          <a:srgbClr val="F4FCE5"/>
        </a:accent5>
        <a:accent6>
          <a:srgbClr val="D5E0E7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alloons 9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FFFFFF"/>
        </a:accent3>
        <a:accent4>
          <a:srgbClr val="000000"/>
        </a:accent4>
        <a:accent5>
          <a:srgbClr val="FFCAAA"/>
        </a:accent5>
        <a:accent6>
          <a:srgbClr val="E78AB9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132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9">
      <vt:lpstr>Arial</vt:lpstr>
      <vt:lpstr>Calibri</vt:lpstr>
      <vt:lpstr>Verdana</vt:lpstr>
      <vt:lpstr>宋体</vt:lpstr>
      <vt:lpstr>隶书</vt:lpstr>
      <vt:lpstr>黑体</vt:lpstr>
      <vt:lpstr>华文中宋</vt:lpstr>
      <vt:lpstr>Times New Roman</vt:lpstr>
      <vt:lpstr>Courier New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2024-08-29T20:19:47.149</cp:lastPrinted>
  <dcterms:created xsi:type="dcterms:W3CDTF">2024-08-29T12:19:47Z</dcterms:created>
  <dcterms:modified xsi:type="dcterms:W3CDTF">2024-08-29T12:19:48Z</dcterms:modified>
</cp:coreProperties>
</file>