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E5BD909-E576-450E-B3B0-B9FD6738CB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149A08-E5EB-4BE9-9A10-A8E9573767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86EB7BA-9894-407C-803C-EBC753A09D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55BDD5E-C292-444A-A36C-6225990CDB4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53FCF98-C969-4457-A603-A1BFEA22123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D73C8EC-4F69-4D7F-9A6B-49E6E8DF933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F6B0ABD-5B5B-4074-90F9-ACD51598E57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8A4601-B091-4540-BE8F-8782C3E798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A8259EB-3D55-456B-9BF5-BA6B92A951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638E34-9196-4920-BA97-114D5B7768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C51C4B3-D703-4AFD-AA73-BE2611AC30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3610324214101010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大学生思想政治教育精品活动申报材料</a:t>
            </a:r>
          </a:p>
        </p:txBody>
      </p:sp>
      <p:sp>
        <p:nvSpPr>
          <p:cNvPr id="3" name="TextBox 3"/>
          <p:cNvSpPr txBox="1"/>
          <p:nvPr/>
        </p:nvSpPr>
        <p:spPr>
          <a:xfrm>
            <a:off x="902208"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汇报人：</a:t>
            </a:r>
          </a:p>
        </p:txBody>
      </p:sp>
      <p:sp>
        <p:nvSpPr>
          <p:cNvPr id="4" name="TextBox 4"/>
          <p:cNvSpPr txBox="1"/>
          <p:nvPr/>
        </p:nvSpPr>
        <p:spPr>
          <a:xfrm>
            <a:off x="902208"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2024-01-29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活动背景与意义</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活动内容与形式</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组织实施方案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预算编制与说明</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评审材料准备要求</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总结回顾与展望未来</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活动背景与意义</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1125" r="111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传统思想政治教育方式单一，缺乏吸引力和感染力，难以满足学生多样化需求。</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当前大学生思想政治教育工作面临新的挑战和机遇，需要不断创新教育方式和手段。</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大学生思想政治素质参差不齐，部分学生存在价值观模糊、理想信念缺失等问题。</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大学生思想政治教育现状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精品活动概念及特点</a:t>
              </a:r>
            </a:p>
          </p:txBody>
        </p:sp>
      </p:grpSp>
      <p:sp>
        <p:nvSpPr>
          <p:cNvPr id="28" name="AutoShape 28"/>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sp>
        <p:nvSpPr>
          <p:cNvPr id="30" name="TextBox 30"/>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精品活动是指具有创新性、实效性、示范性的大学生思想政治教育活动。</a:t>
            </a:r>
          </a:p>
        </p:txBody>
      </p:sp>
      <p:sp>
        <p:nvSpPr>
          <p:cNvPr id="31" name="AutoShape 31"/>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sp>
        <p:nvSpPr>
          <p:cNvPr id="33" name="TextBox 33"/>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精品活动应具有鲜明的时代性，紧密结合当前社会热点和大学生实际需求。</a:t>
            </a:r>
          </a:p>
        </p:txBody>
      </p:sp>
      <p:sp>
        <p:nvSpPr>
          <p:cNvPr id="34" name="AutoShape 34"/>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精品活动应注重学生的主体性和参与性，让学生在活动中得到成长和锻炼。</a:t>
            </a:r>
          </a:p>
        </p:txBody>
      </p:sp>
      <p:sp>
        <p:nvSpPr>
          <p:cNvPr id="36" name="TextBox 36"/>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本次活动目标与意义</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060001">
                    <a:alpha val="100000"/>
                  </a:srgbClr>
                </a:solidFill>
                <a:latin typeface="Microsoft Yahei"/>
                <a:ea typeface="Microsoft Yahei"/>
                <a:cs typeface="Microsoft Yahei"/>
              </a:rPr>
              <a:t>本次精品活动的目标是引导学生树立正确的世界观、人生观和价值观，增强学生的社会责任感和使命感。</a:t>
            </a:r>
          </a:p>
        </p:txBody>
      </p:sp>
      <p:sp>
        <p:nvSpPr>
          <p:cNvPr id="34" name="TextBox 34"/>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060001">
                    <a:alpha val="100000"/>
                  </a:srgbClr>
                </a:solidFill>
                <a:latin typeface="Microsoft Yahei"/>
                <a:ea typeface="Microsoft Yahei"/>
                <a:cs typeface="Microsoft Yahei"/>
              </a:rPr>
              <a:t>通过本次活动，促进学生全面发展，提高学生的思想政治素质和实践能力。</a:t>
            </a:r>
          </a:p>
        </p:txBody>
      </p:sp>
      <p:sp>
        <p:nvSpPr>
          <p:cNvPr id="35" name="TextBox 35"/>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060001">
                    <a:alpha val="100000"/>
                  </a:srgbClr>
                </a:solidFill>
                <a:latin typeface="Microsoft Yahei"/>
                <a:ea typeface="Microsoft Yahei"/>
                <a:cs typeface="Microsoft Yahei"/>
              </a:rPr>
              <a:t>本次活动对于推动大学生思想政治教育工作创新、提高教育质量具有重要意义。</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TextBox 12"/>
          <p:cNvSpPr txBox="1"/>
          <p:nvPr/>
        </p:nvSpPr>
        <p:spPr>
          <a:xfrm>
            <a:off x="1414251" y="2980276"/>
            <a:ext cx="2505075"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通过本次精品活动的开展，预期能够提高学生的思想政治觉悟和道德水平。</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本次活动将对学生产生深远的影响，有助于培养学生的社会责任感和奉献精神。</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本次活动的成功举办将对大学生思想政治教育工作起到积极的推动作用，为类似活动的开展提供有益借鉴。</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081380" y="1191768"/>
            <a:ext cx="2180333"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01</a:t>
            </a:r>
          </a:p>
        </p:txBody>
      </p:sp>
      <p:sp>
        <p:nvSpPr>
          <p:cNvPr id="18" name="TextBox 18"/>
          <p:cNvSpPr txBox="1"/>
          <p:nvPr/>
        </p:nvSpPr>
        <p:spPr>
          <a:xfrm>
            <a:off x="4743558" y="1252051"/>
            <a:ext cx="2109185"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02</a:t>
            </a:r>
          </a:p>
        </p:txBody>
      </p:sp>
      <p:sp>
        <p:nvSpPr>
          <p:cNvPr id="19" name="TextBox 19"/>
          <p:cNvSpPr txBox="1"/>
          <p:nvPr/>
        </p:nvSpPr>
        <p:spPr>
          <a:xfrm>
            <a:off x="8349305" y="1215599"/>
            <a:ext cx="2294171"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预期效果与影响</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活动内容与形式</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主题</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“新时代，新青年，新担当”。该主题旨在引导大学生深入学习和领会习近平新时代中国特色社会主义思想，增强“四个自信”，厚植爱国主义情怀，培养德智体美劳全面发展的社会主义建设者和接班人。</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依据</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结合当前国家教育政策、大学生思想政治教育要求以及学校实际情况，确定该主题。同时，通过前期调研，了解大学生关注的热点问题和思想动态，确保主题设定贴近学生实际，具有针对性和实效性。</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主题设定及依据</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74680" y="1337640"/>
            <a:ext cx="3525078" cy="4704522"/>
          </a:xfrm>
          <a:prstGeom prst="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33461" y="1337640"/>
            <a:ext cx="3525078" cy="4704522"/>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15335" y="1337640"/>
            <a:ext cx="3525078" cy="4704522"/>
          </a:xfrm>
          <a:prstGeom prst="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393985" y="-922877"/>
            <a:ext cx="1317650" cy="67036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414" b="1">
                <a:solidFill>
                  <a:srgbClr val="FFFFFF">
                    <a:alpha val="100000"/>
                  </a:srgbClr>
                </a:solidFill>
                <a:latin typeface="Microsoft Yahei"/>
                <a:ea typeface="Microsoft Yahei"/>
                <a:cs typeface="Microsoft Yahei"/>
              </a:rPr>
              <a:t>要点三</a:t>
            </a:r>
          </a:p>
        </p:txBody>
      </p:sp>
      <p:sp>
        <p:nvSpPr>
          <p:cNvPr id="6" name="AutoShape 6"/>
          <p:cNvSpPr/>
          <p:nvPr/>
        </p:nvSpPr>
        <p:spPr>
          <a:xfrm>
            <a:off x="8115335" y="1337640"/>
            <a:ext cx="1554579" cy="505943"/>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8793" y="1337640"/>
            <a:ext cx="505943" cy="505943"/>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346600" y="1337640"/>
            <a:ext cx="1554579"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590056" y="1337640"/>
            <a:ext cx="50594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4680" y="1337640"/>
            <a:ext cx="1554579" cy="505943"/>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18137" y="1337640"/>
            <a:ext cx="505943" cy="505943"/>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77907"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活动一</a:t>
            </a:r>
          </a:p>
        </p:txBody>
      </p:sp>
      <p:sp>
        <p:nvSpPr>
          <p:cNvPr id="13" name="TextBox 13"/>
          <p:cNvSpPr txBox="1"/>
          <p:nvPr/>
        </p:nvSpPr>
        <p:spPr>
          <a:xfrm>
            <a:off x="877907"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开展“新时代，新青年，新担当”主题演讲比赛。通过学生自愿报名、班级推荐等方式选拔参赛选手，组织专业教师进行指导，确保演讲内容积极向上、具有感染力。比赛时间安排在5月中旬。</a:t>
            </a:r>
          </a:p>
        </p:txBody>
      </p:sp>
      <p:sp>
        <p:nvSpPr>
          <p:cNvPr id="14" name="TextBox 14"/>
          <p:cNvSpPr txBox="1"/>
          <p:nvPr/>
        </p:nvSpPr>
        <p:spPr>
          <a:xfrm>
            <a:off x="877907" y="1261999"/>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5" name="TextBox 15"/>
          <p:cNvSpPr txBox="1"/>
          <p:nvPr/>
        </p:nvSpPr>
        <p:spPr>
          <a:xfrm>
            <a:off x="4676018" y="1261999"/>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6" name="TextBox 16"/>
          <p:cNvSpPr txBox="1"/>
          <p:nvPr/>
        </p:nvSpPr>
        <p:spPr>
          <a:xfrm>
            <a:off x="4598427"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活动二</a:t>
            </a:r>
          </a:p>
        </p:txBody>
      </p:sp>
      <p:sp>
        <p:nvSpPr>
          <p:cNvPr id="17" name="TextBox 17"/>
          <p:cNvSpPr txBox="1"/>
          <p:nvPr/>
        </p:nvSpPr>
        <p:spPr>
          <a:xfrm>
            <a:off x="4598427"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举办“我和我的祖国”主题征文比赛。鼓励学生通过文字表达对祖国的热爱之情，展现新时代青年的担当和作为。征文比赛时间安排在4月底至5月初。</a:t>
            </a:r>
          </a:p>
        </p:txBody>
      </p:sp>
      <p:sp>
        <p:nvSpPr>
          <p:cNvPr id="18" name="TextBox 18"/>
          <p:cNvSpPr txBox="1"/>
          <p:nvPr/>
        </p:nvSpPr>
        <p:spPr>
          <a:xfrm>
            <a:off x="8406125"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活动三</a:t>
            </a:r>
          </a:p>
        </p:txBody>
      </p:sp>
      <p:sp>
        <p:nvSpPr>
          <p:cNvPr id="19" name="TextBox 19"/>
          <p:cNvSpPr txBox="1"/>
          <p:nvPr/>
        </p:nvSpPr>
        <p:spPr>
          <a:xfrm>
            <a:off x="8406125"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开展“红色故事会”活动。邀请老党员、老干部等为学生讲述革命故事和红色历史，引导学生传承红色基因，弘扬革命精神。活动时间安排在6月初。</a:t>
            </a:r>
          </a:p>
        </p:txBody>
      </p:sp>
      <p:sp>
        <p:nvSpPr>
          <p:cNvPr id="20" name="TextBox 20"/>
          <p:cNvSpPr txBox="1"/>
          <p:nvPr/>
        </p:nvSpPr>
        <p:spPr>
          <a:xfrm>
            <a:off x="8447115" y="1264488"/>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要点三</a:t>
            </a:r>
          </a:p>
        </p:txBody>
      </p:sp>
      <p:sp>
        <p:nvSpPr>
          <p:cNvPr id="21" name="AutoShape 21"/>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4" name="Connector 24"/>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具体活动安排与时间节点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000" r="14000"/>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本次活动注重形式创新和内容创新。在形式上，采用演讲比赛、征文比赛等多样化方式，激发学生参与热情；在内容上，紧密结合时代主题和学生实际，确保活动具有针对性和实效性。</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创新性</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通过举办趣味运动会、文艺晚会等丰富多彩的活动，让学生在轻松愉悦的氛围中接受思想政治教育，达到寓教于乐的效果。</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趣味性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创新性、趣味性体现</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本次活动面向全校大学生，鼓励各年级、各专业的学生积极参与。同时，发挥学生党员、学生干部的示范带头作用，带动更多学生参与其中。</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参与者角色定位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各学院负责本院学生的组织动员工作，确保活动的知晓率和参与率；校团委负责活动的整体规划和协调；宣传部负责活动的宣传报道工作；相关部门提供必要的支持和保障。</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任务分配</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参与者角色定位及任务分配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组织实施方案</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518246" y="3031027"/>
            <a:ext cx="1788760" cy="673166"/>
          </a:xfrm>
          <a:custGeom>
            <a:rect l="l" t="t" r="r" b="b"/>
            <a:pathLst>
              <a:path w="1400" h="527">
                <a:moveTo>
                  <a:pt x="0" y="108"/>
                </a:moveTo>
                <a:lnTo>
                  <a:pt x="837" y="527"/>
                </a:lnTo>
                <a:lnTo>
                  <a:pt x="1400" y="332"/>
                </a:lnTo>
                <a:lnTo>
                  <a:pt x="281" y="0"/>
                </a:lnTo>
                <a:lnTo>
                  <a:pt x="0" y="10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735450" y="3096651"/>
            <a:ext cx="2091473" cy="876386"/>
          </a:xfrm>
          <a:custGeom>
            <a:rect l="l" t="t" r="r" b="b"/>
            <a:pathLst>
              <a:path w="1698" h="710">
                <a:moveTo>
                  <a:pt x="1002" y="710"/>
                </a:moveTo>
                <a:lnTo>
                  <a:pt x="1698" y="366"/>
                </a:lnTo>
                <a:lnTo>
                  <a:pt x="591" y="0"/>
                </a:lnTo>
                <a:lnTo>
                  <a:pt x="0" y="202"/>
                </a:lnTo>
                <a:lnTo>
                  <a:pt x="1002" y="71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893380" y="3977271"/>
            <a:ext cx="4191413" cy="1771824"/>
          </a:xfrm>
          <a:custGeom>
            <a:rect l="l" t="t" r="r" b="b"/>
            <a:pathLst>
              <a:path w="3282" h="1388">
                <a:moveTo>
                  <a:pt x="0" y="332"/>
                </a:moveTo>
                <a:lnTo>
                  <a:pt x="1065" y="869"/>
                </a:lnTo>
                <a:lnTo>
                  <a:pt x="177" y="1388"/>
                </a:lnTo>
                <a:lnTo>
                  <a:pt x="3283" y="1388"/>
                </a:lnTo>
                <a:lnTo>
                  <a:pt x="2529" y="96"/>
                </a:lnTo>
                <a:lnTo>
                  <a:pt x="1981" y="414"/>
                </a:lnTo>
                <a:lnTo>
                  <a:pt x="685" y="0"/>
                </a:lnTo>
                <a:lnTo>
                  <a:pt x="0" y="332"/>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flipH="1" flipV="1">
            <a:off x="2921288" y="2643640"/>
            <a:ext cx="827699" cy="453011"/>
          </a:xfrm>
          <a:prstGeom prst="line">
            <a:avLst/>
          </a:prstGeom>
          <a:ln w="6350">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flipH="1">
            <a:off x="3748986" y="3704194"/>
            <a:ext cx="1665980" cy="1043620"/>
          </a:xfrm>
          <a:prstGeom prst="line">
            <a:avLst/>
          </a:prstGeom>
          <a:ln w="6350">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V="1">
            <a:off x="7633452" y="3367611"/>
            <a:ext cx="1134645" cy="857334"/>
          </a:xfrm>
          <a:prstGeom prst="line">
            <a:avLst/>
          </a:prstGeom>
          <a:ln w="6350">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2294693" y="4747814"/>
            <a:ext cx="1953876" cy="24574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69567" y="1762125"/>
            <a:ext cx="2362200" cy="16668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ct val="0"/>
              </a:spcBef>
            </a:pPr>
            <a:r>
              <a:rPr lang="en-US" sz="1350">
                <a:solidFill>
                  <a:schemeClr val="dk1">
                    <a:alpha val="100000"/>
                  </a:schemeClr>
                </a:solidFill>
                <a:latin typeface="Microsoft Yahei"/>
                <a:ea typeface="Microsoft Yahei"/>
                <a:cs typeface="Microsoft Yahei"/>
              </a:rPr>
              <a:t>成立大学生思想政治教育精品活动筹备小组，由学校党委宣传部、学生处、团委等部门负责人组成，负责活动的整体规划和组织协调。</a:t>
            </a:r>
          </a:p>
        </p:txBody>
      </p:sp>
      <p:sp>
        <p:nvSpPr>
          <p:cNvPr id="10" name="TextBox 10"/>
          <p:cNvSpPr txBox="1"/>
          <p:nvPr/>
        </p:nvSpPr>
        <p:spPr>
          <a:xfrm>
            <a:off x="1455669" y="4444384"/>
            <a:ext cx="2362200" cy="21717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设立活动策划组、宣传推广组、执行组、后勤保障组等专项工作组，明确各组职责和任务分工。</a:t>
            </a:r>
          </a:p>
        </p:txBody>
      </p:sp>
      <p:sp>
        <p:nvSpPr>
          <p:cNvPr id="11" name="TextBox 11"/>
          <p:cNvSpPr txBox="1"/>
          <p:nvPr/>
        </p:nvSpPr>
        <p:spPr>
          <a:xfrm>
            <a:off x="8877359" y="2407424"/>
            <a:ext cx="2361910" cy="187379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确定活动总负责人和各环节具体负责人，形成高效的工作机制。</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组织架构搭建及人员分工</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7125" r="17125"/>
          <a:stretch>
            <a:fillRect/>
          </a:stretch>
        </p:blipFill>
        <p:spPr>
          <a:xfrm>
            <a:off x="7092556"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充分挖掘校内资源，如优秀思政教师、学生社团、校园文化等，为活动提供丰富的素材和支持。</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积极争取校外资源，如邀请专家学者、优秀校友等参与活动，提升活动的层次和影响力。</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加强校地合作，与地方宣传部门、文化机构等建立合作关系，实现资源共享和互利共赢。</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资源整合与利用策略</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763829" y="1610750"/>
            <a:ext cx="2553871" cy="131513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spcBef>
                <a:spcPts val="270"/>
              </a:spcBef>
              <a:defRPr/>
            </a:pPr>
            <a:r>
              <a:rPr lang="en-US" sz="1350">
                <a:solidFill>
                  <a:schemeClr val="dk1">
                    <a:alpha val="100000"/>
                  </a:schemeClr>
                </a:solidFill>
                <a:latin typeface="Microsoft Yahei"/>
                <a:ea typeface="Microsoft Yahei"/>
                <a:cs typeface="Microsoft Yahei"/>
              </a:rPr>
              <a:t>利用校园网站、微信公众号、微博等新媒体平台进行线上宣传推广，扩大活动覆盖面和影响力。</a:t>
            </a:r>
            <a:endParaRPr lang="en-US" sz="1100"/>
          </a:p>
        </p:txBody>
      </p:sp>
      <p:sp>
        <p:nvSpPr>
          <p:cNvPr id="3" name="AutoShape 3"/>
          <p:cNvSpPr/>
          <p:nvPr/>
        </p:nvSpPr>
        <p:spPr>
          <a:xfrm>
            <a:off x="8888726" y="1610750"/>
            <a:ext cx="2569478" cy="13775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spcBef>
                <a:spcPts val="270"/>
              </a:spcBef>
              <a:defRPr/>
            </a:pPr>
            <a:r>
              <a:rPr lang="en-US" sz="1350">
                <a:solidFill>
                  <a:schemeClr val="dk1">
                    <a:alpha val="100000"/>
                  </a:schemeClr>
                </a:solidFill>
                <a:latin typeface="Microsoft Yahei"/>
                <a:ea typeface="Microsoft Yahei"/>
                <a:cs typeface="Microsoft Yahei"/>
              </a:rPr>
              <a:t>通过学校官方媒体和合作媒体进行活动报道和宣传推广，提升活动的社会认知度和美誉度。</a:t>
            </a:r>
            <a:endParaRPr lang="en-US" sz="1100"/>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宣传推广渠道选择及效果评估</a:t>
              </a:r>
            </a:p>
          </p:txBody>
        </p:sp>
      </p:grpSp>
      <p:sp>
        <p:nvSpPr>
          <p:cNvPr id="26" name="AutoShape 26"/>
          <p:cNvSpPr/>
          <p:nvPr/>
        </p:nvSpPr>
        <p:spPr>
          <a:xfrm>
            <a:off x="1556971" y="4386298"/>
            <a:ext cx="2552700" cy="144029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defRPr/>
            </a:pPr>
            <a:r>
              <a:rPr lang="en-US" sz="1350">
                <a:solidFill>
                  <a:schemeClr val="dk1">
                    <a:alpha val="100000"/>
                  </a:schemeClr>
                </a:solidFill>
                <a:latin typeface="Microsoft Yahei"/>
                <a:ea typeface="Microsoft Yahei"/>
                <a:cs typeface="Microsoft Yahei"/>
              </a:rPr>
              <a:t>制作宣传海报、传单等宣传品，在校园内进行线下宣传推广，提高活动的知晓率和参与度。</a:t>
            </a:r>
            <a:endParaRPr lang="en-US" sz="1100"/>
          </a:p>
        </p:txBody>
      </p:sp>
      <p:sp>
        <p:nvSpPr>
          <p:cNvPr id="27" name="AutoShape 27"/>
          <p:cNvSpPr/>
          <p:nvPr/>
        </p:nvSpPr>
        <p:spPr>
          <a:xfrm>
            <a:off x="8049592" y="4406623"/>
            <a:ext cx="2552700" cy="141997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对宣传推广效果进行定期评估，及时调整宣传策略，确保活动宣传取得实效。</a:t>
            </a:r>
            <a:endParaRPr lang="en-US" sz="1100"/>
          </a:p>
        </p:txBody>
      </p:sp>
      <p:pic>
        <p:nvPicPr>
          <p:cNvPr id="28" name="Picture 28"/>
          <p:cNvPicPr>
            <a:picLocks noChangeAspect="1"/>
          </p:cNvPicPr>
          <p:nvPr/>
        </p:nvPicPr>
        <p:blipFill>
          <a:blip r:embed="rId2"/>
          <a:srcRect l="12500" r="12500"/>
          <a:stretch>
            <a:fillRect/>
          </a:stretch>
        </p:blipFill>
        <p:spPr>
          <a:xfrm>
            <a:off x="3352886" y="2055085"/>
            <a:ext cx="2476500" cy="2476500"/>
          </a:xfrm>
          <a:prstGeom prst="ellipse">
            <a:avLst/>
          </a:prstGeom>
        </p:spPr>
      </p:pic>
      <p:pic>
        <p:nvPicPr>
          <p:cNvPr id="29" name="Picture 29"/>
          <p:cNvPicPr>
            <a:picLocks noChangeAspect="1"/>
          </p:cNvPicPr>
          <p:nvPr/>
        </p:nvPicPr>
        <p:blipFill>
          <a:blip r:embed="rId3"/>
          <a:srcRect l="19208" r="19208"/>
          <a:stretch>
            <a:fillRect/>
          </a:stretch>
        </p:blipFill>
        <p:spPr>
          <a:xfrm>
            <a:off x="6374798" y="2055085"/>
            <a:ext cx="2476500" cy="2476500"/>
          </a:xfrm>
          <a:prstGeom prst="ellipse">
            <a:avLst/>
          </a:prstGeom>
        </p:spPr>
      </p:pic>
      <p:grpSp>
        <p:nvGrpSpPr>
          <p:cNvPr id="30" name="Group 30"/>
          <p:cNvGrpSpPr/>
          <p:nvPr/>
        </p:nvGrpSpPr>
        <p:grpSpPr>
          <a:xfrm>
            <a:off x="3352886" y="2107432"/>
            <a:ext cx="665795" cy="665791"/>
            <a:chOff x="3352886" y="2107432"/>
            <a:chExt cx="665795" cy="665791"/>
          </a:xfrm>
        </p:grpSpPr>
        <p:sp>
          <p:nvSpPr>
            <p:cNvPr id="31" name="AutoShape 31"/>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Freeform 32"/>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8174522" y="2107432"/>
            <a:ext cx="665795" cy="665791"/>
            <a:chOff x="8174522" y="2107432"/>
            <a:chExt cx="665795" cy="665791"/>
          </a:xfrm>
        </p:grpSpPr>
        <p:sp>
          <p:nvSpPr>
            <p:cNvPr id="34" name="AutoShape 34"/>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Freeform 35"/>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4252748" y="4178300"/>
            <a:ext cx="665795" cy="665791"/>
            <a:chOff x="4252748" y="4178300"/>
            <a:chExt cx="665795" cy="665791"/>
          </a:xfrm>
        </p:grpSpPr>
        <p:sp>
          <p:nvSpPr>
            <p:cNvPr id="37" name="AutoShape 37"/>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Freeform 38"/>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9" name="Group 39"/>
          <p:cNvGrpSpPr/>
          <p:nvPr/>
        </p:nvGrpSpPr>
        <p:grpSpPr>
          <a:xfrm>
            <a:off x="7274660" y="4178300"/>
            <a:ext cx="665795" cy="665791"/>
            <a:chOff x="7274660" y="4178300"/>
            <a:chExt cx="665795" cy="665791"/>
          </a:xfrm>
        </p:grpSpPr>
        <p:sp>
          <p:nvSpPr>
            <p:cNvPr id="40" name="AutoShape 40"/>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Freeform 41"/>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https://d.book118.com/436103242141010102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2024-09-27T12:13:51.119</cp:lastPrinted>
  <dcterms:created xsi:type="dcterms:W3CDTF">2024-09-27T04:13:51Z</dcterms:created>
  <dcterms:modified xsi:type="dcterms:W3CDTF">2024-09-27T04:13:53Z</dcterms:modified>
</cp:coreProperties>
</file>