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04B90-F16F-4777-A34E-65FFFF49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D67C6-2E86-411E-80B4-EE4C43CBD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6F6E5-3214-49FB-A334-711A4A09E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F24AB-467B-4D01-AD3E-E594A98B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5E8FFD-C3CC-4C6A-B5A5-05ADA548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0B148-7D08-458F-808F-BE97E6B8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4A434-97FD-43F2-9857-FF730017B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9D2F3-5D35-4A84-BB5D-B3EA01D3C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B8493-B347-4835-A15A-BC5B81F35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B8CF8-636D-41D6-B173-366408F60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0DEFE-1891-41CB-94F7-79FD4DB59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35015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《重质油的物理性质》ppt课件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重质油的定义与特性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重质油的物理性质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重质油的生产与加工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重质油的市场与前景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重质油的安全与环保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重质油的定义与特性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7" r="107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61" r="329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重质油主要来源于石油的减压蒸馏过程，其沸点较高，一般在350℃以上。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重质油是指密度较大、粘度较高的石油组分，通常指重质馏分油和重质残渣油。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重质油的密度通常比轻质油大，这是因为其分子量较大，分子间的范德华力也较大，导致其分子在液体中排列更加紧密。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含蜡量高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一些重质油中含有的蜡组分较多，这会影响其低温流动性和结晶点。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不饱和烃含量低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与轻质油相比，重质油中不饱和烃的含量较低，而饱和烃的含量较高。不饱和烃具有较高的化学反应性，而饱和烃较为稳定。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由于重质油分子间的相互作用力和分子链较长，其流动性较差，表现为较高的粘度。粘度是衡量油品流动性的重要指标，对于重质油的生产、运输和使用都有重要影响。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重质油的物理性质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密度：表示单位体积内物质的质量，单位为g/cm³。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重质油类一般密度较大，在1.0g/cm³左右，甚至更高。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密度的大小与油品的化学组成、分子结构、温度和压力等因素有关。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密度对油品的加工、运输、储存和使用具有重要意义，是油品质量指标之一。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9" b="1661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097" b="809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粘度：表示液体流动时内摩擦力的性质，单位为Pa·s或mPa·s。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重质油类粘度较大，一般在10000mPa·s以上。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粘度与温度、压力和油品的化学组成有关，温度升高粘度降低，压力增大粘度增加。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粘度对油品的输送、泵送和雾化等操作有重要影响，是油品质量指标之一。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粘度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闪点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闪点：表示液体在特定条件下加热到某一温度时，其蒸气与空气混合物在规定条件下产生的火焰能被闪燃的最低温度。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重质油类的闪点一般较高，在70℃以上。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闪点是油品安全性能的重要指标，也是油品分类和储存的重要依据。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闪点的高低与油品的化学组成和蒸气压有关，闪点越高，油品的安全性能越好。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414522" y="2428875"/>
            <a:ext cx="5465731" cy="4429506"/>
            <a:chOff x="3414522" y="2428875"/>
            <a:chExt cx="5465731" cy="442950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14522" y="2531459"/>
              <a:ext cx="5465731" cy="4326922"/>
            </a:xfrm>
            <a:prstGeom prst="rect">
              <a:avLst/>
            </a:prstGeom>
          </p:spPr>
        </p:pic>
        <p:sp>
          <p:nvSpPr>
            <p:cNvPr id="4" name="AutoShape 4"/>
            <p:cNvSpPr/>
            <p:nvPr/>
          </p:nvSpPr>
          <p:spPr>
            <a:xfrm rot="54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6200000">
              <a:off x="5083588" y="2428875"/>
              <a:ext cx="2157222" cy="3839813"/>
            </a:xfrm>
            <a:prstGeom prst="rtTriangl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2849314" y="1714331"/>
            <a:ext cx="1062671" cy="10626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13983" y="1470891"/>
            <a:ext cx="1062671" cy="106267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116875" y="3799454"/>
            <a:ext cx="1062671" cy="1062671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1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655784" y="4366838"/>
            <a:ext cx="1062671" cy="106055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9996313">
            <a:off x="8264280" y="2461589"/>
            <a:ext cx="330233" cy="330233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700000">
            <a:off x="8391174" y="4714005"/>
            <a:ext cx="330233" cy="330233"/>
          </a:xfrm>
          <a:prstGeom prst="rtTriangl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6200000">
            <a:off x="3670661" y="2533563"/>
            <a:ext cx="330233" cy="330233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3500000">
            <a:off x="3179546" y="4165673"/>
            <a:ext cx="330233" cy="330233"/>
          </a:xfrm>
          <a:prstGeom prst="rtTriangl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2436781" y="4104989"/>
            <a:ext cx="450342" cy="450342"/>
            <a:chOff x="2436781" y="4104989"/>
            <a:chExt cx="450342" cy="450342"/>
          </a:xfrm>
        </p:grpSpPr>
        <p:sp>
          <p:nvSpPr>
            <p:cNvPr id="15" name="Freeform 15"/>
            <p:cNvSpPr/>
            <p:nvPr/>
          </p:nvSpPr>
          <p:spPr>
            <a:xfrm>
              <a:off x="2436781" y="4104989"/>
              <a:ext cx="450342" cy="450342"/>
            </a:xfrm>
            <a:custGeom>
              <a:rect l="l" t="t" r="r" b="b"/>
              <a:pathLst>
                <a:path w="289" h="288">
                  <a:moveTo>
                    <a:pt x="144" y="0"/>
                  </a:moveTo>
                  <a:cubicBezTo>
                    <a:pt x="65" y="0"/>
                    <a:pt x="0" y="64"/>
                    <a:pt x="0" y="144"/>
                  </a:cubicBezTo>
                  <a:cubicBezTo>
                    <a:pt x="0" y="223"/>
                    <a:pt x="65" y="288"/>
                    <a:pt x="144" y="288"/>
                  </a:cubicBezTo>
                  <a:cubicBezTo>
                    <a:pt x="224" y="288"/>
                    <a:pt x="289" y="223"/>
                    <a:pt x="289" y="144"/>
                  </a:cubicBezTo>
                  <a:cubicBezTo>
                    <a:pt x="289" y="64"/>
                    <a:pt x="224" y="0"/>
                    <a:pt x="144" y="0"/>
                  </a:cubicBezTo>
                  <a:close/>
                  <a:moveTo>
                    <a:pt x="144" y="252"/>
                  </a:moveTo>
                  <a:cubicBezTo>
                    <a:pt x="85" y="252"/>
                    <a:pt x="36" y="203"/>
                    <a:pt x="36" y="144"/>
                  </a:cubicBezTo>
                  <a:cubicBezTo>
                    <a:pt x="36" y="84"/>
                    <a:pt x="85" y="36"/>
                    <a:pt x="144" y="36"/>
                  </a:cubicBezTo>
                  <a:cubicBezTo>
                    <a:pt x="204" y="36"/>
                    <a:pt x="253" y="84"/>
                    <a:pt x="253" y="144"/>
                  </a:cubicBezTo>
                  <a:cubicBezTo>
                    <a:pt x="253" y="203"/>
                    <a:pt x="204" y="252"/>
                    <a:pt x="144" y="25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530221" y="4198429"/>
              <a:ext cx="266414" cy="266414"/>
            </a:xfrm>
            <a:custGeom>
              <a:rect l="l" t="t" r="r" b="b"/>
              <a:pathLst>
                <a:path w="172" h="172">
                  <a:moveTo>
                    <a:pt x="86" y="0"/>
                  </a:moveTo>
                  <a:cubicBezTo>
                    <a:pt x="38" y="0"/>
                    <a:pt x="0" y="38"/>
                    <a:pt x="0" y="86"/>
                  </a:cubicBezTo>
                  <a:cubicBezTo>
                    <a:pt x="0" y="133"/>
                    <a:pt x="38" y="172"/>
                    <a:pt x="86" y="172"/>
                  </a:cubicBezTo>
                  <a:cubicBezTo>
                    <a:pt x="133" y="172"/>
                    <a:pt x="172" y="133"/>
                    <a:pt x="172" y="86"/>
                  </a:cubicBezTo>
                  <a:cubicBezTo>
                    <a:pt x="172" y="38"/>
                    <a:pt x="133" y="0"/>
                    <a:pt x="86" y="0"/>
                  </a:cubicBezTo>
                  <a:close/>
                  <a:moveTo>
                    <a:pt x="63" y="58"/>
                  </a:moveTo>
                  <a:cubicBezTo>
                    <a:pt x="53" y="67"/>
                    <a:pt x="43" y="85"/>
                    <a:pt x="39" y="93"/>
                  </a:cubicBezTo>
                  <a:cubicBezTo>
                    <a:pt x="24" y="82"/>
                    <a:pt x="24" y="82"/>
                    <a:pt x="24" y="82"/>
                  </a:cubicBezTo>
                  <a:cubicBezTo>
                    <a:pt x="24" y="81"/>
                    <a:pt x="24" y="80"/>
                    <a:pt x="24" y="79"/>
                  </a:cubicBezTo>
                  <a:cubicBezTo>
                    <a:pt x="24" y="51"/>
                    <a:pt x="55" y="20"/>
                    <a:pt x="83" y="20"/>
                  </a:cubicBezTo>
                  <a:cubicBezTo>
                    <a:pt x="84" y="20"/>
                    <a:pt x="86" y="20"/>
                    <a:pt x="87" y="20"/>
                  </a:cubicBezTo>
                  <a:cubicBezTo>
                    <a:pt x="97" y="34"/>
                    <a:pt x="97" y="34"/>
                    <a:pt x="97" y="34"/>
                  </a:cubicBezTo>
                  <a:cubicBezTo>
                    <a:pt x="88" y="39"/>
                    <a:pt x="74" y="46"/>
                    <a:pt x="63" y="58"/>
                  </a:cubicBezTo>
                  <a:close/>
                  <a:moveTo>
                    <a:pt x="112" y="128"/>
                  </a:moveTo>
                  <a:cubicBezTo>
                    <a:pt x="104" y="128"/>
                    <a:pt x="98" y="122"/>
                    <a:pt x="98" y="114"/>
                  </a:cubicBezTo>
                  <a:cubicBezTo>
                    <a:pt x="98" y="106"/>
                    <a:pt x="104" y="100"/>
                    <a:pt x="112" y="100"/>
                  </a:cubicBezTo>
                  <a:cubicBezTo>
                    <a:pt x="119" y="100"/>
                    <a:pt x="126" y="106"/>
                    <a:pt x="126" y="114"/>
                  </a:cubicBezTo>
                  <a:cubicBezTo>
                    <a:pt x="126" y="122"/>
                    <a:pt x="119" y="128"/>
                    <a:pt x="112" y="12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076579" y="4673485"/>
            <a:ext cx="381762" cy="447580"/>
            <a:chOff x="9076579" y="4673485"/>
            <a:chExt cx="381762" cy="447580"/>
          </a:xfrm>
        </p:grpSpPr>
        <p:sp>
          <p:nvSpPr>
            <p:cNvPr id="18" name="Freeform 18"/>
            <p:cNvSpPr/>
            <p:nvPr/>
          </p:nvSpPr>
          <p:spPr>
            <a:xfrm>
              <a:off x="9150779" y="4673485"/>
              <a:ext cx="307562" cy="258128"/>
            </a:xfrm>
            <a:custGeom>
              <a:rect l="l" t="t" r="r" b="b"/>
              <a:pathLst>
                <a:path w="196" h="167">
                  <a:moveTo>
                    <a:pt x="134" y="102"/>
                  </a:moveTo>
                  <a:cubicBezTo>
                    <a:pt x="134" y="87"/>
                    <a:pt x="196" y="34"/>
                    <a:pt x="196" y="34"/>
                  </a:cubicBezTo>
                  <a:cubicBezTo>
                    <a:pt x="164" y="48"/>
                    <a:pt x="117" y="44"/>
                    <a:pt x="76" y="22"/>
                  </a:cubicBezTo>
                  <a:cubicBezTo>
                    <a:pt x="35" y="0"/>
                    <a:pt x="0" y="2"/>
                    <a:pt x="0" y="2"/>
                  </a:cubicBezTo>
                  <a:cubicBezTo>
                    <a:pt x="0" y="137"/>
                    <a:pt x="0" y="137"/>
                    <a:pt x="0" y="137"/>
                  </a:cubicBezTo>
                  <a:cubicBezTo>
                    <a:pt x="2" y="136"/>
                    <a:pt x="11" y="133"/>
                    <a:pt x="39" y="135"/>
                  </a:cubicBezTo>
                  <a:cubicBezTo>
                    <a:pt x="73" y="139"/>
                    <a:pt x="160" y="167"/>
                    <a:pt x="191" y="160"/>
                  </a:cubicBezTo>
                  <a:cubicBezTo>
                    <a:pt x="191" y="160"/>
                    <a:pt x="134" y="112"/>
                    <a:pt x="134" y="102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76579" y="4676152"/>
              <a:ext cx="38481" cy="444913"/>
            </a:xfrm>
            <a:prstGeom prst="rect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Freeform 20"/>
          <p:cNvSpPr/>
          <p:nvPr/>
        </p:nvSpPr>
        <p:spPr>
          <a:xfrm>
            <a:off x="8446332" y="1777837"/>
            <a:ext cx="391623" cy="448778"/>
          </a:xfrm>
          <a:custGeom>
            <a:rect l="l" t="t" r="r" b="b"/>
            <a:pathLst>
              <a:path w="143" h="163">
                <a:moveTo>
                  <a:pt x="0" y="0"/>
                </a:moveTo>
                <a:lnTo>
                  <a:pt x="0" y="163"/>
                </a:lnTo>
                <a:lnTo>
                  <a:pt x="143" y="163"/>
                </a:lnTo>
                <a:lnTo>
                  <a:pt x="143" y="0"/>
                </a:lnTo>
                <a:lnTo>
                  <a:pt x="0" y="0"/>
                </a:lnTo>
                <a:close/>
                <a:moveTo>
                  <a:pt x="22" y="151"/>
                </a:moveTo>
                <a:lnTo>
                  <a:pt x="8" y="151"/>
                </a:lnTo>
                <a:lnTo>
                  <a:pt x="8" y="137"/>
                </a:lnTo>
                <a:lnTo>
                  <a:pt x="22" y="137"/>
                </a:lnTo>
                <a:lnTo>
                  <a:pt x="22" y="151"/>
                </a:lnTo>
                <a:close/>
                <a:moveTo>
                  <a:pt x="22" y="126"/>
                </a:moveTo>
                <a:lnTo>
                  <a:pt x="8" y="126"/>
                </a:lnTo>
                <a:lnTo>
                  <a:pt x="8" y="112"/>
                </a:lnTo>
                <a:lnTo>
                  <a:pt x="22" y="112"/>
                </a:lnTo>
                <a:lnTo>
                  <a:pt x="22" y="126"/>
                </a:lnTo>
                <a:close/>
                <a:moveTo>
                  <a:pt x="22" y="101"/>
                </a:moveTo>
                <a:lnTo>
                  <a:pt x="8" y="101"/>
                </a:lnTo>
                <a:lnTo>
                  <a:pt x="8" y="87"/>
                </a:lnTo>
                <a:lnTo>
                  <a:pt x="22" y="87"/>
                </a:lnTo>
                <a:lnTo>
                  <a:pt x="22" y="101"/>
                </a:lnTo>
                <a:close/>
                <a:moveTo>
                  <a:pt x="22" y="77"/>
                </a:moveTo>
                <a:lnTo>
                  <a:pt x="8" y="77"/>
                </a:lnTo>
                <a:lnTo>
                  <a:pt x="8" y="62"/>
                </a:lnTo>
                <a:lnTo>
                  <a:pt x="22" y="62"/>
                </a:lnTo>
                <a:lnTo>
                  <a:pt x="22" y="77"/>
                </a:lnTo>
                <a:close/>
                <a:moveTo>
                  <a:pt x="22" y="52"/>
                </a:moveTo>
                <a:lnTo>
                  <a:pt x="8" y="52"/>
                </a:lnTo>
                <a:lnTo>
                  <a:pt x="8" y="37"/>
                </a:lnTo>
                <a:lnTo>
                  <a:pt x="22" y="37"/>
                </a:lnTo>
                <a:lnTo>
                  <a:pt x="22" y="52"/>
                </a:lnTo>
                <a:close/>
                <a:moveTo>
                  <a:pt x="22" y="27"/>
                </a:moveTo>
                <a:lnTo>
                  <a:pt x="8" y="27"/>
                </a:lnTo>
                <a:lnTo>
                  <a:pt x="8" y="12"/>
                </a:lnTo>
                <a:lnTo>
                  <a:pt x="22" y="12"/>
                </a:lnTo>
                <a:lnTo>
                  <a:pt x="22" y="27"/>
                </a:lnTo>
                <a:close/>
                <a:moveTo>
                  <a:pt x="112" y="143"/>
                </a:moveTo>
                <a:lnTo>
                  <a:pt x="30" y="143"/>
                </a:lnTo>
                <a:lnTo>
                  <a:pt x="30" y="91"/>
                </a:lnTo>
                <a:lnTo>
                  <a:pt x="112" y="91"/>
                </a:lnTo>
                <a:lnTo>
                  <a:pt x="112" y="143"/>
                </a:lnTo>
                <a:close/>
                <a:moveTo>
                  <a:pt x="112" y="71"/>
                </a:moveTo>
                <a:lnTo>
                  <a:pt x="30" y="71"/>
                </a:lnTo>
                <a:lnTo>
                  <a:pt x="30" y="20"/>
                </a:lnTo>
                <a:lnTo>
                  <a:pt x="112" y="20"/>
                </a:lnTo>
                <a:lnTo>
                  <a:pt x="112" y="71"/>
                </a:lnTo>
                <a:close/>
                <a:moveTo>
                  <a:pt x="135" y="151"/>
                </a:moveTo>
                <a:lnTo>
                  <a:pt x="121" y="151"/>
                </a:lnTo>
                <a:lnTo>
                  <a:pt x="121" y="137"/>
                </a:lnTo>
                <a:lnTo>
                  <a:pt x="135" y="137"/>
                </a:lnTo>
                <a:lnTo>
                  <a:pt x="135" y="151"/>
                </a:lnTo>
                <a:close/>
                <a:moveTo>
                  <a:pt x="135" y="126"/>
                </a:moveTo>
                <a:lnTo>
                  <a:pt x="121" y="126"/>
                </a:lnTo>
                <a:lnTo>
                  <a:pt x="121" y="112"/>
                </a:lnTo>
                <a:lnTo>
                  <a:pt x="135" y="112"/>
                </a:lnTo>
                <a:lnTo>
                  <a:pt x="135" y="126"/>
                </a:lnTo>
                <a:close/>
                <a:moveTo>
                  <a:pt x="135" y="101"/>
                </a:moveTo>
                <a:lnTo>
                  <a:pt x="121" y="101"/>
                </a:lnTo>
                <a:lnTo>
                  <a:pt x="121" y="87"/>
                </a:lnTo>
                <a:lnTo>
                  <a:pt x="135" y="87"/>
                </a:lnTo>
                <a:lnTo>
                  <a:pt x="135" y="101"/>
                </a:lnTo>
                <a:close/>
                <a:moveTo>
                  <a:pt x="135" y="77"/>
                </a:moveTo>
                <a:lnTo>
                  <a:pt x="121" y="77"/>
                </a:lnTo>
                <a:lnTo>
                  <a:pt x="121" y="62"/>
                </a:lnTo>
                <a:lnTo>
                  <a:pt x="135" y="62"/>
                </a:lnTo>
                <a:lnTo>
                  <a:pt x="135" y="77"/>
                </a:lnTo>
                <a:close/>
                <a:moveTo>
                  <a:pt x="135" y="52"/>
                </a:moveTo>
                <a:lnTo>
                  <a:pt x="121" y="52"/>
                </a:lnTo>
                <a:lnTo>
                  <a:pt x="121" y="37"/>
                </a:lnTo>
                <a:lnTo>
                  <a:pt x="135" y="37"/>
                </a:lnTo>
                <a:lnTo>
                  <a:pt x="135" y="52"/>
                </a:lnTo>
                <a:close/>
                <a:moveTo>
                  <a:pt x="135" y="27"/>
                </a:moveTo>
                <a:lnTo>
                  <a:pt x="121" y="27"/>
                </a:lnTo>
                <a:lnTo>
                  <a:pt x="121" y="12"/>
                </a:lnTo>
                <a:lnTo>
                  <a:pt x="135" y="12"/>
                </a:lnTo>
                <a:lnTo>
                  <a:pt x="135" y="2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3140012" y="1942909"/>
            <a:ext cx="480631" cy="461391"/>
            <a:chOff x="3140012" y="1942909"/>
            <a:chExt cx="480631" cy="461391"/>
          </a:xfrm>
        </p:grpSpPr>
        <p:sp>
          <p:nvSpPr>
            <p:cNvPr id="22" name="Freeform 22"/>
            <p:cNvSpPr/>
            <p:nvPr/>
          </p:nvSpPr>
          <p:spPr>
            <a:xfrm>
              <a:off x="3461290" y="2135219"/>
              <a:ext cx="16478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140012" y="1942909"/>
              <a:ext cx="480631" cy="461391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凝固点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352685" y="1430667"/>
            <a:ext cx="2295525" cy="16299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凝固点：表示液体在一定压力下失去流动性的最高温度。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4021" y="4931613"/>
            <a:ext cx="2295525" cy="147226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重质油类的凝固点较高，一般在0℃以上。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304560" y="1377254"/>
            <a:ext cx="2301549" cy="12499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凝固点与油品的化学组成和分子结构有关，是油品质量指标之一。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9770193" y="4187846"/>
            <a:ext cx="2295525" cy="141853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凝固点的高低对油品的运输、储存和使用有重要影响，特别是冬季运输和使用时需要注意防止凝固。</a:t>
            </a:r>
          </a:p>
        </p:txBody>
      </p:sp>
      <p:sp>
        <p:nvSpPr>
          <p:cNvPr id="50" name="Freeform 50"/>
          <p:cNvSpPr/>
          <p:nvPr/>
        </p:nvSpPr>
        <p:spPr>
          <a:xfrm>
            <a:off x="5461862" y="3542506"/>
            <a:ext cx="1371050" cy="13710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重质油是燃料油的主要原料，通过精炼处理后可作为燃料油使用，如船用燃料油、锅炉用燃料油等。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重质油经过加工和精制，可以生产出柴油，柴油是内燃机的主要燃料，具有高热值和低硫等特点。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柴油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https://d.book118.com/436135015003010033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2024-09-01T09:58:53.629</cp:lastPrinted>
  <dcterms:created xsi:type="dcterms:W3CDTF">2024-09-01T01:58:53Z</dcterms:created>
  <dcterms:modified xsi:type="dcterms:W3CDTF">2024-09-01T01:58:55Z</dcterms:modified>
</cp:coreProperties>
</file>