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A8003-AB3C-48C2-BE97-D16589F13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B980-A13E-4CE9-9879-F87595AE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6FA93-EEF0-49E5-B6DF-E05642B2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B41F9-0768-47FA-8D13-20FA7BCC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67CC4-B61D-45F6-A180-022DA52A8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30605-9B7E-454D-8402-2351070C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EC915-5B29-465A-A747-CDF06F60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74BE9-E6CD-4DC3-A5A4-D88C0297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59B84-1580-435A-A22F-51404D567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7B549-9B2B-4F00-A343-79A142FE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2F522-8787-4B97-B79C-0B9BC86E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../media/image2.jpeg" /><Relationship Id="rId14" Type="http://schemas.openxmlformats.org/officeDocument/2006/relationships/image" Target="../media/image3.jpeg" /><Relationship Id="rId15" Type="http://schemas.openxmlformats.org/officeDocument/2006/relationships/oleObject" Target="../embeddings/oleObject2.bin" TargetMode="Internal" /><Relationship Id="rId16" Type="http://schemas.openxmlformats.org/officeDocument/2006/relationships/image" Target="../media/image4.wmf" /><Relationship Id="rId17" Type="http://schemas.openxmlformats.org/officeDocument/2006/relationships/vmlDrawing" Target="../drawings/vmlDrawing1.v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oleObject" Target="../embeddings/oleObject1.bin" TargetMode="Internal" /><Relationship Id="rId13" Type="http://schemas.openxmlformats.org/officeDocument/2006/relationships/image" Target="../media/image4.wmf" /><Relationship Id="rId14" Type="http://schemas.openxmlformats.org/officeDocument/2006/relationships/vmlDrawing" Target="../drawings/vmlDrawing2.vml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17"/>
          <p:cNvSpPr/>
          <p:nvPr/>
        </p:nvSpPr>
        <p:spPr>
          <a:xfrm>
            <a:off x="8004175" y="0"/>
            <a:ext cx="1139825" cy="6858000"/>
          </a:xfrm>
          <a:prstGeom prst="rect">
            <a:avLst/>
          </a:prstGeom>
          <a:solidFill>
            <a:schemeClr val="bg2">
              <a:alpha val="39999"/>
            </a:schemeClr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1" name="Rectangle 18"/>
          <p:cNvSpPr/>
          <p:nvPr/>
        </p:nvSpPr>
        <p:spPr>
          <a:xfrm>
            <a:off x="0" y="4638675"/>
            <a:ext cx="9144000" cy="2219325"/>
          </a:xfrm>
          <a:prstGeom prst="rect">
            <a:avLst/>
          </a:prstGeom>
          <a:solidFill>
            <a:schemeClr val="folHlink">
              <a:alpha val="31000"/>
            </a:schemeClr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2" name="Rectangle 19"/>
          <p:cNvSpPr/>
          <p:nvPr/>
        </p:nvSpPr>
        <p:spPr>
          <a:xfrm>
            <a:off x="0" y="2149475"/>
            <a:ext cx="9144000" cy="2498725"/>
          </a:xfrm>
          <a:prstGeom prst="rect">
            <a:avLst/>
          </a:prstGeom>
          <a:solidFill>
            <a:schemeClr val="tx1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3" name="Freeform 20"/>
          <p:cNvSpPr/>
          <p:nvPr/>
        </p:nvSpPr>
        <p:spPr>
          <a:xfrm>
            <a:off x="-9525" y="2138363"/>
            <a:ext cx="8015288" cy="2271712"/>
          </a:xfrm>
          <a:custGeom>
            <a:gdLst>
              <a:gd name="txL" fmla="*/ 0 w 5049"/>
              <a:gd name="txT" fmla="*/ 0 h 1471"/>
              <a:gd name="txR" fmla="*/ 5049 w 5049"/>
              <a:gd name="txB" fmla="*/ 1471 h 1471"/>
            </a:gdLst>
            <a:cxnLst>
              <a:cxn ang="0">
                <a:pos x="0" y="0"/>
              </a:cxn>
              <a:cxn ang="0">
                <a:pos x="5049" y="2"/>
              </a:cxn>
              <a:cxn ang="0">
                <a:pos x="5048" y="1458"/>
              </a:cxn>
              <a:cxn ang="0">
                <a:pos x="0" y="1471"/>
              </a:cxn>
              <a:cxn ang="0">
                <a:pos x="0" y="0"/>
              </a:cxn>
            </a:cxnLst>
            <a:rect l="txL" t="txT" r="txR" b="txB"/>
            <a:pathLst>
              <a:path w="5049" h="1471">
                <a:moveTo>
                  <a:pt x="0" y="0"/>
                </a:moveTo>
                <a:lnTo>
                  <a:pt x="5049" y="2"/>
                </a:lnTo>
                <a:lnTo>
                  <a:pt x="5048" y="1458"/>
                </a:lnTo>
                <a:lnTo>
                  <a:pt x="0" y="1471"/>
                </a:lnTo>
                <a:lnTo>
                  <a:pt x="0" y="0"/>
                </a:lnTo>
                <a:close/>
              </a:path>
            </a:pathLst>
          </a:custGeom>
          <a:solidFill>
            <a:schemeClr val="folHlink">
              <a:alpha val="73000"/>
            </a:schemeClr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4" name="AutoShape 21"/>
          <p:cNvSpPr/>
          <p:nvPr/>
        </p:nvSpPr>
        <p:spPr>
          <a:xfrm>
            <a:off x="7696200" y="594360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chemeClr val="tx2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5" name="AutoShape 22"/>
          <p:cNvSpPr/>
          <p:nvPr/>
        </p:nvSpPr>
        <p:spPr>
          <a:xfrm>
            <a:off x="8229600" y="563880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chemeClr val="tx2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6" name="AutoShape 23"/>
          <p:cNvSpPr/>
          <p:nvPr/>
        </p:nvSpPr>
        <p:spPr>
          <a:xfrm>
            <a:off x="8220075" y="622935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chemeClr val="tx2"/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2057" name="Group 116"/>
          <p:cNvGrpSpPr/>
          <p:nvPr userDrawn="1"/>
        </p:nvGrpSpPr>
        <p:grpSpPr>
          <a:xfrm>
            <a:off x="190500" y="2324100"/>
            <a:ext cx="3276600" cy="3314700"/>
            <a:chExt cx="2064" cy="2088"/>
          </a:xfrm>
        </p:grpSpPr>
        <p:sp>
          <p:nvSpPr>
            <p:cNvPr id="2058" name="AutoShape 113" descr="gdd01"/>
            <p:cNvSpPr/>
            <p:nvPr userDrawn="1"/>
          </p:nvSpPr>
          <p:spPr>
            <a:xfrm>
              <a:off x="0" y="528"/>
              <a:ext cx="1104" cy="1008"/>
            </a:xfrm>
            <a:prstGeom prst="hexagon">
              <a:avLst>
                <a:gd name="adj" fmla="val 27380"/>
                <a:gd name="vf" fmla="val 115470"/>
              </a:avLst>
            </a:prstGeom>
            <a:blipFill rotWithShape="1">
              <a:blip r:embed="rId12"/>
              <a:stretch>
                <a:fillRect/>
              </a:stretch>
            </a:blipFill>
            <a:ln w="2857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25080" dir="1437749" algn="ctr" rotWithShape="0">
                <a:schemeClr val="bg2">
                  <a:alpha val="31999"/>
                </a:schemeClr>
              </a:outerShdw>
            </a:effectLst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eaLnBrk="0" hangingPunct="0"/>
              <a:endParaRPr lang="ko-KR" altLang="en-US">
                <a:latin typeface="Times New Roman" panose="02020603050405020304" pitchFamily="2" charset="0"/>
                <a:ea typeface="Gulim" pitchFamily="2" charset="-127"/>
              </a:endParaRPr>
            </a:p>
          </p:txBody>
        </p:sp>
        <p:sp>
          <p:nvSpPr>
            <p:cNvPr id="2059" name="AutoShape 114" descr="gdd04"/>
            <p:cNvSpPr/>
            <p:nvPr userDrawn="1"/>
          </p:nvSpPr>
          <p:spPr>
            <a:xfrm>
              <a:off x="912" y="0"/>
              <a:ext cx="1152" cy="1008"/>
            </a:xfrm>
            <a:prstGeom prst="hexagon">
              <a:avLst>
                <a:gd name="adj" fmla="val 28571"/>
                <a:gd name="vf" fmla="val 115470"/>
              </a:avLst>
            </a:prstGeom>
            <a:blipFill rotWithShape="1">
              <a:blip r:embed="rId13"/>
              <a:stretch>
                <a:fillRect/>
              </a:stretch>
            </a:blipFill>
            <a:ln w="2857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25080" dir="1437749" algn="ctr" rotWithShape="0">
                <a:schemeClr val="bg2">
                  <a:alpha val="31999"/>
                </a:schemeClr>
              </a:outerShdw>
            </a:effectLst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eaLnBrk="0" hangingPunct="0"/>
              <a:endParaRPr lang="ko-KR" altLang="en-US">
                <a:latin typeface="Times New Roman" panose="02020603050405020304" pitchFamily="2" charset="0"/>
                <a:ea typeface="Gulim" pitchFamily="2" charset="-127"/>
              </a:endParaRPr>
            </a:p>
          </p:txBody>
        </p:sp>
        <p:sp>
          <p:nvSpPr>
            <p:cNvPr id="2060" name="AutoShape 115" descr="gdd03"/>
            <p:cNvSpPr/>
            <p:nvPr userDrawn="1"/>
          </p:nvSpPr>
          <p:spPr>
            <a:xfrm>
              <a:off x="888" y="1080"/>
              <a:ext cx="1152" cy="1008"/>
            </a:xfrm>
            <a:prstGeom prst="hexagon">
              <a:avLst>
                <a:gd name="adj" fmla="val 28571"/>
                <a:gd name="vf" fmla="val 115470"/>
              </a:avLst>
            </a:prstGeom>
            <a:blipFill rotWithShape="1">
              <a:blip r:embed="rId14"/>
              <a:stretch>
                <a:fillRect/>
              </a:stretch>
            </a:blipFill>
            <a:ln w="2857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125080" dir="1437749" algn="ctr" rotWithShape="0">
                <a:schemeClr val="bg2">
                  <a:alpha val="31999"/>
                </a:schemeClr>
              </a:outerShdw>
            </a:effectLst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eaLnBrk="0" hangingPunct="0"/>
              <a:endParaRPr lang="ko-KR" altLang="en-US">
                <a:latin typeface="Times New Roman" panose="02020603050405020304" pitchFamily="2" charset="0"/>
                <a:ea typeface="Gulim" pitchFamily="2" charset="-127"/>
              </a:endParaRPr>
            </a:p>
          </p:txBody>
        </p:sp>
      </p:grpSp>
      <p:sp>
        <p:nvSpPr>
          <p:cNvPr id="2061" name="Rectangle 122"/>
          <p:cNvSpPr/>
          <p:nvPr userDrawn="1"/>
        </p:nvSpPr>
        <p:spPr>
          <a:xfrm>
            <a:off x="0" y="2847975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2062" name="Object 121"/>
          <p:cNvGraphicFramePr>
            <a:graphicFrameLocks noChangeAspect="1"/>
          </p:cNvGraphicFramePr>
          <p:nvPr userDrawn="1"/>
        </p:nvGraphicFramePr>
        <p:xfrm>
          <a:off x="457200" y="304800"/>
          <a:ext cx="838200" cy="838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5" imgW="2692400" imgH="1568450" progId="">
                  <p:embed/>
                </p:oleObj>
              </mc:Choice>
              <mc:Fallback>
                <p:oleObj r:id="rId15" imgW="2692400" imgH="15684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57200" y="304800"/>
                        <a:ext cx="838200" cy="838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•"/>
        <a:defRPr sz="2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8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Font typeface="Wingdings" panose="05000000000000000000" pitchFamily="2" charset="2"/>
        <a:buChar char="•"/>
        <a:defRPr sz="24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ct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914400" lvl="2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371600" lvl="3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1828800" lvl="4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286000" lvl="5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6pPr>
      <a:lvl7pPr marL="2743200" lvl="6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7pPr>
      <a:lvl8pPr marL="3200400" lvl="7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8pPr>
      <a:lvl9pPr marL="3657600" lvl="8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Freeform 15"/>
          <p:cNvSpPr/>
          <p:nvPr/>
        </p:nvSpPr>
        <p:spPr>
          <a:xfrm>
            <a:off x="-9525" y="304800"/>
            <a:ext cx="8194675" cy="673100"/>
          </a:xfrm>
          <a:custGeom>
            <a:gdLst>
              <a:gd name="txL" fmla="*/ 0 w 5049"/>
              <a:gd name="txT" fmla="*/ 0 h 1471"/>
              <a:gd name="txR" fmla="*/ 5049 w 5049"/>
              <a:gd name="txB" fmla="*/ 1471 h 1471"/>
            </a:gdLst>
            <a:cxnLst>
              <a:cxn ang="0">
                <a:pos x="0" y="0"/>
              </a:cxn>
              <a:cxn ang="0">
                <a:pos x="5049" y="2"/>
              </a:cxn>
              <a:cxn ang="0">
                <a:pos x="5048" y="1458"/>
              </a:cxn>
              <a:cxn ang="0">
                <a:pos x="0" y="1471"/>
              </a:cxn>
              <a:cxn ang="0">
                <a:pos x="0" y="0"/>
              </a:cxn>
            </a:cxnLst>
            <a:rect l="txL" t="txT" r="txR" b="txB"/>
            <a:pathLst>
              <a:path w="5049" h="1471">
                <a:moveTo>
                  <a:pt x="0" y="0"/>
                </a:moveTo>
                <a:lnTo>
                  <a:pt x="5049" y="2"/>
                </a:lnTo>
                <a:lnTo>
                  <a:pt x="5048" y="1458"/>
                </a:lnTo>
                <a:lnTo>
                  <a:pt x="0" y="147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027" name="Group 16"/>
          <p:cNvGrpSpPr/>
          <p:nvPr/>
        </p:nvGrpSpPr>
        <p:grpSpPr>
          <a:xfrm>
            <a:off x="8153400" y="0"/>
            <a:ext cx="990600" cy="6629400"/>
            <a:chExt cx="720" cy="4320"/>
          </a:xfrm>
        </p:grpSpPr>
        <p:sp>
          <p:nvSpPr>
            <p:cNvPr id="1028" name="Rectangle 17"/>
            <p:cNvSpPr/>
            <p:nvPr/>
          </p:nvSpPr>
          <p:spPr>
            <a:xfrm>
              <a:off x="2" y="0"/>
              <a:ext cx="718" cy="4320"/>
            </a:xfrm>
            <a:prstGeom prst="rect">
              <a:avLst/>
            </a:prstGeom>
            <a:solidFill>
              <a:schemeClr val="folHlink">
                <a:alpha val="39999"/>
              </a:schemeClr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" name="Rectangle 18"/>
            <p:cNvSpPr/>
            <p:nvPr/>
          </p:nvSpPr>
          <p:spPr>
            <a:xfrm>
              <a:off x="0" y="219"/>
              <a:ext cx="720" cy="393"/>
            </a:xfrm>
            <a:prstGeom prst="rect">
              <a:avLst/>
            </a:prstGeom>
            <a:solidFill>
              <a:schemeClr val="tx1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030" name="AutoShape 19"/>
          <p:cNvSpPr/>
          <p:nvPr/>
        </p:nvSpPr>
        <p:spPr>
          <a:xfrm>
            <a:off x="7696200" y="594360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rgbClr val="5086C2">
              <a:alpha val="34999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31" name="AutoShape 20"/>
          <p:cNvSpPr/>
          <p:nvPr/>
        </p:nvSpPr>
        <p:spPr>
          <a:xfrm>
            <a:off x="8229600" y="563880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rgbClr val="5086C2">
              <a:alpha val="34999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32" name="AutoShape 21"/>
          <p:cNvSpPr/>
          <p:nvPr/>
        </p:nvSpPr>
        <p:spPr>
          <a:xfrm>
            <a:off x="8220075" y="6229350"/>
            <a:ext cx="609600" cy="533400"/>
          </a:xfrm>
          <a:prstGeom prst="hexagon">
            <a:avLst>
              <a:gd name="adj" fmla="val 28571"/>
              <a:gd name="vf" fmla="val 115470"/>
            </a:avLst>
          </a:prstGeom>
          <a:solidFill>
            <a:srgbClr val="5086C2">
              <a:alpha val="34999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33" name="Rectangle 27"/>
          <p:cNvSpPr/>
          <p:nvPr userDrawn="1"/>
        </p:nvSpPr>
        <p:spPr>
          <a:xfrm>
            <a:off x="0" y="0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1034" name="Object 26"/>
          <p:cNvGraphicFramePr>
            <a:graphicFrameLocks noChangeAspect="1"/>
          </p:cNvGraphicFramePr>
          <p:nvPr userDrawn="1"/>
        </p:nvGraphicFramePr>
        <p:xfrm>
          <a:off x="228600" y="304800"/>
          <a:ext cx="685800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2" imgW="2692400" imgH="1568450" progId="">
                  <p:embed/>
                </p:oleObj>
              </mc:Choice>
              <mc:Fallback>
                <p:oleObj r:id="rId12" imgW="2692400" imgH="15684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28600" y="304800"/>
                        <a:ext cx="685800" cy="685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5" name="Line 30"/>
          <p:cNvSpPr/>
          <p:nvPr userDrawn="1"/>
        </p:nvSpPr>
        <p:spPr>
          <a:xfrm>
            <a:off x="0" y="990600"/>
            <a:ext cx="9144000" cy="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•"/>
        <a:defRPr sz="2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8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Font typeface="Wingdings" panose="05000000000000000000" pitchFamily="2" charset="2"/>
        <a:buChar char="•"/>
        <a:defRPr sz="24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ct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2pPr>
      <a:lvl3pPr marL="914400" lvl="2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3pPr>
      <a:lvl4pPr marL="1371600" lvl="3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4pPr>
      <a:lvl5pPr marL="1828800" lvl="4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5pPr>
      <a:lvl6pPr marL="2286000" lvl="5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6pPr>
      <a:lvl7pPr marL="2743200" lvl="6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7pPr>
      <a:lvl8pPr marL="3200400" lvl="7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8pPr>
      <a:lvl9pPr marL="3657600" lvl="8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0221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ctrTitle" idx="4294967295"/>
          </p:nvPr>
        </p:nvSpPr>
        <p:spPr>
          <a:xfrm>
            <a:off x="1066800" y="990600"/>
            <a:ext cx="7315200" cy="10128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 algn="ctr" eaLnBrk="1" hangingPunct="1"/>
            <a:r>
              <a:rPr lang="zh-CN" altLang="en-US" sz="5400" b="1">
                <a:solidFill>
                  <a:schemeClr val="tx2"/>
                </a:solidFill>
                <a:latin typeface="Times New Roman" panose="02020603050405020304" pitchFamily="2" charset="0"/>
                <a:ea typeface="宋体" panose="02010600030101010101" pitchFamily="2" charset="-122"/>
              </a:rPr>
              <a:t>石英坩埚相关知识介绍</a:t>
            </a:r>
            <a:endParaRPr lang="en-US" altLang="zh-CN" sz="5400" b="1">
              <a:solidFill>
                <a:schemeClr val="tx2"/>
              </a:solidFill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sp>
        <p:nvSpPr>
          <p:cNvPr id="4099" name="Rectangle 3"/>
          <p:cNvSpPr>
            <a:spLocks noGrp="1"/>
          </p:cNvSpPr>
          <p:nvPr>
            <p:ph type="subTitle" idx="4294967295"/>
          </p:nvPr>
        </p:nvSpPr>
        <p:spPr>
          <a:xfrm>
            <a:off x="4267200" y="3048000"/>
            <a:ext cx="4038600" cy="1676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ctr">
              <a:buClr>
                <a:schemeClr val="hlink"/>
              </a:buClr>
              <a:buSzTx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1"/>
              </a:buClr>
              <a:buSzTx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tx1"/>
              </a:buClr>
              <a:buSzTx/>
              <a:buFont typeface="Wingdings" panose="05000000000000000000" pitchFamily="2" charset="2"/>
              <a:buNone/>
              <a:defRPr/>
            </a:lvl3pPr>
            <a:lvl4pPr marL="1371600" lvl="3" indent="0" algn="ctr">
              <a:buClrTx/>
              <a:buSzTx/>
              <a:buFont typeface="Wingdings" panose="05000000000000000000" pitchFamily="2" charset="2"/>
              <a:buNone/>
              <a:defRPr/>
            </a:lvl4pPr>
            <a:lvl5pPr marL="1828800" lvl="4" indent="0" algn="ctr">
              <a:buClrTx/>
              <a:buSzTx/>
              <a:buFont typeface="Wingdings" panose="05000000000000000000" pitchFamily="2" charset="2"/>
              <a:buNone/>
              <a:defRPr/>
            </a:lvl5pPr>
          </a:lstStyle>
          <a:p>
            <a:pPr lvl="0" algn="l" eaLnBrk="1" hangingPunct="1"/>
            <a:r>
              <a:rPr lang="zh-CN" altLang="en-US">
                <a:solidFill>
                  <a:schemeClr val="bg1"/>
                </a:solidFill>
                <a:ea typeface="宋体" panose="02010600030101010101" pitchFamily="2" charset="-122"/>
              </a:rPr>
              <a:t>报告人：            </a:t>
            </a:r>
            <a:endParaRPr lang="zh-CN" altLang="en-US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100" name="TextBox 4099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3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3" name="Rectangle 68"/>
          <p:cNvSpPr/>
          <p:nvPr/>
        </p:nvSpPr>
        <p:spPr>
          <a:xfrm>
            <a:off x="0" y="2847975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5124" name="Picture 72" descr="AQM"/>
          <p:cNvPicPr>
            <a:picLocks noChangeAspect="1"/>
          </p:cNvPicPr>
          <p:nvPr/>
        </p:nvPicPr>
        <p:blipFill>
          <a:blip r:embed="rId2"/>
          <a:srcRect r="27559" b="85957"/>
          <a:stretch>
            <a:fillRect/>
          </a:stretch>
        </p:blipFill>
        <p:spPr>
          <a:xfrm>
            <a:off x="914400" y="304800"/>
            <a:ext cx="2362200" cy="67786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5125" name="Group 74"/>
          <p:cNvGrpSpPr/>
          <p:nvPr/>
        </p:nvGrpSpPr>
        <p:grpSpPr>
          <a:xfrm>
            <a:off x="2057400" y="1524000"/>
            <a:ext cx="762000" cy="665163"/>
            <a:chExt cx="1549" cy="1351"/>
          </a:xfrm>
        </p:grpSpPr>
        <p:sp>
          <p:nvSpPr>
            <p:cNvPr id="5126" name="AutoShape 75"/>
            <p:cNvSpPr/>
            <p:nvPr/>
          </p:nvSpPr>
          <p:spPr>
            <a:xfrm>
              <a:off x="13" y="23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solidFill>
              <a:srgbClr val="80808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27" name="AutoShape 76"/>
            <p:cNvSpPr/>
            <p:nvPr/>
          </p:nvSpPr>
          <p:spPr>
            <a:xfrm>
              <a:off x="0" y="0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gradFill rotWithShape="1">
              <a:gsLst>
                <a:gs pos="0">
                  <a:srgbClr val="E6E6E6">
                    <a:alpha val="100000"/>
                  </a:srgbClr>
                </a:gs>
                <a:gs pos="7500">
                  <a:srgbClr val="7D8496">
                    <a:alpha val="100000"/>
                  </a:srgbClr>
                </a:gs>
                <a:gs pos="26500">
                  <a:srgbClr val="E6E6E6">
                    <a:alpha val="100000"/>
                  </a:srgbClr>
                </a:gs>
                <a:gs pos="34000">
                  <a:srgbClr val="7D8496">
                    <a:alpha val="100000"/>
                  </a:srgbClr>
                </a:gs>
                <a:gs pos="46500">
                  <a:srgbClr val="E6E6E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53500">
                  <a:srgbClr val="E6E6E6">
                    <a:alpha val="100000"/>
                  </a:srgbClr>
                </a:gs>
                <a:gs pos="66000">
                  <a:srgbClr val="7D8496">
                    <a:alpha val="100000"/>
                  </a:srgbClr>
                </a:gs>
                <a:gs pos="73500">
                  <a:srgbClr val="E6E6E6">
                    <a:alpha val="100000"/>
                  </a:srgbClr>
                </a:gs>
                <a:gs pos="92500">
                  <a:srgbClr val="7D8496">
                    <a:alpha val="100000"/>
                  </a:srgbClr>
                </a:gs>
                <a:gs pos="100000">
                  <a:srgbClr val="E6E6E6">
                    <a:alpha val="100000"/>
                  </a:srgbClr>
                </a:gs>
              </a:gsLst>
              <a:lin ang="18900000" scaled="1"/>
            </a:gradFill>
            <a:ln w="952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28" name="AutoShape 77"/>
            <p:cNvSpPr/>
            <p:nvPr/>
          </p:nvSpPr>
          <p:spPr>
            <a:xfrm>
              <a:off x="90" y="81"/>
              <a:ext cx="1349" cy="1167"/>
            </a:xfrm>
            <a:prstGeom prst="hexagon">
              <a:avLst>
                <a:gd name="adj" fmla="val 28893"/>
                <a:gd name="vf" fmla="val 115470"/>
              </a:avLst>
            </a:prstGeom>
            <a:gradFill rotWithShape="1">
              <a:gsLst>
                <a:gs pos="0">
                  <a:srgbClr val="232961"/>
                </a:gs>
                <a:gs pos="100000">
                  <a:schemeClr val="hlink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5129" name="Group 78"/>
          <p:cNvGrpSpPr/>
          <p:nvPr/>
        </p:nvGrpSpPr>
        <p:grpSpPr>
          <a:xfrm>
            <a:off x="2089150" y="2492375"/>
            <a:ext cx="762000" cy="665163"/>
            <a:chExt cx="1549" cy="1351"/>
          </a:xfrm>
        </p:grpSpPr>
        <p:sp>
          <p:nvSpPr>
            <p:cNvPr id="5130" name="AutoShape 79"/>
            <p:cNvSpPr/>
            <p:nvPr/>
          </p:nvSpPr>
          <p:spPr>
            <a:xfrm>
              <a:off x="13" y="23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solidFill>
              <a:srgbClr val="80808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31" name="AutoShape 80"/>
            <p:cNvSpPr/>
            <p:nvPr/>
          </p:nvSpPr>
          <p:spPr>
            <a:xfrm>
              <a:off x="0" y="0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gradFill rotWithShape="1">
              <a:gsLst>
                <a:gs pos="0">
                  <a:srgbClr val="E6E6E6">
                    <a:alpha val="100000"/>
                  </a:srgbClr>
                </a:gs>
                <a:gs pos="7500">
                  <a:srgbClr val="7D8496">
                    <a:alpha val="100000"/>
                  </a:srgbClr>
                </a:gs>
                <a:gs pos="26500">
                  <a:srgbClr val="E6E6E6">
                    <a:alpha val="100000"/>
                  </a:srgbClr>
                </a:gs>
                <a:gs pos="34000">
                  <a:srgbClr val="7D8496">
                    <a:alpha val="100000"/>
                  </a:srgbClr>
                </a:gs>
                <a:gs pos="46500">
                  <a:srgbClr val="E6E6E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53500">
                  <a:srgbClr val="E6E6E6">
                    <a:alpha val="100000"/>
                  </a:srgbClr>
                </a:gs>
                <a:gs pos="66000">
                  <a:srgbClr val="7D8496">
                    <a:alpha val="100000"/>
                  </a:srgbClr>
                </a:gs>
                <a:gs pos="73500">
                  <a:srgbClr val="E6E6E6">
                    <a:alpha val="100000"/>
                  </a:srgbClr>
                </a:gs>
                <a:gs pos="92500">
                  <a:srgbClr val="7D8496">
                    <a:alpha val="100000"/>
                  </a:srgbClr>
                </a:gs>
                <a:gs pos="100000">
                  <a:srgbClr val="E6E6E6">
                    <a:alpha val="100000"/>
                  </a:srgbClr>
                </a:gs>
              </a:gsLst>
              <a:lin ang="18900000" scaled="1"/>
            </a:gradFill>
            <a:ln w="952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32" name="AutoShape 81"/>
            <p:cNvSpPr/>
            <p:nvPr/>
          </p:nvSpPr>
          <p:spPr>
            <a:xfrm>
              <a:off x="90" y="81"/>
              <a:ext cx="1349" cy="1167"/>
            </a:xfrm>
            <a:prstGeom prst="hexagon">
              <a:avLst>
                <a:gd name="adj" fmla="val 28893"/>
                <a:gd name="vf" fmla="val 115470"/>
              </a:avLst>
            </a:prstGeom>
            <a:gradFill rotWithShape="1">
              <a:gsLst>
                <a:gs pos="0">
                  <a:srgbClr val="673F21"/>
                </a:gs>
                <a:gs pos="100000">
                  <a:schemeClr val="accent1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5133" name="Line 82"/>
          <p:cNvSpPr/>
          <p:nvPr/>
        </p:nvSpPr>
        <p:spPr>
          <a:xfrm>
            <a:off x="2667000" y="2133600"/>
            <a:ext cx="4800600" cy="0"/>
          </a:xfrm>
          <a:prstGeom prst="line">
            <a:avLst/>
          </a:prstGeom>
          <a:ln w="25400" cap="flat" cmpd="sng">
            <a:solidFill>
              <a:srgbClr val="C0C0C0"/>
            </a:solidFill>
            <a:prstDash val="sysDot"/>
            <a:headEnd type="none" w="med" len="med"/>
            <a:tailEnd type="oval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5134" name="Text Box 83"/>
          <p:cNvSpPr txBox="1"/>
          <p:nvPr/>
        </p:nvSpPr>
        <p:spPr>
          <a:xfrm>
            <a:off x="3200400" y="1524000"/>
            <a:ext cx="3429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石英坩埚的简介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5" name="Text Box 84"/>
          <p:cNvSpPr txBox="1"/>
          <p:nvPr/>
        </p:nvSpPr>
        <p:spPr>
          <a:xfrm>
            <a:off x="2254250" y="1622425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endParaRPr lang="en-US" altLang="zh-CN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6" name="Line 85"/>
          <p:cNvSpPr/>
          <p:nvPr/>
        </p:nvSpPr>
        <p:spPr>
          <a:xfrm>
            <a:off x="2667000" y="3124200"/>
            <a:ext cx="4800600" cy="0"/>
          </a:xfrm>
          <a:prstGeom prst="line">
            <a:avLst/>
          </a:prstGeom>
          <a:ln w="25400" cap="flat" cmpd="sng">
            <a:solidFill>
              <a:srgbClr val="C0C0C0"/>
            </a:solidFill>
            <a:prstDash val="sysDot"/>
            <a:headEnd type="none" w="med" len="med"/>
            <a:tailEnd type="oval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5137" name="Text Box 86"/>
          <p:cNvSpPr txBox="1"/>
          <p:nvPr/>
        </p:nvSpPr>
        <p:spPr>
          <a:xfrm>
            <a:off x="3200400" y="2438400"/>
            <a:ext cx="44196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石英坩埚的制造、结构</a:t>
            </a:r>
            <a:endParaRPr lang="en-US" altLang="zh-CN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38" name="Text Box 87"/>
          <p:cNvSpPr txBox="1"/>
          <p:nvPr/>
        </p:nvSpPr>
        <p:spPr>
          <a:xfrm>
            <a:off x="2286000" y="25908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endParaRPr lang="en-US" altLang="zh-CN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5139" name="Group 88"/>
          <p:cNvGrpSpPr/>
          <p:nvPr/>
        </p:nvGrpSpPr>
        <p:grpSpPr>
          <a:xfrm>
            <a:off x="2089150" y="3482975"/>
            <a:ext cx="762000" cy="665163"/>
            <a:chExt cx="1549" cy="1351"/>
          </a:xfrm>
        </p:grpSpPr>
        <p:sp>
          <p:nvSpPr>
            <p:cNvPr id="5140" name="AutoShape 89"/>
            <p:cNvSpPr/>
            <p:nvPr/>
          </p:nvSpPr>
          <p:spPr>
            <a:xfrm>
              <a:off x="13" y="23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solidFill>
              <a:srgbClr val="80808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41" name="AutoShape 90"/>
            <p:cNvSpPr/>
            <p:nvPr/>
          </p:nvSpPr>
          <p:spPr>
            <a:xfrm>
              <a:off x="0" y="0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gradFill rotWithShape="1">
              <a:gsLst>
                <a:gs pos="0">
                  <a:srgbClr val="E6E6E6">
                    <a:alpha val="100000"/>
                  </a:srgbClr>
                </a:gs>
                <a:gs pos="7500">
                  <a:srgbClr val="7D8496">
                    <a:alpha val="100000"/>
                  </a:srgbClr>
                </a:gs>
                <a:gs pos="26500">
                  <a:srgbClr val="E6E6E6">
                    <a:alpha val="100000"/>
                  </a:srgbClr>
                </a:gs>
                <a:gs pos="34000">
                  <a:srgbClr val="7D8496">
                    <a:alpha val="100000"/>
                  </a:srgbClr>
                </a:gs>
                <a:gs pos="46500">
                  <a:srgbClr val="E6E6E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53500">
                  <a:srgbClr val="E6E6E6">
                    <a:alpha val="100000"/>
                  </a:srgbClr>
                </a:gs>
                <a:gs pos="66000">
                  <a:srgbClr val="7D8496">
                    <a:alpha val="100000"/>
                  </a:srgbClr>
                </a:gs>
                <a:gs pos="73500">
                  <a:srgbClr val="E6E6E6">
                    <a:alpha val="100000"/>
                  </a:srgbClr>
                </a:gs>
                <a:gs pos="92500">
                  <a:srgbClr val="7D8496">
                    <a:alpha val="100000"/>
                  </a:srgbClr>
                </a:gs>
                <a:gs pos="100000">
                  <a:srgbClr val="E6E6E6">
                    <a:alpha val="100000"/>
                  </a:srgbClr>
                </a:gs>
              </a:gsLst>
              <a:lin ang="18900000" scaled="1"/>
            </a:gradFill>
            <a:ln w="952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42" name="AutoShape 91"/>
            <p:cNvSpPr/>
            <p:nvPr/>
          </p:nvSpPr>
          <p:spPr>
            <a:xfrm>
              <a:off x="90" y="81"/>
              <a:ext cx="1349" cy="1167"/>
            </a:xfrm>
            <a:prstGeom prst="hexagon">
              <a:avLst>
                <a:gd name="adj" fmla="val 28893"/>
                <a:gd name="vf" fmla="val 115470"/>
              </a:avLst>
            </a:prstGeom>
            <a:gradFill rotWithShape="1">
              <a:gsLst>
                <a:gs pos="0">
                  <a:srgbClr val="232961"/>
                </a:gs>
                <a:gs pos="100000">
                  <a:schemeClr val="hlink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5143" name="Group 92"/>
          <p:cNvGrpSpPr/>
          <p:nvPr/>
        </p:nvGrpSpPr>
        <p:grpSpPr>
          <a:xfrm>
            <a:off x="2133600" y="4419600"/>
            <a:ext cx="762000" cy="665163"/>
            <a:chExt cx="1549" cy="1351"/>
          </a:xfrm>
        </p:grpSpPr>
        <p:sp>
          <p:nvSpPr>
            <p:cNvPr id="5144" name="AutoShape 93"/>
            <p:cNvSpPr/>
            <p:nvPr/>
          </p:nvSpPr>
          <p:spPr>
            <a:xfrm>
              <a:off x="13" y="23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solidFill>
              <a:srgbClr val="80808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45" name="AutoShape 94"/>
            <p:cNvSpPr/>
            <p:nvPr/>
          </p:nvSpPr>
          <p:spPr>
            <a:xfrm>
              <a:off x="0" y="0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gradFill rotWithShape="1">
              <a:gsLst>
                <a:gs pos="0">
                  <a:srgbClr val="E6E6E6">
                    <a:alpha val="100000"/>
                  </a:srgbClr>
                </a:gs>
                <a:gs pos="7500">
                  <a:srgbClr val="7D8496">
                    <a:alpha val="100000"/>
                  </a:srgbClr>
                </a:gs>
                <a:gs pos="26500">
                  <a:srgbClr val="E6E6E6">
                    <a:alpha val="100000"/>
                  </a:srgbClr>
                </a:gs>
                <a:gs pos="34000">
                  <a:srgbClr val="7D8496">
                    <a:alpha val="100000"/>
                  </a:srgbClr>
                </a:gs>
                <a:gs pos="46500">
                  <a:srgbClr val="E6E6E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53500">
                  <a:srgbClr val="E6E6E6">
                    <a:alpha val="100000"/>
                  </a:srgbClr>
                </a:gs>
                <a:gs pos="66000">
                  <a:srgbClr val="7D8496">
                    <a:alpha val="100000"/>
                  </a:srgbClr>
                </a:gs>
                <a:gs pos="73500">
                  <a:srgbClr val="E6E6E6">
                    <a:alpha val="100000"/>
                  </a:srgbClr>
                </a:gs>
                <a:gs pos="92500">
                  <a:srgbClr val="7D8496">
                    <a:alpha val="100000"/>
                  </a:srgbClr>
                </a:gs>
                <a:gs pos="100000">
                  <a:srgbClr val="E6E6E6">
                    <a:alpha val="100000"/>
                  </a:srgbClr>
                </a:gs>
              </a:gsLst>
              <a:lin ang="18900000" scaled="1"/>
            </a:gradFill>
            <a:ln w="952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46" name="AutoShape 95"/>
            <p:cNvSpPr/>
            <p:nvPr/>
          </p:nvSpPr>
          <p:spPr>
            <a:xfrm>
              <a:off x="90" y="81"/>
              <a:ext cx="1349" cy="1167"/>
            </a:xfrm>
            <a:prstGeom prst="hexagon">
              <a:avLst>
                <a:gd name="adj" fmla="val 28893"/>
                <a:gd name="vf" fmla="val 115470"/>
              </a:avLst>
            </a:prstGeom>
            <a:gradFill rotWithShape="1">
              <a:gsLst>
                <a:gs pos="0">
                  <a:srgbClr val="673F21"/>
                </a:gs>
                <a:gs pos="100000">
                  <a:schemeClr val="accent1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5147" name="Line 96"/>
          <p:cNvSpPr/>
          <p:nvPr/>
        </p:nvSpPr>
        <p:spPr>
          <a:xfrm>
            <a:off x="2698750" y="4092575"/>
            <a:ext cx="4800600" cy="0"/>
          </a:xfrm>
          <a:prstGeom prst="line">
            <a:avLst/>
          </a:prstGeom>
          <a:ln w="25400" cap="flat" cmpd="sng">
            <a:solidFill>
              <a:srgbClr val="C0C0C0"/>
            </a:solidFill>
            <a:prstDash val="sysDot"/>
            <a:headEnd type="none" w="med" len="med"/>
            <a:tailEnd type="oval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5148" name="Text Box 98"/>
          <p:cNvSpPr txBox="1"/>
          <p:nvPr/>
        </p:nvSpPr>
        <p:spPr>
          <a:xfrm>
            <a:off x="2286000" y="35814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3</a:t>
            </a:r>
            <a:endParaRPr lang="en-US" altLang="zh-CN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49" name="Line 99"/>
          <p:cNvSpPr/>
          <p:nvPr/>
        </p:nvSpPr>
        <p:spPr>
          <a:xfrm>
            <a:off x="2743200" y="5029200"/>
            <a:ext cx="4800600" cy="0"/>
          </a:xfrm>
          <a:prstGeom prst="line">
            <a:avLst/>
          </a:prstGeom>
          <a:ln w="25400" cap="flat" cmpd="sng">
            <a:solidFill>
              <a:srgbClr val="C0C0C0"/>
            </a:solidFill>
            <a:prstDash val="sysDot"/>
            <a:headEnd type="none" w="med" len="med"/>
            <a:tailEnd type="oval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5150" name="Text Box 100"/>
          <p:cNvSpPr txBox="1"/>
          <p:nvPr/>
        </p:nvSpPr>
        <p:spPr>
          <a:xfrm>
            <a:off x="3352800" y="4343400"/>
            <a:ext cx="21336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涂层坩埚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51" name="Text Box 101"/>
          <p:cNvSpPr txBox="1"/>
          <p:nvPr/>
        </p:nvSpPr>
        <p:spPr>
          <a:xfrm>
            <a:off x="2330450" y="4518025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4</a:t>
            </a:r>
            <a:endParaRPr lang="en-US" altLang="zh-CN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5152" name="Group 130"/>
          <p:cNvGrpSpPr/>
          <p:nvPr/>
        </p:nvGrpSpPr>
        <p:grpSpPr>
          <a:xfrm>
            <a:off x="2133600" y="5334000"/>
            <a:ext cx="762000" cy="665163"/>
            <a:chExt cx="1549" cy="1351"/>
          </a:xfrm>
        </p:grpSpPr>
        <p:sp>
          <p:nvSpPr>
            <p:cNvPr id="5153" name="AutoShape 131"/>
            <p:cNvSpPr/>
            <p:nvPr/>
          </p:nvSpPr>
          <p:spPr>
            <a:xfrm>
              <a:off x="13" y="23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solidFill>
              <a:srgbClr val="80808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54" name="AutoShape 132"/>
            <p:cNvSpPr/>
            <p:nvPr/>
          </p:nvSpPr>
          <p:spPr>
            <a:xfrm>
              <a:off x="0" y="0"/>
              <a:ext cx="1536" cy="1328"/>
            </a:xfrm>
            <a:prstGeom prst="hexagon">
              <a:avLst>
                <a:gd name="adj" fmla="val 28915"/>
                <a:gd name="vf" fmla="val 115470"/>
              </a:avLst>
            </a:prstGeom>
            <a:gradFill rotWithShape="1">
              <a:gsLst>
                <a:gs pos="0">
                  <a:srgbClr val="E6E6E6">
                    <a:alpha val="100000"/>
                  </a:srgbClr>
                </a:gs>
                <a:gs pos="7500">
                  <a:srgbClr val="7D8496">
                    <a:alpha val="100000"/>
                  </a:srgbClr>
                </a:gs>
                <a:gs pos="26500">
                  <a:srgbClr val="E6E6E6">
                    <a:alpha val="100000"/>
                  </a:srgbClr>
                </a:gs>
                <a:gs pos="34000">
                  <a:srgbClr val="7D8496">
                    <a:alpha val="100000"/>
                  </a:srgbClr>
                </a:gs>
                <a:gs pos="46500">
                  <a:srgbClr val="E6E6E6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53500">
                  <a:srgbClr val="E6E6E6">
                    <a:alpha val="100000"/>
                  </a:srgbClr>
                </a:gs>
                <a:gs pos="66000">
                  <a:srgbClr val="7D8496">
                    <a:alpha val="100000"/>
                  </a:srgbClr>
                </a:gs>
                <a:gs pos="73500">
                  <a:srgbClr val="E6E6E6">
                    <a:alpha val="100000"/>
                  </a:srgbClr>
                </a:gs>
                <a:gs pos="92500">
                  <a:srgbClr val="7D8496">
                    <a:alpha val="100000"/>
                  </a:srgbClr>
                </a:gs>
                <a:gs pos="100000">
                  <a:srgbClr val="E6E6E6">
                    <a:alpha val="100000"/>
                  </a:srgbClr>
                </a:gs>
              </a:gsLst>
              <a:lin ang="18900000" scaled="1"/>
            </a:gradFill>
            <a:ln w="952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5155" name="AutoShape 133"/>
            <p:cNvSpPr/>
            <p:nvPr/>
          </p:nvSpPr>
          <p:spPr>
            <a:xfrm>
              <a:off x="90" y="81"/>
              <a:ext cx="1349" cy="1167"/>
            </a:xfrm>
            <a:prstGeom prst="hexagon">
              <a:avLst>
                <a:gd name="adj" fmla="val 28893"/>
                <a:gd name="vf" fmla="val 115470"/>
              </a:avLst>
            </a:prstGeom>
            <a:gradFill rotWithShape="1">
              <a:gsLst>
                <a:gs pos="0">
                  <a:srgbClr val="232961"/>
                </a:gs>
                <a:gs pos="100000">
                  <a:schemeClr val="hlink"/>
                </a:gs>
              </a:gsLst>
              <a:lin ang="18900000" scaled="1"/>
            </a:gra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5156" name="Line 134"/>
          <p:cNvSpPr/>
          <p:nvPr/>
        </p:nvSpPr>
        <p:spPr>
          <a:xfrm>
            <a:off x="2743200" y="5943600"/>
            <a:ext cx="4800600" cy="0"/>
          </a:xfrm>
          <a:prstGeom prst="line">
            <a:avLst/>
          </a:prstGeom>
          <a:ln w="25400" cap="flat" cmpd="sng">
            <a:solidFill>
              <a:srgbClr val="C0C0C0"/>
            </a:solidFill>
            <a:prstDash val="sysDot"/>
            <a:headEnd type="none" w="med" len="med"/>
            <a:tailEnd type="oval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5157" name="Text Box 135"/>
          <p:cNvSpPr txBox="1"/>
          <p:nvPr/>
        </p:nvSpPr>
        <p:spPr>
          <a:xfrm>
            <a:off x="3352800" y="3429000"/>
            <a:ext cx="2362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常见问题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58" name="Text Box 136"/>
          <p:cNvSpPr txBox="1"/>
          <p:nvPr/>
        </p:nvSpPr>
        <p:spPr>
          <a:xfrm>
            <a:off x="2286000" y="54102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5</a:t>
            </a:r>
            <a:endParaRPr lang="en-US" altLang="zh-CN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59" name="Text Box 137"/>
          <p:cNvSpPr txBox="1"/>
          <p:nvPr/>
        </p:nvSpPr>
        <p:spPr>
          <a:xfrm>
            <a:off x="3352800" y="5257800"/>
            <a:ext cx="2667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 eaLnBrk="0" hangingPunct="0"/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客户关注问题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4"/>
          <p:cNvPicPr>
            <a:picLocks noGrp="1" noChangeAspect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228600" y="2133600"/>
            <a:ext cx="8229600" cy="33845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Line 5"/>
          <p:cNvSpPr/>
          <p:nvPr/>
        </p:nvSpPr>
        <p:spPr>
          <a:xfrm>
            <a:off x="1371600" y="1981200"/>
            <a:ext cx="533400" cy="60960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6148" name="Rectangle 6"/>
          <p:cNvSpPr/>
          <p:nvPr/>
        </p:nvSpPr>
        <p:spPr>
          <a:xfrm>
            <a:off x="228600" y="1524000"/>
            <a:ext cx="2133600" cy="519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单晶圆坩埚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49" name="Line 7"/>
          <p:cNvSpPr/>
          <p:nvPr/>
        </p:nvSpPr>
        <p:spPr>
          <a:xfrm flipV="1">
            <a:off x="1295400" y="5105400"/>
            <a:ext cx="685800" cy="53340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6150" name="Rectangle 8"/>
          <p:cNvSpPr/>
          <p:nvPr/>
        </p:nvSpPr>
        <p:spPr>
          <a:xfrm>
            <a:off x="381000" y="5562600"/>
            <a:ext cx="2133600" cy="519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多晶方坩埚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51" name="Rectangle 9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7391400" cy="71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/>
            <a:r>
              <a:rPr lang="zh-CN" altLang="en-US" b="1">
                <a:ea typeface="宋体" panose="02010600030101010101" pitchFamily="2" charset="-122"/>
              </a:rPr>
              <a:t>石英坩埚的使用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7391400" cy="71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/>
            <a:r>
              <a:rPr lang="zh-CN" altLang="en-US" b="1">
                <a:ea typeface="宋体" panose="02010600030101010101" pitchFamily="2" charset="-122"/>
              </a:rPr>
              <a:t>石英坩埚的作用</a:t>
            </a:r>
            <a:endParaRPr lang="zh-CN" altLang="en-US" b="1">
              <a:ea typeface="宋体" panose="02010600030101010101" pitchFamily="2" charset="-122"/>
            </a:endParaRPr>
          </a:p>
        </p:txBody>
      </p:sp>
      <p:pic>
        <p:nvPicPr>
          <p:cNvPr id="7171" name="Picture 3" descr="22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066800"/>
            <a:ext cx="4171950" cy="5791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2" name="Rectangle 4"/>
          <p:cNvSpPr>
            <a:spLocks noGrp="1"/>
          </p:cNvSpPr>
          <p:nvPr>
            <p:ph type="body" idx="4294967295"/>
          </p:nvPr>
        </p:nvSpPr>
        <p:spPr>
          <a:xfrm>
            <a:off x="4495800" y="1066800"/>
            <a:ext cx="4343400" cy="3048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>
              <a:lnSpc>
                <a:spcPct val="80000"/>
              </a:lnSpc>
              <a:buNone/>
            </a:pPr>
            <a:br>
              <a:rPr lang="en-US" altLang="zh-CN">
                <a:ea typeface="宋体" panose="02010600030101010101" pitchFamily="2" charset="-122"/>
              </a:rPr>
            </a:br>
            <a:r>
              <a:rPr lang="en-US" altLang="zh-CN">
                <a:ea typeface="宋体" panose="02010600030101010101" pitchFamily="2" charset="-122"/>
              </a:rPr>
              <a:t> </a:t>
            </a:r>
            <a:r>
              <a:rPr lang="zh-CN" altLang="en-US">
                <a:ea typeface="宋体" panose="02010600030101010101" pitchFamily="2" charset="-122"/>
              </a:rPr>
              <a:t>石英坩埚的作用：在高温下盛装硅液，并防止其他杂质进入硅液。</a:t>
            </a:r>
            <a:endParaRPr lang="zh-CN" altLang="en-US">
              <a:ea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US" altLang="zh-CN">
                <a:latin typeface="Times New Roman" panose="02020603050405020304" pitchFamily="2" charset="0"/>
                <a:ea typeface="宋体" panose="02010600030101010101" pitchFamily="2" charset="-122"/>
              </a:rPr>
              <a:t>       SiO</a:t>
            </a:r>
            <a:r>
              <a:rPr lang="en-US" altLang="zh-CN" baseline="-25000">
                <a:latin typeface="Times New Roman" panose="02020603050405020304" pitchFamily="2" charset="0"/>
                <a:ea typeface="宋体" panose="02010600030101010101" pitchFamily="2" charset="-122"/>
              </a:rPr>
              <a:t>2</a:t>
            </a:r>
            <a:r>
              <a:rPr lang="en-US" altLang="zh-CN">
                <a:latin typeface="Times New Roman" panose="02020603050405020304" pitchFamily="2" charset="0"/>
                <a:ea typeface="宋体" panose="02010600030101010101" pitchFamily="2" charset="-122"/>
              </a:rPr>
              <a:t>+Si—2SiO</a:t>
            </a:r>
            <a:r>
              <a:rPr lang="zh-CN" altLang="en-US">
                <a:latin typeface="Times New Roman" panose="02020603050405020304" pitchFamily="2" charset="0"/>
                <a:ea typeface="宋体" panose="02010600030101010101" pitchFamily="2" charset="-122"/>
              </a:rPr>
              <a:t>（气）</a:t>
            </a:r>
            <a:endParaRPr lang="zh-CN" altLang="en-US">
              <a:latin typeface="Times New Roman" panose="02020603050405020304" pitchFamily="2" charset="0"/>
              <a:ea typeface="宋体" panose="02010600030101010101" pitchFamily="2" charset="-122"/>
            </a:endParaRPr>
          </a:p>
          <a:p>
            <a:pPr lvl="1" eaLnBrk="1" hangingPunct="1">
              <a:lnSpc>
                <a:spcPct val="120000"/>
              </a:lnSpc>
              <a:buNone/>
            </a:pPr>
            <a:r>
              <a:rPr lang="zh-CN" altLang="en-US" sz="32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173" name="Line 5"/>
          <p:cNvSpPr/>
          <p:nvPr/>
        </p:nvSpPr>
        <p:spPr>
          <a:xfrm flipH="1">
            <a:off x="2667000" y="4572000"/>
            <a:ext cx="2133600" cy="45720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7174" name="Text Box 6"/>
          <p:cNvSpPr txBox="1"/>
          <p:nvPr/>
        </p:nvSpPr>
        <p:spPr>
          <a:xfrm>
            <a:off x="5056188" y="4419600"/>
            <a:ext cx="120650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石英坩埚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4"/>
          <p:cNvSpPr/>
          <p:nvPr/>
        </p:nvSpPr>
        <p:spPr>
          <a:xfrm>
            <a:off x="-4549775" y="3244850"/>
            <a:ext cx="184150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5" name="Rectangle 5"/>
          <p:cNvSpPr/>
          <p:nvPr>
            <p:ph type="body" idx="4294967295"/>
          </p:nvPr>
        </p:nvSpPr>
        <p:spPr>
          <a:xfrm>
            <a:off x="457200" y="1447800"/>
            <a:ext cx="7848600" cy="50292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/>
          <a:p>
            <a:pPr eaLnBrk="1" hangingPunct="1">
              <a:buNone/>
            </a:pPr>
            <a:r>
              <a:rPr lang="zh-CN" altLang="en-US">
                <a:ea typeface="宋体" panose="02010600030101010101" pitchFamily="2" charset="-122"/>
              </a:rPr>
              <a:t>   生产原理：</a:t>
            </a:r>
            <a:endParaRPr lang="zh-CN" altLang="en-US">
              <a:ea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zh-CN" altLang="en-US">
                <a:ea typeface="宋体" panose="02010600030101010101" pitchFamily="2" charset="-122"/>
              </a:rPr>
              <a:t>        将高纯石英粉装入可任意倾动角度的旋转成型模内，利用离心力成型，将已成坩埚形的旋转着的装置移动至电极棒处，然后将电极送电启弧，同时启动真空系统，使其快速熔化成坩埚形状的熔融石英，经冷却后取出，即完成一个石英坩埚的熔融。 </a:t>
            </a: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8196" name="Rectangle 7"/>
          <p:cNvSpPr>
            <a:spLocks noGrp="1"/>
          </p:cNvSpPr>
          <p:nvPr>
            <p:ph type="title" idx="4294967295"/>
          </p:nvPr>
        </p:nvSpPr>
        <p:spPr>
          <a:xfrm>
            <a:off x="1066800" y="304800"/>
            <a:ext cx="5181600" cy="71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/>
            <a:r>
              <a:rPr lang="zh-CN" altLang="en-US" b="1">
                <a:ea typeface="宋体" panose="02010600030101010101" pitchFamily="2" charset="-122"/>
              </a:rPr>
              <a:t>真空电弧石英坩埚制造原理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6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600200"/>
            <a:ext cx="3632200" cy="3594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Picture 7" descr="2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029200" y="1600200"/>
            <a:ext cx="3630613" cy="3595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AutoShape 8"/>
          <p:cNvSpPr/>
          <p:nvPr/>
        </p:nvSpPr>
        <p:spPr>
          <a:xfrm>
            <a:off x="4038600" y="335280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1" name="Text Box 9"/>
          <p:cNvSpPr txBox="1"/>
          <p:nvPr/>
        </p:nvSpPr>
        <p:spPr>
          <a:xfrm>
            <a:off x="1371600" y="5334000"/>
            <a:ext cx="1200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旋转模具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9222" name="Text Box 10"/>
          <p:cNvSpPr txBox="1"/>
          <p:nvPr/>
        </p:nvSpPr>
        <p:spPr>
          <a:xfrm>
            <a:off x="6172200" y="5334000"/>
            <a:ext cx="145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倒砂、成型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5" descr="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381000" y="1676400"/>
            <a:ext cx="3630613" cy="3595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Picture 6" descr="5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5029200" y="1676400"/>
            <a:ext cx="3630613" cy="3595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4" name="AutoShape 7"/>
          <p:cNvSpPr/>
          <p:nvPr/>
        </p:nvSpPr>
        <p:spPr>
          <a:xfrm>
            <a:off x="4038600" y="335280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45" name="Text Box 8"/>
          <p:cNvSpPr txBox="1"/>
          <p:nvPr/>
        </p:nvSpPr>
        <p:spPr>
          <a:xfrm>
            <a:off x="1371600" y="5410200"/>
            <a:ext cx="692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熔融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0246" name="Text Box 9"/>
          <p:cNvSpPr txBox="1"/>
          <p:nvPr/>
        </p:nvSpPr>
        <p:spPr>
          <a:xfrm>
            <a:off x="6400800" y="5410200"/>
            <a:ext cx="692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冷却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4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371600"/>
            <a:ext cx="4502150" cy="37607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Text Box 5"/>
          <p:cNvSpPr txBox="1"/>
          <p:nvPr/>
        </p:nvSpPr>
        <p:spPr>
          <a:xfrm>
            <a:off x="3810000" y="5410200"/>
            <a:ext cx="946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冷却后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Group 2"/>
          <p:cNvGrpSpPr/>
          <p:nvPr/>
        </p:nvGrpSpPr>
        <p:grpSpPr>
          <a:xfrm>
            <a:off x="2438400" y="1600200"/>
            <a:ext cx="5137150" cy="2770188"/>
            <a:chExt cx="3236" cy="1745"/>
          </a:xfrm>
        </p:grpSpPr>
        <p:pic>
          <p:nvPicPr>
            <p:cNvPr id="12291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288"/>
              <a:ext cx="2592" cy="145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292" name="Text Box 4"/>
            <p:cNvSpPr txBox="1"/>
            <p:nvPr/>
          </p:nvSpPr>
          <p:spPr>
            <a:xfrm>
              <a:off x="1296" y="576"/>
              <a:ext cx="40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>
                  <a:solidFill>
                    <a:srgbClr val="FF0000"/>
                  </a:solidFill>
                  <a:latin typeface="Arial" pitchFamily="34" charset="0"/>
                  <a:ea typeface="华文行楷" panose="02010800040101010101" pitchFamily="2" charset="-122"/>
                </a:rPr>
                <a:t>涂层</a:t>
              </a:r>
              <a:endParaRPr lang="zh-CN" altLang="en-US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</a:endParaRPr>
            </a:p>
          </p:txBody>
        </p:sp>
        <p:sp>
          <p:nvSpPr>
            <p:cNvPr id="12293" name="Line 5"/>
            <p:cNvSpPr/>
            <p:nvPr/>
          </p:nvSpPr>
          <p:spPr>
            <a:xfrm>
              <a:off x="2064" y="720"/>
              <a:ext cx="192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94" name="Text Box 6"/>
            <p:cNvSpPr txBox="1"/>
            <p:nvPr/>
          </p:nvSpPr>
          <p:spPr>
            <a:xfrm>
              <a:off x="2544" y="672"/>
              <a:ext cx="692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>
                  <a:solidFill>
                    <a:srgbClr val="FF0000"/>
                  </a:solidFill>
                  <a:latin typeface="Arial" pitchFamily="34" charset="0"/>
                  <a:ea typeface="华文行楷" panose="02010800040101010101" pitchFamily="2" charset="-122"/>
                </a:rPr>
                <a:t>不透明层</a:t>
              </a:r>
              <a:endParaRPr lang="zh-CN" altLang="en-US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</a:endParaRPr>
            </a:p>
          </p:txBody>
        </p:sp>
        <p:sp>
          <p:nvSpPr>
            <p:cNvPr id="12295" name="Line 7"/>
            <p:cNvSpPr/>
            <p:nvPr/>
          </p:nvSpPr>
          <p:spPr>
            <a:xfrm flipH="1">
              <a:off x="2448" y="768"/>
              <a:ext cx="144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96" name="Text Box 8"/>
            <p:cNvSpPr txBox="1"/>
            <p:nvPr/>
          </p:nvSpPr>
          <p:spPr>
            <a:xfrm>
              <a:off x="1824" y="0"/>
              <a:ext cx="836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>
                  <a:solidFill>
                    <a:srgbClr val="FF0000"/>
                  </a:solidFill>
                  <a:latin typeface="Arial" pitchFamily="34" charset="0"/>
                  <a:ea typeface="华文行楷" panose="02010800040101010101" pitchFamily="2" charset="-122"/>
                </a:rPr>
                <a:t>真空透明层</a:t>
              </a:r>
              <a:endParaRPr lang="zh-CN" altLang="en-US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</a:endParaRPr>
            </a:p>
          </p:txBody>
        </p:sp>
        <p:sp>
          <p:nvSpPr>
            <p:cNvPr id="12297" name="Line 9"/>
            <p:cNvSpPr/>
            <p:nvPr/>
          </p:nvSpPr>
          <p:spPr>
            <a:xfrm flipH="1">
              <a:off x="2352" y="192"/>
              <a:ext cx="0" cy="144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98" name="Rectangle 10"/>
          <p:cNvSpPr/>
          <p:nvPr/>
        </p:nvSpPr>
        <p:spPr>
          <a:xfrm>
            <a:off x="990600" y="304800"/>
            <a:ext cx="6019800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</a:pPr>
            <a:r>
              <a:rPr lang="zh-CN" altLang="en-US" sz="3600" b="1">
                <a:solidFill>
                  <a:schemeClr val="bg1"/>
                </a:solidFill>
                <a:latin typeface="Times New Roman" panose="02020603050405020304" pitchFamily="2" charset="0"/>
                <a:ea typeface="宋体" panose="02010600030101010101" pitchFamily="2" charset="-122"/>
              </a:rPr>
              <a:t>石英坩埚的结构</a:t>
            </a:r>
            <a:endParaRPr lang="zh-CN" altLang="en-US" sz="3600" b="1">
              <a:solidFill>
                <a:schemeClr val="bg1"/>
              </a:solidFill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grpSp>
        <p:nvGrpSpPr>
          <p:cNvPr id="12299" name="Group 15"/>
          <p:cNvGrpSpPr/>
          <p:nvPr/>
        </p:nvGrpSpPr>
        <p:grpSpPr>
          <a:xfrm>
            <a:off x="1981200" y="2438400"/>
            <a:ext cx="533400" cy="609600"/>
            <a:chExt cx="336" cy="384"/>
          </a:xfrm>
        </p:grpSpPr>
        <p:sp>
          <p:nvSpPr>
            <p:cNvPr id="12300" name="Line 16"/>
            <p:cNvSpPr/>
            <p:nvPr/>
          </p:nvSpPr>
          <p:spPr>
            <a:xfrm>
              <a:off x="0" y="0"/>
              <a:ext cx="33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01" name="Line 17"/>
            <p:cNvSpPr/>
            <p:nvPr/>
          </p:nvSpPr>
          <p:spPr>
            <a:xfrm>
              <a:off x="0" y="96"/>
              <a:ext cx="33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02" name="Line 18"/>
            <p:cNvSpPr/>
            <p:nvPr/>
          </p:nvSpPr>
          <p:spPr>
            <a:xfrm>
              <a:off x="0" y="192"/>
              <a:ext cx="33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03" name="Line 19"/>
            <p:cNvSpPr/>
            <p:nvPr/>
          </p:nvSpPr>
          <p:spPr>
            <a:xfrm>
              <a:off x="0" y="288"/>
              <a:ext cx="33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04" name="Line 20"/>
            <p:cNvSpPr/>
            <p:nvPr/>
          </p:nvSpPr>
          <p:spPr>
            <a:xfrm>
              <a:off x="0" y="384"/>
              <a:ext cx="33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1pPr>
              <a:lvl2pPr marL="457200" lvl="1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lvl="2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lvl="3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lvl="4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2286000" lvl="5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2743200" lvl="6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3200400" lvl="7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3657600" lvl="8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305" name="Oval 21"/>
          <p:cNvSpPr/>
          <p:nvPr/>
        </p:nvSpPr>
        <p:spPr>
          <a:xfrm>
            <a:off x="6019800" y="2133600"/>
            <a:ext cx="381000" cy="381000"/>
          </a:xfrm>
          <a:prstGeom prst="ellipse">
            <a:avLst/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6" name="Text Box 23"/>
          <p:cNvSpPr txBox="1"/>
          <p:nvPr/>
        </p:nvSpPr>
        <p:spPr>
          <a:xfrm>
            <a:off x="1676400" y="5105400"/>
            <a:ext cx="695325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坩埚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2307" name="AutoShape 24"/>
          <p:cNvSpPr/>
          <p:nvPr/>
        </p:nvSpPr>
        <p:spPr>
          <a:xfrm>
            <a:off x="2454275" y="4879975"/>
            <a:ext cx="76200" cy="990600"/>
          </a:xfrm>
          <a:prstGeom prst="leftBrace">
            <a:avLst>
              <a:gd name="adj1" fmla="val 108333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8" name="Text Box 25"/>
          <p:cNvSpPr txBox="1"/>
          <p:nvPr/>
        </p:nvSpPr>
        <p:spPr>
          <a:xfrm>
            <a:off x="2514600" y="4572000"/>
            <a:ext cx="4398963" cy="7016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不透明层：内部含有大量气泡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                   受热均匀，保温效果好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2309" name="Text Box 26"/>
          <p:cNvSpPr txBox="1"/>
          <p:nvPr/>
        </p:nvSpPr>
        <p:spPr>
          <a:xfrm>
            <a:off x="2606675" y="5584825"/>
            <a:ext cx="4795838" cy="10064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透明层：均匀致密、表面光滑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               增强坩埚的强度（抗变形）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               降低内表面的温度（防失透）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 descr="P1200W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76400"/>
            <a:ext cx="5181600" cy="3962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Text Box 3"/>
          <p:cNvSpPr txBox="1"/>
          <p:nvPr/>
        </p:nvSpPr>
        <p:spPr>
          <a:xfrm>
            <a:off x="6019800" y="3810000"/>
            <a:ext cx="120650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不透明层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3316" name="AutoShape 4"/>
          <p:cNvSpPr/>
          <p:nvPr/>
        </p:nvSpPr>
        <p:spPr>
          <a:xfrm>
            <a:off x="4572000" y="3505200"/>
            <a:ext cx="228600" cy="990600"/>
          </a:xfrm>
          <a:prstGeom prst="rightBrace">
            <a:avLst>
              <a:gd name="adj1" fmla="val 36111"/>
              <a:gd name="adj2" fmla="val 50000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7" name="AutoShape 5"/>
          <p:cNvSpPr/>
          <p:nvPr/>
        </p:nvSpPr>
        <p:spPr>
          <a:xfrm>
            <a:off x="4572000" y="3048000"/>
            <a:ext cx="76200" cy="381000"/>
          </a:xfrm>
          <a:prstGeom prst="rightBrace">
            <a:avLst>
              <a:gd name="adj1" fmla="val 41666"/>
              <a:gd name="adj2" fmla="val 50000"/>
            </a:avLst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8" name="Text Box 6"/>
          <p:cNvSpPr txBox="1"/>
          <p:nvPr/>
        </p:nvSpPr>
        <p:spPr>
          <a:xfrm>
            <a:off x="5943600" y="2971800"/>
            <a:ext cx="1462088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真空透明层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3319" name="Line 7"/>
          <p:cNvSpPr/>
          <p:nvPr/>
        </p:nvSpPr>
        <p:spPr>
          <a:xfrm>
            <a:off x="3733800" y="3505200"/>
            <a:ext cx="685800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1268413"/>
            <a:ext cx="3600450" cy="2473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9" name="AutoShape 3"/>
          <p:cNvSpPr/>
          <p:nvPr/>
        </p:nvSpPr>
        <p:spPr>
          <a:xfrm>
            <a:off x="1692275" y="3787775"/>
            <a:ext cx="647700" cy="865188"/>
          </a:xfrm>
          <a:prstGeom prst="downArrow">
            <a:avLst>
              <a:gd name="adj1" fmla="val 40685"/>
              <a:gd name="adj2" fmla="val 60295"/>
            </a:avLst>
          </a:prstGeom>
          <a:solidFill>
            <a:srgbClr val="00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0" name="Text Box 4"/>
          <p:cNvSpPr txBox="1"/>
          <p:nvPr/>
        </p:nvSpPr>
        <p:spPr>
          <a:xfrm>
            <a:off x="1524000" y="4724400"/>
            <a:ext cx="950913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真空泵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pic>
        <p:nvPicPr>
          <p:cNvPr id="14341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981075"/>
            <a:ext cx="1584325" cy="1409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42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5438" y="3860800"/>
            <a:ext cx="2247900" cy="1885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43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7050" y="3860800"/>
            <a:ext cx="2017713" cy="1874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4" name="AutoShape 8"/>
          <p:cNvSpPr/>
          <p:nvPr/>
        </p:nvSpPr>
        <p:spPr>
          <a:xfrm rot="13404169">
            <a:off x="5689600" y="2420938"/>
            <a:ext cx="1800225" cy="1800225"/>
          </a:xfrm>
          <a:custGeom>
            <a:gdLst>
              <a:gd name="txL" fmla="*/ 3543 w 21600"/>
              <a:gd name="txT" fmla="*/ 12083 h 21600"/>
              <a:gd name="txR" fmla="*/ 18774 w 21600"/>
              <a:gd name="txB" fmla="*/ 18774 h 21600"/>
            </a:gdLst>
            <a:cxnLst>
              <a:cxn ang="17694720">
                <a:pos x="2147483647" y="0"/>
              </a:cxn>
              <a:cxn ang="11796480">
                <a:pos x="2147483647" y="2147483647"/>
              </a:cxn>
              <a:cxn ang="17694720">
                <a:pos x="2147483647" y="2147483647"/>
              </a:cxn>
              <a:cxn ang="11796480">
                <a:pos x="0" y="2147483647"/>
              </a:cxn>
              <a:cxn ang="5898240">
                <a:pos x="2147483647" y="2147483647"/>
              </a:cxn>
              <a:cxn ang="589824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1600" h="21600">
                <a:moveTo>
                  <a:pt x="15429" y="0"/>
                </a:moveTo>
                <a:lnTo>
                  <a:pt x="9257" y="6535"/>
                </a:lnTo>
                <a:lnTo>
                  <a:pt x="12083" y="6535"/>
                </a:lnTo>
                <a:lnTo>
                  <a:pt x="12083" y="12083"/>
                </a:lnTo>
                <a:lnTo>
                  <a:pt x="6535" y="12083"/>
                </a:lnTo>
                <a:lnTo>
                  <a:pt x="6535" y="9257"/>
                </a:lnTo>
                <a:lnTo>
                  <a:pt x="0" y="15429"/>
                </a:lnTo>
                <a:lnTo>
                  <a:pt x="6535" y="21600"/>
                </a:lnTo>
                <a:lnTo>
                  <a:pt x="6535" y="18774"/>
                </a:lnTo>
                <a:lnTo>
                  <a:pt x="18774" y="18774"/>
                </a:lnTo>
                <a:lnTo>
                  <a:pt x="18774" y="6535"/>
                </a:lnTo>
                <a:lnTo>
                  <a:pt x="21600" y="6535"/>
                </a:lnTo>
                <a:close/>
              </a:path>
            </a:pathLst>
          </a:custGeom>
          <a:solidFill>
            <a:schemeClr val="tx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5" name="Text Box 9"/>
          <p:cNvSpPr txBox="1"/>
          <p:nvPr/>
        </p:nvSpPr>
        <p:spPr>
          <a:xfrm>
            <a:off x="7467600" y="2514600"/>
            <a:ext cx="992188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真空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4346" name="Text Box 10"/>
          <p:cNvSpPr txBox="1"/>
          <p:nvPr/>
        </p:nvSpPr>
        <p:spPr>
          <a:xfrm>
            <a:off x="4572000" y="2565400"/>
            <a:ext cx="950913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非真空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4347" name="Line 11"/>
          <p:cNvSpPr/>
          <p:nvPr/>
        </p:nvSpPr>
        <p:spPr>
          <a:xfrm flipH="1">
            <a:off x="5257800" y="4149725"/>
            <a:ext cx="288925" cy="503238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4348" name="Text Box 12"/>
          <p:cNvSpPr txBox="1"/>
          <p:nvPr/>
        </p:nvSpPr>
        <p:spPr>
          <a:xfrm>
            <a:off x="5113338" y="3825875"/>
            <a:ext cx="695325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气泡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4349" name="Line 13"/>
          <p:cNvSpPr/>
          <p:nvPr/>
        </p:nvSpPr>
        <p:spPr>
          <a:xfrm flipH="1">
            <a:off x="4754563" y="4221163"/>
            <a:ext cx="647700" cy="719137"/>
          </a:xfrm>
          <a:prstGeom prst="line">
            <a:avLst/>
          </a:prstGeom>
          <a:ln w="2540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4350" name="Text Box 14"/>
          <p:cNvSpPr txBox="1"/>
          <p:nvPr/>
        </p:nvSpPr>
        <p:spPr>
          <a:xfrm>
            <a:off x="4038600" y="5867400"/>
            <a:ext cx="950913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气泡层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4351" name="Text Box 15"/>
          <p:cNvSpPr txBox="1"/>
          <p:nvPr/>
        </p:nvSpPr>
        <p:spPr>
          <a:xfrm>
            <a:off x="7086600" y="5867400"/>
            <a:ext cx="226695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真空透明层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4352" name="Rectangle 16"/>
          <p:cNvSpPr/>
          <p:nvPr/>
        </p:nvSpPr>
        <p:spPr>
          <a:xfrm>
            <a:off x="990600" y="304800"/>
            <a:ext cx="6019800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</a:pPr>
            <a:r>
              <a:rPr lang="zh-CN" altLang="en-US" sz="3600" b="1">
                <a:solidFill>
                  <a:schemeClr val="bg1"/>
                </a:solidFill>
                <a:latin typeface="Times New Roman" panose="02020603050405020304" pitchFamily="2" charset="0"/>
                <a:ea typeface="宋体" panose="02010600030101010101" pitchFamily="2" charset="-122"/>
              </a:rPr>
              <a:t>真空层的形成</a:t>
            </a:r>
            <a:endParaRPr lang="zh-CN" altLang="en-US" sz="3600" b="1">
              <a:solidFill>
                <a:schemeClr val="bg1"/>
              </a:solidFill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038225"/>
            <a:ext cx="2816225" cy="4411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363" y="966788"/>
            <a:ext cx="2519362" cy="1897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4" name="Text Box 4"/>
          <p:cNvSpPr txBox="1"/>
          <p:nvPr/>
        </p:nvSpPr>
        <p:spPr>
          <a:xfrm>
            <a:off x="1219200" y="247650"/>
            <a:ext cx="2019300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chemeClr val="bg1"/>
                </a:solidFill>
                <a:latin typeface="Times New Roman" panose="02020603050405020304" pitchFamily="2" charset="0"/>
                <a:ea typeface="宋体" panose="02010600030101010101" pitchFamily="2" charset="-122"/>
              </a:rPr>
              <a:t>气泡膨胀</a:t>
            </a:r>
            <a:endParaRPr lang="zh-CN" altLang="en-US" sz="3600" b="1">
              <a:solidFill>
                <a:schemeClr val="bg1"/>
              </a:solidFill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sp>
        <p:nvSpPr>
          <p:cNvPr id="15365" name="Text Box 5"/>
          <p:cNvSpPr txBox="1"/>
          <p:nvPr/>
        </p:nvSpPr>
        <p:spPr>
          <a:xfrm>
            <a:off x="3708400" y="1652588"/>
            <a:ext cx="950913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实验前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5366" name="Text Box 6"/>
          <p:cNvSpPr txBox="1"/>
          <p:nvPr/>
        </p:nvSpPr>
        <p:spPr>
          <a:xfrm>
            <a:off x="3581400" y="4495800"/>
            <a:ext cx="16764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空烧</a:t>
            </a:r>
            <a:r>
              <a:rPr lang="en-US" altLang="zh-CN" sz="2000" b="1">
                <a:latin typeface="Times New Roman" panose="02020603050405020304" pitchFamily="2" charset="0"/>
                <a:ea typeface="宋体" panose="02010600030101010101" pitchFamily="2" charset="-122"/>
              </a:rPr>
              <a:t>10</a:t>
            </a:r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小时</a:t>
            </a:r>
            <a:endParaRPr lang="zh-CN" altLang="en-US" sz="2000" b="1"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sp>
        <p:nvSpPr>
          <p:cNvPr id="15367" name="Text Box 7"/>
          <p:cNvSpPr txBox="1"/>
          <p:nvPr/>
        </p:nvSpPr>
        <p:spPr>
          <a:xfrm>
            <a:off x="5272088" y="1404938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endParaRPr lang="ja-JP" altLang="en-US">
              <a:latin typeface="Arial" pitchFamily="34" charset="0"/>
              <a:ea typeface="MS PGothic" panose="020b0600070205080204" pitchFamily="2" charset="-128"/>
            </a:endParaRPr>
          </a:p>
        </p:txBody>
      </p:sp>
      <p:sp>
        <p:nvSpPr>
          <p:cNvPr id="15368" name="Text Box 8"/>
          <p:cNvSpPr txBox="1"/>
          <p:nvPr/>
        </p:nvSpPr>
        <p:spPr>
          <a:xfrm>
            <a:off x="5200650" y="363696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endParaRPr lang="ja-JP" altLang="en-US">
              <a:latin typeface="Arial" pitchFamily="34" charset="0"/>
              <a:ea typeface="MS PGothic" panose="020b0600070205080204" pitchFamily="2" charset="-128"/>
            </a:endParaRPr>
          </a:p>
        </p:txBody>
      </p:sp>
      <p:pic>
        <p:nvPicPr>
          <p:cNvPr id="1536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2363" y="2982913"/>
            <a:ext cx="2533650" cy="25923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70" name="Text Box 10"/>
          <p:cNvSpPr txBox="1"/>
          <p:nvPr/>
        </p:nvSpPr>
        <p:spPr>
          <a:xfrm>
            <a:off x="7451725" y="1303338"/>
            <a:ext cx="1716088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拉晶</a:t>
            </a:r>
            <a:r>
              <a:rPr lang="en-US" altLang="zh-CN" sz="2000" b="1">
                <a:latin typeface="Times New Roman" panose="02020603050405020304" pitchFamily="2" charset="0"/>
                <a:ea typeface="宋体" panose="02010600030101010101" pitchFamily="2" charset="-122"/>
              </a:rPr>
              <a:t>35</a:t>
            </a:r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小时后</a:t>
            </a:r>
            <a:endParaRPr lang="zh-CN" altLang="en-US" sz="2000" b="1"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sp>
        <p:nvSpPr>
          <p:cNvPr id="15371" name="Text Box 11"/>
          <p:cNvSpPr txBox="1"/>
          <p:nvPr/>
        </p:nvSpPr>
        <p:spPr>
          <a:xfrm>
            <a:off x="7427913" y="4191000"/>
            <a:ext cx="1716087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拉晶</a:t>
            </a:r>
            <a:r>
              <a:rPr lang="en-US" altLang="zh-CN" sz="2000" b="1">
                <a:latin typeface="Times New Roman" panose="02020603050405020304" pitchFamily="2" charset="0"/>
                <a:ea typeface="宋体" panose="02010600030101010101" pitchFamily="2" charset="-122"/>
              </a:rPr>
              <a:t>80</a:t>
            </a:r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小时后</a:t>
            </a:r>
            <a:endParaRPr lang="en-US" altLang="zh-CN" sz="2000" b="1"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3716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533400" indent="-533400" eaLnBrk="1" hangingPunct="1">
              <a:buNone/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1.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热学性能：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   热学性能主要体现在以下几个方面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它的形变点约为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1100℃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左右；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它的软化点为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1730℃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其最高连续使用温度为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1100℃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，短时间内为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1450℃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2.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结晶性能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533400" indent="-533400" eaLnBrk="1" hangingPunct="1"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   石英坩埚在高温下具有趋向变成二氧化硅的晶体（方石英）。这个过程称为再结晶，也称为“失透”，通常也称为“析晶”。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387" name="Rectangle 4"/>
          <p:cNvSpPr>
            <a:spLocks noGrp="1"/>
          </p:cNvSpPr>
          <p:nvPr>
            <p:ph type="title" idx="4294967295"/>
          </p:nvPr>
        </p:nvSpPr>
        <p:spPr>
          <a:xfrm>
            <a:off x="914400" y="274638"/>
            <a:ext cx="7772400" cy="7921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/>
            <a:r>
              <a:rPr lang="zh-CN" altLang="en-US" b="1">
                <a:ea typeface="宋体" panose="02010600030101010101" pitchFamily="2" charset="-122"/>
              </a:rPr>
              <a:t>石英坩埚的基本特性</a:t>
            </a:r>
            <a:endParaRPr lang="zh-CN" altLang="en-US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/>
          <p:nvPr/>
        </p:nvSpPr>
        <p:spPr>
          <a:xfrm>
            <a:off x="1066800" y="304800"/>
            <a:ext cx="6629400" cy="762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l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</a:pPr>
            <a:r>
              <a:rPr lang="zh-CN" altLang="en-US" sz="3200" b="1">
                <a:solidFill>
                  <a:schemeClr val="bg1"/>
                </a:solidFill>
                <a:latin typeface="Verdana" panose="020b0604030504040204" pitchFamily="2" charset="0"/>
                <a:ea typeface="宋体" panose="02010600030101010101" pitchFamily="2" charset="-122"/>
              </a:rPr>
              <a:t>石英坩埚使用中常见的问题</a:t>
            </a:r>
            <a:endParaRPr lang="zh-CN" altLang="en-US" sz="3200" b="1">
              <a:solidFill>
                <a:schemeClr val="bg1"/>
              </a:solidFill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95400"/>
            <a:ext cx="3048000" cy="609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eaLnBrk="1" hangingPunct="1">
              <a:buNone/>
            </a:pPr>
            <a:r>
              <a:rPr lang="en-US" altLang="zh-CN">
                <a:latin typeface="Times New Roman" panose="02020603050405020304" pitchFamily="2" charset="0"/>
                <a:ea typeface="宋体" panose="02010600030101010101" pitchFamily="2" charset="-122"/>
              </a:rPr>
              <a:t>1</a:t>
            </a:r>
            <a:r>
              <a:rPr lang="zh-CN" altLang="en-US">
                <a:latin typeface="Times New Roman" panose="02020603050405020304" pitchFamily="2" charset="0"/>
                <a:ea typeface="宋体" panose="02010600030101010101" pitchFamily="2" charset="-122"/>
              </a:rPr>
              <a:t>、析晶、失透</a:t>
            </a:r>
            <a:endParaRPr lang="zh-CN" altLang="en-US"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  <p:sp>
        <p:nvSpPr>
          <p:cNvPr id="17412" name="Text Box 4"/>
          <p:cNvSpPr txBox="1"/>
          <p:nvPr/>
        </p:nvSpPr>
        <p:spPr>
          <a:xfrm>
            <a:off x="914400" y="2320925"/>
            <a:ext cx="1717675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非晶态的坩埚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3" name="Line 5"/>
          <p:cNvSpPr/>
          <p:nvPr/>
        </p:nvSpPr>
        <p:spPr>
          <a:xfrm>
            <a:off x="4419600" y="2590800"/>
            <a:ext cx="1524000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7414" name="Text Box 6"/>
          <p:cNvSpPr txBox="1"/>
          <p:nvPr/>
        </p:nvSpPr>
        <p:spPr>
          <a:xfrm>
            <a:off x="4419600" y="2133600"/>
            <a:ext cx="145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杂质、自发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5" name="Text Box 7"/>
          <p:cNvSpPr txBox="1"/>
          <p:nvPr/>
        </p:nvSpPr>
        <p:spPr>
          <a:xfrm>
            <a:off x="5867400" y="2320925"/>
            <a:ext cx="272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形核（高温型方石英）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6" name="Line 8"/>
          <p:cNvSpPr/>
          <p:nvPr/>
        </p:nvSpPr>
        <p:spPr>
          <a:xfrm>
            <a:off x="1828800" y="3657600"/>
            <a:ext cx="1600200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7417" name="Text Box 9"/>
          <p:cNvSpPr txBox="1"/>
          <p:nvPr/>
        </p:nvSpPr>
        <p:spPr>
          <a:xfrm>
            <a:off x="1676400" y="3200400"/>
            <a:ext cx="1708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宋体" panose="02010600030101010101" pitchFamily="2" charset="-122"/>
              </a:rPr>
              <a:t>高温、</a:t>
            </a:r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长时间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8" name="AutoShape 10"/>
          <p:cNvSpPr/>
          <p:nvPr/>
        </p:nvSpPr>
        <p:spPr>
          <a:xfrm>
            <a:off x="2590800" y="2133600"/>
            <a:ext cx="1676400" cy="914400"/>
          </a:xfrm>
          <a:prstGeom prst="bracketPair">
            <a:avLst>
              <a:gd name="adj" fmla="val 16667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玻璃态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无固定的熔点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高温下软化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19" name="Text Box 11"/>
          <p:cNvSpPr txBox="1"/>
          <p:nvPr/>
        </p:nvSpPr>
        <p:spPr>
          <a:xfrm>
            <a:off x="3429000" y="3429000"/>
            <a:ext cx="1200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晶体生长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0" name="Text Box 12"/>
          <p:cNvSpPr txBox="1"/>
          <p:nvPr/>
        </p:nvSpPr>
        <p:spPr>
          <a:xfrm>
            <a:off x="5791200" y="3429000"/>
            <a:ext cx="272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失透（低温型方石英）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1" name="Text Box 13"/>
          <p:cNvSpPr txBox="1"/>
          <p:nvPr/>
        </p:nvSpPr>
        <p:spPr>
          <a:xfrm>
            <a:off x="1238250" y="4724400"/>
            <a:ext cx="12192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①杂质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2" name="Text Box 14"/>
          <p:cNvSpPr txBox="1"/>
          <p:nvPr/>
        </p:nvSpPr>
        <p:spPr>
          <a:xfrm>
            <a:off x="914400" y="2635250"/>
            <a:ext cx="1431925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（</a:t>
            </a:r>
            <a:r>
              <a:rPr lang="en-US" altLang="zh-CN" sz="2000" b="1">
                <a:latin typeface="Times New Roman" panose="02020603050405020304" pitchFamily="2" charset="0"/>
                <a:ea typeface="宋体" panose="02010600030101010101" pitchFamily="2" charset="-122"/>
              </a:rPr>
              <a:t>SiO</a:t>
            </a:r>
            <a:r>
              <a:rPr lang="en-US" altLang="zh-CN" sz="2000" b="1" baseline="-25000">
                <a:latin typeface="Times New Roman" panose="02020603050405020304" pitchFamily="2" charset="0"/>
                <a:ea typeface="宋体" panose="02010600030101010101" pitchFamily="2" charset="-122"/>
              </a:rPr>
              <a:t>2</a:t>
            </a:r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）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3" name="Text Box 15"/>
          <p:cNvSpPr txBox="1"/>
          <p:nvPr/>
        </p:nvSpPr>
        <p:spPr>
          <a:xfrm>
            <a:off x="4725988" y="3200400"/>
            <a:ext cx="946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冷却后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4" name="Line 16"/>
          <p:cNvSpPr/>
          <p:nvPr/>
        </p:nvSpPr>
        <p:spPr>
          <a:xfrm>
            <a:off x="4724400" y="3657600"/>
            <a:ext cx="990600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/>
        </p:txBody>
      </p:sp>
      <p:sp>
        <p:nvSpPr>
          <p:cNvPr id="17425" name="AutoShape 17"/>
          <p:cNvSpPr/>
          <p:nvPr/>
        </p:nvSpPr>
        <p:spPr>
          <a:xfrm>
            <a:off x="2273300" y="4267200"/>
            <a:ext cx="184150" cy="1371600"/>
          </a:xfrm>
          <a:prstGeom prst="leftBrace">
            <a:avLst>
              <a:gd name="adj1" fmla="val 62068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426" name="Text Box 18"/>
          <p:cNvSpPr txBox="1"/>
          <p:nvPr/>
        </p:nvSpPr>
        <p:spPr>
          <a:xfrm>
            <a:off x="2667000" y="4114800"/>
            <a:ext cx="1708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石英砂不纯物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7" name="Text Box 19"/>
          <p:cNvSpPr txBox="1"/>
          <p:nvPr/>
        </p:nvSpPr>
        <p:spPr>
          <a:xfrm>
            <a:off x="2673350" y="4573588"/>
            <a:ext cx="1973263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石英坩埚受污染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8" name="Text Box 20"/>
          <p:cNvSpPr txBox="1"/>
          <p:nvPr/>
        </p:nvSpPr>
        <p:spPr>
          <a:xfrm>
            <a:off x="2667000" y="5029200"/>
            <a:ext cx="1708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石墨中的杂质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29" name="Text Box 21"/>
          <p:cNvSpPr txBox="1"/>
          <p:nvPr/>
        </p:nvSpPr>
        <p:spPr>
          <a:xfrm>
            <a:off x="2667000" y="5410200"/>
            <a:ext cx="1200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外界污染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  <p:sp>
        <p:nvSpPr>
          <p:cNvPr id="17430" name="Text Box 22"/>
          <p:cNvSpPr txBox="1"/>
          <p:nvPr/>
        </p:nvSpPr>
        <p:spPr>
          <a:xfrm>
            <a:off x="5810250" y="4649788"/>
            <a:ext cx="22288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Verdana" panose="020b0604030504040204" pitchFamily="2" charset="0"/>
                <a:ea typeface="宋体" panose="02010600030101010101" pitchFamily="2" charset="-122"/>
              </a:rPr>
              <a:t>②高温度、长时间</a:t>
            </a:r>
            <a:endParaRPr lang="zh-CN" altLang="en-US" sz="2000" b="1">
              <a:latin typeface="Verdana" panose="020b06040305040402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4" descr="IMG_00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00" y="1447800"/>
            <a:ext cx="4030663" cy="3403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5" name="Text Box 5"/>
          <p:cNvSpPr txBox="1"/>
          <p:nvPr/>
        </p:nvSpPr>
        <p:spPr>
          <a:xfrm>
            <a:off x="2362200" y="5105400"/>
            <a:ext cx="47244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白色物质即为析晶产物</a:t>
            </a:r>
            <a:r>
              <a:rPr lang="en-US" altLang="zh-CN" sz="2000" b="1">
                <a:latin typeface="Times New Roman" panose="02020603050405020304" pitchFamily="2" charset="0"/>
                <a:ea typeface="宋体" panose="02010600030101010101" pitchFamily="2" charset="-122"/>
              </a:rPr>
              <a:t>——</a:t>
            </a:r>
            <a:r>
              <a:rPr lang="zh-CN" altLang="en-US" sz="2000" b="1">
                <a:latin typeface="Times New Roman" panose="02020603050405020304" pitchFamily="2" charset="0"/>
                <a:ea typeface="宋体" panose="02010600030101010101" pitchFamily="2" charset="-122"/>
              </a:rPr>
              <a:t>方石英</a:t>
            </a:r>
            <a:endParaRPr lang="zh-CN" altLang="en-US" sz="2000" b="1">
              <a:latin typeface="Times New Roman" panose="02020603050405020304" pitchFamily="2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https://d.book118.com/436140221210010034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sample">
  <a:themeElements>
    <a:clrScheme name="">
      <a:dk1>
        <a:srgbClr val="003366"/>
      </a:dk1>
      <a:lt1>
        <a:srgbClr val="FFFFFF"/>
      </a:lt1>
      <a:dk2>
        <a:srgbClr val="5086C2"/>
      </a:dk2>
      <a:lt2>
        <a:srgbClr val="C0C0C0"/>
      </a:lt2>
      <a:accent1>
        <a:srgbClr val="DE8848"/>
      </a:accent1>
      <a:accent2>
        <a:srgbClr val="85BA54"/>
      </a:accent2>
      <a:accent3>
        <a:srgbClr val="FFFFFF"/>
      </a:accent3>
      <a:accent4>
        <a:srgbClr val="002A57"/>
      </a:accent4>
      <a:accent5>
        <a:srgbClr val="EBC4B1"/>
      </a:accent5>
      <a:accent6>
        <a:srgbClr val="77A64B"/>
      </a:accent6>
      <a:hlink>
        <a:srgbClr val="4C59D2"/>
      </a:hlink>
      <a:folHlink>
        <a:srgbClr val="A0B5C4"/>
      </a:folHlink>
    </a:clrScheme>
    <a:fontScheme name="">
      <a:majorFont>
        <a:latin typeface="Verdana"/>
        <a:ea typeface="Verdana"/>
        <a:cs typeface="Arial"/>
      </a:majorFont>
      <a:minorFont>
        <a:latin typeface="Verdana"/>
        <a:ea typeface="Verdana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48806B"/>
        </a:dk1>
        <a:lt1>
          <a:srgbClr val="FFFFFF"/>
        </a:lt1>
        <a:dk2>
          <a:srgbClr val="77956D"/>
        </a:dk2>
        <a:lt2>
          <a:srgbClr val="C0C0C0"/>
        </a:lt2>
        <a:accent1>
          <a:srgbClr val="6BB9C3"/>
        </a:accent1>
        <a:accent2>
          <a:srgbClr val="E7BA15"/>
        </a:accent2>
        <a:accent3>
          <a:srgbClr val="FFFFFF"/>
        </a:accent3>
        <a:accent4>
          <a:srgbClr val="3D6D5B"/>
        </a:accent4>
        <a:accent5>
          <a:srgbClr val="BAD8DD"/>
        </a:accent5>
        <a:accent6>
          <a:srgbClr val="CFA612"/>
        </a:accent6>
        <a:hlink>
          <a:srgbClr val="76C14D"/>
        </a:hlink>
        <a:folHlink>
          <a:srgbClr val="B0C2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F5F5F"/>
        </a:dk1>
        <a:lt1>
          <a:srgbClr val="FFFFFF"/>
        </a:lt1>
        <a:dk2>
          <a:srgbClr val="8D8D8D"/>
        </a:dk2>
        <a:lt2>
          <a:srgbClr val="C0C0C0"/>
        </a:lt2>
        <a:accent1>
          <a:srgbClr val="8EC072"/>
        </a:accent1>
        <a:accent2>
          <a:srgbClr val="5DB8CD"/>
        </a:accent2>
        <a:accent3>
          <a:srgbClr val="FFFFFF"/>
        </a:accent3>
        <a:accent4>
          <a:srgbClr val="515151"/>
        </a:accent4>
        <a:accent5>
          <a:srgbClr val="C6DCBC"/>
        </a:accent5>
        <a:accent6>
          <a:srgbClr val="53A5B8"/>
        </a:accent6>
        <a:hlink>
          <a:srgbClr val="D68B40"/>
        </a:hlink>
        <a:folHlink>
          <a:srgbClr val="D5D17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5086C2"/>
        </a:dk2>
        <a:lt2>
          <a:srgbClr val="C0C0C0"/>
        </a:lt2>
        <a:accent1>
          <a:srgbClr val="DE8848"/>
        </a:accent1>
        <a:accent2>
          <a:srgbClr val="85BA54"/>
        </a:accent2>
        <a:accent3>
          <a:srgbClr val="FFFFFF"/>
        </a:accent3>
        <a:accent4>
          <a:srgbClr val="002A57"/>
        </a:accent4>
        <a:accent5>
          <a:srgbClr val="EBC4B1"/>
        </a:accent5>
        <a:accent6>
          <a:srgbClr val="77A64B"/>
        </a:accent6>
        <a:hlink>
          <a:srgbClr val="4C59D2"/>
        </a:hlink>
        <a:folHlink>
          <a:srgbClr val="A0B5C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sample">
  <a:themeElements>
    <a:clrScheme name="">
      <a:dk1>
        <a:srgbClr val="003366"/>
      </a:dk1>
      <a:lt1>
        <a:srgbClr val="FFFFFF"/>
      </a:lt1>
      <a:dk2>
        <a:srgbClr val="5086C2"/>
      </a:dk2>
      <a:lt2>
        <a:srgbClr val="C0C0C0"/>
      </a:lt2>
      <a:accent1>
        <a:srgbClr val="DE8848"/>
      </a:accent1>
      <a:accent2>
        <a:srgbClr val="85BA54"/>
      </a:accent2>
      <a:accent3>
        <a:srgbClr val="FFFFFF"/>
      </a:accent3>
      <a:accent4>
        <a:srgbClr val="002A57"/>
      </a:accent4>
      <a:accent5>
        <a:srgbClr val="EBC4B1"/>
      </a:accent5>
      <a:accent6>
        <a:srgbClr val="77A64B"/>
      </a:accent6>
      <a:hlink>
        <a:srgbClr val="4C59D2"/>
      </a:hlink>
      <a:folHlink>
        <a:srgbClr val="A0B5C4"/>
      </a:folHlink>
    </a:clrScheme>
    <a:fontScheme name="">
      <a:majorFont>
        <a:latin typeface="Verdana"/>
        <a:ea typeface="Verdana"/>
        <a:cs typeface="Arial"/>
      </a:majorFont>
      <a:minorFont>
        <a:latin typeface="Verdana"/>
        <a:ea typeface="Verdana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48806B"/>
        </a:dk1>
        <a:lt1>
          <a:srgbClr val="FFFFFF"/>
        </a:lt1>
        <a:dk2>
          <a:srgbClr val="77956D"/>
        </a:dk2>
        <a:lt2>
          <a:srgbClr val="C0C0C0"/>
        </a:lt2>
        <a:accent1>
          <a:srgbClr val="6BB9C3"/>
        </a:accent1>
        <a:accent2>
          <a:srgbClr val="E7BA15"/>
        </a:accent2>
        <a:accent3>
          <a:srgbClr val="FFFFFF"/>
        </a:accent3>
        <a:accent4>
          <a:srgbClr val="3D6D5B"/>
        </a:accent4>
        <a:accent5>
          <a:srgbClr val="BAD8DD"/>
        </a:accent5>
        <a:accent6>
          <a:srgbClr val="CFA612"/>
        </a:accent6>
        <a:hlink>
          <a:srgbClr val="76C14D"/>
        </a:hlink>
        <a:folHlink>
          <a:srgbClr val="B0C29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F5F5F"/>
        </a:dk1>
        <a:lt1>
          <a:srgbClr val="FFFFFF"/>
        </a:lt1>
        <a:dk2>
          <a:srgbClr val="8D8D8D"/>
        </a:dk2>
        <a:lt2>
          <a:srgbClr val="C0C0C0"/>
        </a:lt2>
        <a:accent1>
          <a:srgbClr val="8EC072"/>
        </a:accent1>
        <a:accent2>
          <a:srgbClr val="5DB8CD"/>
        </a:accent2>
        <a:accent3>
          <a:srgbClr val="FFFFFF"/>
        </a:accent3>
        <a:accent4>
          <a:srgbClr val="515151"/>
        </a:accent4>
        <a:accent5>
          <a:srgbClr val="C6DCBC"/>
        </a:accent5>
        <a:accent6>
          <a:srgbClr val="53A5B8"/>
        </a:accent6>
        <a:hlink>
          <a:srgbClr val="D68B40"/>
        </a:hlink>
        <a:folHlink>
          <a:srgbClr val="D5D17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66"/>
        </a:dk1>
        <a:lt1>
          <a:srgbClr val="FFFFFF"/>
        </a:lt1>
        <a:dk2>
          <a:srgbClr val="5086C2"/>
        </a:dk2>
        <a:lt2>
          <a:srgbClr val="C0C0C0"/>
        </a:lt2>
        <a:accent1>
          <a:srgbClr val="DE8848"/>
        </a:accent1>
        <a:accent2>
          <a:srgbClr val="85BA54"/>
        </a:accent2>
        <a:accent3>
          <a:srgbClr val="FFFFFF"/>
        </a:accent3>
        <a:accent4>
          <a:srgbClr val="002A57"/>
        </a:accent4>
        <a:accent5>
          <a:srgbClr val="EBC4B1"/>
        </a:accent5>
        <a:accent6>
          <a:srgbClr val="77A64B"/>
        </a:accent6>
        <a:hlink>
          <a:srgbClr val="4C59D2"/>
        </a:hlink>
        <a:folHlink>
          <a:srgbClr val="A0B5C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Verdana</vt:lpstr>
      <vt:lpstr>宋体</vt:lpstr>
      <vt:lpstr>Times New Roman</vt:lpstr>
      <vt:lpstr>Gulim</vt:lpstr>
      <vt:lpstr>Wingdings</vt:lpstr>
      <vt:lpstr>华文行楷</vt:lpstr>
      <vt:lpstr>MS PGothic</vt:lpstr>
      <vt:lpstr>Office Theme</vt:lpstr>
      <vt:lpstr>石英坩埚相关知识介绍</vt:lpstr>
      <vt:lpstr>PowerPoint Presentation</vt:lpstr>
      <vt:lpstr>石英坩埚的使用</vt:lpstr>
      <vt:lpstr>石英坩埚的作用</vt:lpstr>
      <vt:lpstr>真空电弧石英坩埚制造原理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石英坩埚的基本特性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2024-09-04T05:12:37.640</cp:lastPrinted>
  <dcterms:created xsi:type="dcterms:W3CDTF">2024-09-03T21:12:37Z</dcterms:created>
  <dcterms:modified xsi:type="dcterms:W3CDTF">2024-09-03T21:12:39Z</dcterms:modified>
</cp:coreProperties>
</file>