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OTIESI+MS-UIGothic"/>
      <p:regular r:id="rId17"/>
    </p:embeddedFont>
    <p:embeddedFont>
      <p:font typeface="NSHJLR+HOJJLO+ArialMT"/>
      <p:regular r:id="rId18"/>
    </p:embeddedFont>
    <p:embeddedFont>
      <p:font typeface="FBPCUN+UCANSI+MicrosoftYaHei"/>
      <p:regular r:id="rId19"/>
    </p:embeddedFont>
    <p:embeddedFont>
      <p:font typeface="IJFVFL+DCWOLG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8E6AA-1AF4-4BF2-90AE-A4CDD4242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04391-352C-4E82-9F86-EA0F75368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0D9CC-0C2F-4061-8957-8E3C6D3C7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63DAA-8AD3-4F22-85EE-E8B67F0EE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5CEDB-E017-4E21-B480-7CD09DD81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0FEE76-61B1-4101-B501-7FF8A042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86EAB-0F96-48F6-9570-2AA74833B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1D898-9E4A-47FB-B526-ECC335BFC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BC72D-4623-4D6B-A4B0-162494339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91F5E-4615-4EB7-80F1-9458604DB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F4214-3C9B-41A2-A114-66A69E5E8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5205104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38170" y="1759739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OTIESI+MS-UIGothic"/>
                <a:cs typeface="OTIESI+MS-UIGothic"/>
              </a:rPr>
              <a:t>网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5150" spc="25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5150" spc="25">
                <a:solidFill>
                  <a:srgbClr val="000000"/>
                </a:solidFill>
                <a:latin typeface="OTIESI+MS-UIGothic"/>
                <a:cs typeface="OTIESI+MS-UIGothic"/>
              </a:rPr>
              <a:t>与防范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OTIESI+MS-UIGothic"/>
                <a:cs typeface="OTIES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SHJLR+HOJJLO+ArialMT"/>
                <a:cs typeface="NSHJLR+HOJJL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击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FBPCUN+UCANSI+MicrosoftYaHei"/>
                <a:cs typeface="FBPCUN+UCANSI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SHJLR+HOJJLO+ArialMT"/>
                <a:cs typeface="NSHJLR+HOJJL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安全防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4439861" cy="18807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SHJLR+HOJJLO+ArialMT"/>
                <a:cs typeface="NSHJLR+HOJJL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防范网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击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的措施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SHJLR+HOJJLO+ArialMT"/>
                <a:cs typeface="NSHJLR+HOJJL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击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急响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SHJLR+HOJJLO+ArialMT"/>
                <a:cs typeface="NSHJLR+HOJJL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安全法律法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与合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AF79DE"/>
                </a:solidFill>
                <a:latin typeface="OTIESI+MS-UIGothic"/>
                <a:cs typeface="OTIESI+MS-UIGothic"/>
              </a:rPr>
              <a:t>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TIESI+MS-UIGothic"/>
                <a:cs typeface="OTIESI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IJFVFL+DCWOLG+MicrosoftYaHei-Bold"/>
                <a:cs typeface="IJFVFL+DCWOL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9945" y="376839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OTIESI+MS-UIGothic"/>
                <a:cs typeface="OTIESI+MS-UIGothic"/>
              </a:rPr>
              <a:t>网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3800" spc="27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3800" spc="27">
                <a:solidFill>
                  <a:srgbClr val="000000"/>
                </a:solidFill>
                <a:latin typeface="OTIESI+MS-UIGothic"/>
                <a:cs typeface="OTIESI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OTIESI+MS-UIGothic"/>
                <a:cs typeface="OTIESI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是指利用网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的漏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洞或缺陷，通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特定的技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手段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标进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行信息窃取、数据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篡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改、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破坏等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意行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OTIESI+MS-UIGothic"/>
                <a:cs typeface="OTIESI+MS-UIGothic"/>
              </a:rPr>
              <a:t>分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按照攻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方式和目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，网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绝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、病毒和蠕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虫攻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、特洛伊木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冲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区溢出攻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常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网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击</a:t>
            </a: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手段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钓鱼</a:t>
            </a:r>
            <a:r>
              <a:rPr sz="2300" spc="25">
                <a:solidFill>
                  <a:srgbClr val="AF79DE"/>
                </a:solidFill>
                <a:latin typeface="OTIESI+MS-UIGothic"/>
                <a:cs typeface="OTIESI+MS-UIGothic"/>
              </a:rPr>
              <a:t>攻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过伪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造虚假的网站或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邮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诱导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击恶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窃取个人信息或安装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OTIESI+MS-UIGothic"/>
                <a:cs typeface="OTIESI+MS-UIGothic"/>
              </a:rPr>
              <a:t>水坑攻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者将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意代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嵌入到受害者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访问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的网站中，当受害者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些网站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意代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会自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并感染受害者的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OTIESI+MS-UIGothic"/>
                <a:cs typeface="OTIESI+MS-UIGothic"/>
              </a:rPr>
              <a:t>勒索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2300" spc="23">
                <a:solidFill>
                  <a:srgbClr val="AF79DE"/>
                </a:solidFill>
                <a:latin typeface="OTIESI+MS-UIGothic"/>
                <a:cs typeface="OTIESI+MS-UIGothic"/>
              </a:rPr>
              <a:t>件攻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者利用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件加密受害者的文件，然后要求受害者支付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赎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金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以解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锁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文件。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网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击</a:t>
            </a: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TIESI+MS-UIGothic"/>
                <a:cs typeface="OTIESI+MS-UIGothic"/>
              </a:rPr>
              <a:t>数据泄露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TIESI+MS-UIGothic"/>
                <a:cs typeface="OTIESI+MS-UIGothic"/>
              </a:rPr>
              <a:t>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统瘫痪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者通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窃取个人信息、企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敏感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数据或政府机密，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私和企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安全构成威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绝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等手段可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致网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中断，影响企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的正常运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和用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正常使用。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经济损</a:t>
            </a:r>
            <a:r>
              <a:rPr sz="1600">
                <a:solidFill>
                  <a:srgbClr val="FFFFFF"/>
                </a:solidFill>
                <a:latin typeface="OTIESI+MS-UIGothic"/>
                <a:cs typeface="OTIESI+MS-UIGothic"/>
              </a:rPr>
              <a:t>失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TIESI+MS-UIGothic"/>
                <a:cs typeface="OTIESI+MS-UIGothic"/>
              </a:rPr>
              <a:t>声誉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600">
                <a:solidFill>
                  <a:srgbClr val="FFFFFF"/>
                </a:solidFill>
                <a:latin typeface="OTIESI+MS-UIGothic"/>
                <a:cs typeface="OTIESI+MS-UIGothic"/>
              </a:rPr>
              <a:t>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致企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遭受直接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失，如修复系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漏洞、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赔偿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失等。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事件可能引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公众关注和媒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道，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声誉造成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FFF"/>
                </a:solidFill>
                <a:latin typeface="OTIESI+MS-UIGothic"/>
                <a:cs typeface="OTIESI+MS-UIGothic"/>
              </a:rPr>
              <a:t>面影响。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IJFVFL+DCWOLG+MicrosoftYaHei-Bold"/>
                <a:cs typeface="IJFVFL+DCWOL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OTIESI+MS-UIGothic"/>
                <a:cs typeface="OTIESI+MS-UIGothic"/>
              </a:rPr>
              <a:t>网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3800" spc="25">
                <a:solidFill>
                  <a:srgbClr val="000000"/>
                </a:solidFill>
                <a:latin typeface="OTIESI+MS-UIGothic"/>
                <a:cs typeface="OTIESI+MS-UIGothic"/>
              </a:rPr>
              <a:t>安全防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3800" spc="27">
                <a:solidFill>
                  <a:srgbClr val="000000"/>
                </a:solidFill>
                <a:latin typeface="OTIESI+MS-UIGothic"/>
                <a:cs typeface="OTIESI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防火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墙</a:t>
            </a: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防火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是网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安全的第一道防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，可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以有效阻止非法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访问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意攻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配置防火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墙时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访问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控制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列表，只允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必要的网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流量通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阻止未知或可疑的流量。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定期更新防火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墙规则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新的网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和攻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手段。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防火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日志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控和分析，及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异常流量和攻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数据加密技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1746103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数据加密是保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敏感信息和机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0169" y="1746103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重要数据和文件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行加密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54835" y="2054713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密数据的重要手段。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80169" y="2054712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理，防止未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访问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和泄露。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89479" y="452168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合适的加密算法和密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钥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22259" y="454200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定期更新加密算法和密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钥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，以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破解和攻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189479" y="483029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理方案，确保数据在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和存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储过</a:t>
            </a:r>
            <a:r>
              <a:rPr sz="1350">
                <a:solidFill>
                  <a:srgbClr val="000000"/>
                </a:solidFill>
                <a:latin typeface="OTIESI+MS-UIGothic"/>
                <a:cs typeface="OTIESI+MS-UIGothic"/>
              </a:rPr>
              <a:t>程中的机密性和完整性。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访问</a:t>
            </a: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控制策略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74975" y="1666583"/>
            <a:ext cx="7610488" cy="929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NSHJLR+HOJJLO+ArialMT"/>
                <a:cs typeface="NSHJLR+HOJJLO+ArialMT"/>
              </a:rPr>
              <a:t>01</a:t>
            </a:r>
            <a:r>
              <a:rPr sz="4600" spc="52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 spc="-655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 spc="-655">
                <a:solidFill>
                  <a:srgbClr val="FFFDFD"/>
                </a:solidFill>
                <a:latin typeface="OTIESI+MS-UIGothic"/>
                <a:cs typeface="OTIESI+MS-UIGothic"/>
              </a:rPr>
              <a:t>用施</a:t>
            </a:r>
            <a:r>
              <a:rPr sz="1500" spc="-655">
                <a:solidFill>
                  <a:srgbClr val="FFFDFD"/>
                </a:solidFill>
                <a:latin typeface="SimSun"/>
                <a:cs typeface="SimSun"/>
              </a:rPr>
              <a:t>户严</a:t>
            </a:r>
            <a:r>
              <a:rPr sz="1500" spc="-655">
                <a:solidFill>
                  <a:srgbClr val="FFFDFD"/>
                </a:solidFill>
                <a:latin typeface="OTIESI+MS-UIGothic"/>
                <a:cs typeface="OTIESI+MS-UIGothic"/>
              </a:rPr>
              <a:t>可格以的</a:t>
            </a:r>
            <a:r>
              <a:rPr sz="1500" spc="-655">
                <a:solidFill>
                  <a:srgbClr val="FFFDFD"/>
                </a:solidFill>
                <a:latin typeface="SimSun"/>
                <a:cs typeface="SimSun"/>
              </a:rPr>
              <a:t>访访问问</a:t>
            </a:r>
            <a:r>
              <a:rPr sz="1500" spc="-655">
                <a:solidFill>
                  <a:srgbClr val="FFFDFD"/>
                </a:solidFill>
                <a:latin typeface="OTIESI+MS-UIGothic"/>
                <a:cs typeface="OTIESI+MS-UIGothic"/>
              </a:rPr>
              <a:t>敏控感制数策据略和，</a:t>
            </a:r>
            <a:r>
              <a:rPr sz="1500" spc="-655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 spc="-655">
                <a:solidFill>
                  <a:srgbClr val="FFFDFD"/>
                </a:solidFill>
                <a:latin typeface="OTIESI+MS-UIGothic"/>
                <a:cs typeface="OTIESI+MS-UIGothic"/>
              </a:rPr>
              <a:t>确源保。只有授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45865" y="2860383"/>
            <a:ext cx="4951459" cy="953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NSHJLR+HOJJLO+ArialMT"/>
                <a:cs typeface="NSHJLR+HOJJLO+ArialMT"/>
              </a:rPr>
              <a:t>02</a:t>
            </a:r>
            <a:r>
              <a:rPr sz="4600" spc="115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采用多因素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认证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方式，提高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账户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安全性和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86934" y="320140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可靠性。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66284" y="4020528"/>
            <a:ext cx="1526108" cy="1485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NSHJLR+HOJJLO+ArialMT"/>
                <a:cs typeface="NSHJLR+HOJJLO+ArialMT"/>
              </a:rPr>
              <a:t>03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92470" y="4088503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核和更新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访问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控制列表，确保只有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92470" y="443140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访问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相关系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OTIESI+MS-UIGothic"/>
                <a:cs typeface="OTIESI+MS-UIGothic"/>
              </a:rPr>
              <a:t>源。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86704" y="5228298"/>
            <a:ext cx="7172338" cy="9313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NSHJLR+HOJJLO+ArialMT"/>
                <a:cs typeface="NSHJLR+HOJJLO+ArialMT"/>
              </a:rPr>
              <a:t>04</a:t>
            </a:r>
            <a:r>
              <a:rPr sz="4600" spc="281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 spc="-600">
                <a:solidFill>
                  <a:srgbClr val="FFFDFD"/>
                </a:solidFill>
                <a:latin typeface="SimSun"/>
                <a:cs typeface="SimSun"/>
              </a:rPr>
              <a:t>对现</a:t>
            </a:r>
            <a:r>
              <a:rPr sz="1500" spc="-600">
                <a:solidFill>
                  <a:srgbClr val="FFFDFD"/>
                </a:solidFill>
                <a:latin typeface="OTIESI+MS-UIGothic"/>
                <a:cs typeface="OTIESI+MS-UIGothic"/>
              </a:rPr>
              <a:t>异和常</a:t>
            </a:r>
            <a:r>
              <a:rPr sz="1500" spc="-600">
                <a:solidFill>
                  <a:srgbClr val="FFFDFD"/>
                </a:solidFill>
                <a:latin typeface="SimSun"/>
                <a:cs typeface="SimSun"/>
              </a:rPr>
              <a:t>处访</a:t>
            </a:r>
            <a:r>
              <a:rPr sz="1500" spc="-600">
                <a:solidFill>
                  <a:srgbClr val="FFFDFD"/>
                </a:solidFill>
                <a:latin typeface="OTIESI+MS-UIGothic"/>
                <a:cs typeface="OTIESI+MS-UIGothic"/>
              </a:rPr>
              <a:t>理</a:t>
            </a:r>
            <a:r>
              <a:rPr sz="1500" spc="-600">
                <a:solidFill>
                  <a:srgbClr val="FFFDFD"/>
                </a:solidFill>
                <a:latin typeface="SimSun"/>
                <a:cs typeface="SimSun"/>
              </a:rPr>
              <a:t>问</a:t>
            </a:r>
            <a:r>
              <a:rPr sz="1500" spc="-600">
                <a:solidFill>
                  <a:srgbClr val="FFFDFD"/>
                </a:solidFill>
                <a:latin typeface="OTIESI+MS-UIGothic"/>
                <a:cs typeface="OTIESI+MS-UIGothic"/>
              </a:rPr>
              <a:t>潜行在</a:t>
            </a:r>
            <a:r>
              <a:rPr sz="1500" spc="-6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 spc="-600">
                <a:solidFill>
                  <a:srgbClr val="FFFDFD"/>
                </a:solidFill>
                <a:latin typeface="OTIESI+MS-UIGothic"/>
                <a:cs typeface="OTIESI+MS-UIGothic"/>
              </a:rPr>
              <a:t>的</a:t>
            </a:r>
            <a:r>
              <a:rPr sz="1500" spc="-6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 spc="-600">
                <a:solidFill>
                  <a:srgbClr val="FFFDFD"/>
                </a:solidFill>
                <a:latin typeface="OTIESI+MS-UIGothic"/>
                <a:cs typeface="OTIESI+MS-UIGothic"/>
              </a:rPr>
              <a:t>安行全</a:t>
            </a:r>
            <a:r>
              <a:rPr sz="1500" spc="-600">
                <a:solidFill>
                  <a:srgbClr val="FFFDFD"/>
                </a:solidFill>
                <a:latin typeface="SimSun"/>
                <a:cs typeface="SimSun"/>
              </a:rPr>
              <a:t>监风</a:t>
            </a:r>
            <a:r>
              <a:rPr sz="1500" spc="-600">
                <a:solidFill>
                  <a:srgbClr val="FFFDFD"/>
                </a:solidFill>
                <a:latin typeface="OTIESI+MS-UIGothic"/>
                <a:cs typeface="OTIESI+MS-UIGothic"/>
              </a:rPr>
              <a:t>控</a:t>
            </a:r>
            <a:r>
              <a:rPr sz="1500" spc="-6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 spc="-600">
                <a:solidFill>
                  <a:srgbClr val="FFFDFD"/>
                </a:solidFill>
                <a:latin typeface="OTIESI+MS-UIGothic"/>
                <a:cs typeface="OTIESI+MS-UIGothic"/>
              </a:rPr>
              <a:t>和。</a:t>
            </a:r>
            <a:r>
              <a:rPr sz="1500" spc="-600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1500" spc="-600">
                <a:solidFill>
                  <a:srgbClr val="FFFDFD"/>
                </a:solidFill>
                <a:latin typeface="OTIESI+MS-UIGothic"/>
                <a:cs typeface="OTIESI+MS-UIGothic"/>
              </a:rPr>
              <a:t>警，及</a:t>
            </a:r>
            <a:r>
              <a:rPr sz="1500" spc="-600">
                <a:solidFill>
                  <a:srgbClr val="FFFDFD"/>
                </a:solidFill>
                <a:latin typeface="SimSun"/>
                <a:cs typeface="SimSun"/>
              </a:rPr>
              <a:t>时发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安全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审计</a:t>
            </a: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AF79DE"/>
                </a:solidFill>
                <a:latin typeface="OTIESI+MS-UIGothic"/>
                <a:cs typeface="OTIESI+MS-UIGothic"/>
              </a:rPr>
              <a:t>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52578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络设备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和系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统进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行全面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51106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潜在的安全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患和漏洞，及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行修复和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9169" y="179615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3610" y="2647053"/>
            <a:ext cx="51842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流量和日志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实时监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控和分析，及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异常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和攻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迹象。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748144" y="2647053"/>
            <a:ext cx="51842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行安全演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和模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的能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48144" y="292137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TIESI+MS-UIGothic"/>
                <a:cs typeface="OTIESI+MS-UIGothic"/>
              </a:rPr>
              <a:t>力和水平。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IJFVFL+DCWOLG+MicrosoftYaHei-Bold"/>
                <a:cs typeface="IJFVFL+DCWOLG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1600" y="3768391"/>
            <a:ext cx="50928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OTIESI+MS-UIGothic"/>
                <a:cs typeface="OTIESI+MS-UIGothic"/>
              </a:rPr>
              <a:t>防范网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3800" spc="27">
                <a:solidFill>
                  <a:srgbClr val="000000"/>
                </a:solidFill>
                <a:latin typeface="OTIESI+MS-UIGothic"/>
                <a:cs typeface="OTIESI+MS-UIGothic"/>
              </a:rPr>
              <a:t>攻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3800" spc="27">
                <a:solidFill>
                  <a:srgbClr val="000000"/>
                </a:solidFill>
                <a:latin typeface="OTIESI+MS-UIGothic"/>
                <a:cs typeface="OTIESI+MS-UIGothic"/>
              </a:rPr>
              <a:t>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https://d.book118.com/436152051040010054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OTIESI+MS-UIGothic</vt:lpstr>
      <vt:lpstr>SimSun</vt:lpstr>
      <vt:lpstr>NSHJLR+HOJJLO+ArialMT</vt:lpstr>
      <vt:lpstr>Times New Roman</vt:lpstr>
      <vt:lpstr>FBPCUN+UCANSI+MicrosoftYaHei</vt:lpstr>
      <vt:lpstr>IJFVFL+DCWOLG+MicrosoftYaHei-Bold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2024-09-21T06:23:30.516</cp:lastPrinted>
  <dcterms:created xsi:type="dcterms:W3CDTF">2024-09-20T22:23:30Z</dcterms:created>
  <dcterms:modified xsi:type="dcterms:W3CDTF">2024-09-20T22:23:31Z</dcterms:modified>
</cp:coreProperties>
</file>