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GLDLL+SWGRKF+ArialMT"/>
      <p:regular r:id="rId15"/>
    </p:embeddedFont>
    <p:embeddedFont>
      <p:font typeface="NNRAVU+MS-UIGothic"/>
      <p:regular r:id="rId16"/>
    </p:embeddedFont>
    <p:embeddedFont>
      <p:font typeface="SAENOW+QKHDTL+MicrosoftYaHei-Bold"/>
      <p:regular r:id="rId17"/>
    </p:embeddedFont>
    <p:embeddedFont>
      <p:font typeface="HHVVQI+VDFPFU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378C3-5C08-4D9E-B867-70CD00A6F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14657-88FE-46EC-A6D7-43A89FAA8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F1AF0-DBD1-4B5A-8210-527EB7DFD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8B3F3-D4EC-4658-8D10-CCC1A691B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CD2169-A0D9-4550-AC56-D642AB15E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2B3895-CFF8-4D8A-80CF-9ECF0D1E6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47D818-EA48-469B-A340-3650E9F49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A7E34-85D9-446F-A552-5875CDA44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EAB58-1B90-474F-8C9D-5E5E818AF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18F46-34ED-45AD-9979-B2061C7A5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17143-A689-4884-A245-B0153341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04112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GLDLL+SWGRKF+ArialMT"/>
                <a:cs typeface="VGLDLL+SWGR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NNRAVU+MS-UIGothic"/>
                <a:cs typeface="NNRAVU+MS-UIGothic"/>
              </a:rPr>
              <a:t>百合固金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2400">
                <a:solidFill>
                  <a:srgbClr val="FFFFFF"/>
                </a:solidFill>
                <a:latin typeface="NNRAVU+MS-UIGothic"/>
                <a:cs typeface="NNRAVU+MS-UIGothic"/>
              </a:rPr>
              <a:t>粒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FFFFFF"/>
                </a:solidFill>
                <a:latin typeface="NNRAVU+MS-UIGothic"/>
                <a:cs typeface="NNRAVU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38625" y="2807525"/>
            <a:ext cx="5841941" cy="13432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GLDLL+SWGRKF+ArialMT"/>
                <a:cs typeface="VGLDLL+SWGR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NNRAVU+MS-UIGothic"/>
                <a:cs typeface="NNRAVU+MS-UIGothic"/>
              </a:rPr>
              <a:t>百合固金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2400">
                <a:solidFill>
                  <a:srgbClr val="FFFFFF"/>
                </a:solidFill>
                <a:latin typeface="NNRAVU+MS-UIGothic"/>
                <a:cs typeface="NNRAVU+MS-UIGothic"/>
              </a:rPr>
              <a:t>粒与其他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NNRAVU+MS-UIGothic"/>
                <a:cs typeface="NNRAVU+MS-UIGothic"/>
              </a:rPr>
              <a:t>物的相互作用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VGLDLL+SWGRKF+ArialMT"/>
                <a:cs typeface="VGLDLL+SWGRK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NNRAVU+MS-UIGothic"/>
                <a:cs typeface="NNRAVU+MS-UIGothic"/>
              </a:rPr>
              <a:t>百合固金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2400">
                <a:solidFill>
                  <a:srgbClr val="FFFFFF"/>
                </a:solidFill>
                <a:latin typeface="NNRAVU+MS-UIGothic"/>
                <a:cs typeface="NNRAVU+MS-UIGothic"/>
              </a:rPr>
              <a:t>粒的研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发历</a:t>
            </a:r>
            <a:r>
              <a:rPr sz="2400">
                <a:solidFill>
                  <a:srgbClr val="FFFFFF"/>
                </a:solidFill>
                <a:latin typeface="NNRAVU+MS-UIGothic"/>
                <a:cs typeface="NNRAVU+MS-UIGothic"/>
              </a:rPr>
              <a:t>程与未来展望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SAENOW+QKHDTL+MicrosoftYaHei-Bold"/>
                <a:cs typeface="SAENOW+QKHDT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NNRAVU+MS-UIGothic"/>
                <a:cs typeface="NNRAVU+MS-UIGothic"/>
              </a:rPr>
              <a:t>物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609FFF"/>
                </a:solidFill>
                <a:latin typeface="NNRAVU+MS-UIGothic"/>
                <a:cs typeface="NNRAVU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2634" y="1644412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609FFF"/>
                </a:solidFill>
                <a:latin typeface="NNRAVU+MS-UIGothic"/>
                <a:cs typeface="NNRAVU+MS-UIGothic"/>
              </a:rPr>
              <a:t>百合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3530" y="1626877"/>
            <a:ext cx="758888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609FFF"/>
                </a:solidFill>
                <a:latin typeface="NNRAVU+MS-UIGothic"/>
                <a:cs typeface="NNRAVU+MS-UIGothic"/>
              </a:rPr>
              <a:t>当</a:t>
            </a:r>
            <a:r>
              <a:rPr sz="1700">
                <a:solidFill>
                  <a:srgbClr val="609FFF"/>
                </a:solidFill>
                <a:latin typeface="SimSun"/>
                <a:cs typeface="SimSun"/>
              </a:rPr>
              <a:t>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3850" y="3305182"/>
            <a:ext cx="977811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609FFF"/>
                </a:solidFill>
                <a:latin typeface="NNRAVU+MS-UIGothic"/>
                <a:cs typeface="NNRAVU+MS-UIGothic"/>
              </a:rPr>
              <a:t>熟地黄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11209" y="3305182"/>
            <a:ext cx="758888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609FFF"/>
                </a:solidFill>
                <a:latin typeface="NNRAVU+MS-UIGothic"/>
                <a:cs typeface="NNRAVU+MS-UIGothic"/>
              </a:rPr>
              <a:t>白芍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62634" y="4978407"/>
            <a:ext cx="758888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609FFF"/>
                </a:solidFill>
                <a:latin typeface="NNRAVU+MS-UIGothic"/>
                <a:cs typeface="NNRAVU+MS-UIGothic"/>
              </a:rPr>
              <a:t>麦冬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806055" y="4978407"/>
            <a:ext cx="977810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609FFF"/>
                </a:solidFill>
                <a:latin typeface="NNRAVU+MS-UIGothic"/>
                <a:cs typeface="NNRAVU+MS-UIGothic"/>
              </a:rPr>
              <a:t>生地黄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NRAVU+MS-UIGothic"/>
                <a:cs typeface="NNRAVU+MS-UIGothic"/>
              </a:rPr>
              <a:t>功效与主治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NNRAVU+MS-UIGothic"/>
                <a:cs typeface="NNRAVU+MS-UIGothic"/>
              </a:rPr>
              <a:t>功效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NNRAVU+MS-UIGothic"/>
                <a:cs typeface="NNRAVU+MS-UIGothic"/>
              </a:rPr>
              <a:t>主治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NRAVU+MS-UIGothic"/>
                <a:cs typeface="NNRAVU+MS-UIGothic"/>
              </a:rPr>
              <a:t>用法用量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3139" y="2087617"/>
            <a:ext cx="2190982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用法：口服，一次</a:t>
            </a:r>
            <a:r>
              <a:rPr sz="1500">
                <a:solidFill>
                  <a:srgbClr val="FDFCFC"/>
                </a:solidFill>
                <a:latin typeface="HHVVQI+VDFPFU+MicrosoftYaHei"/>
                <a:cs typeface="HHVVQI+VDFPFU+MicrosoftYaHei"/>
              </a:rPr>
              <a:t>10</a:t>
            </a: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克，</a:t>
            </a:r>
          </a:p>
          <a:p>
            <a:pPr marL="62738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一日</a:t>
            </a:r>
            <a:r>
              <a:rPr sz="1500">
                <a:solidFill>
                  <a:srgbClr val="FDFCFC"/>
                </a:solidFill>
                <a:latin typeface="HHVVQI+VDFPFU+MicrosoftYaHei"/>
                <a:cs typeface="HHVVQI+VDFPFU+MicrosoftYaHei"/>
              </a:rPr>
              <a:t>3</a:t>
            </a: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次。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19040" y="2259067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注意事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513319" y="2259067"/>
            <a:ext cx="236317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HHVVQI+VDFPFU+MicrosoftYaHei"/>
                <a:cs typeface="HHVVQI+VDFPFU+MicrosoftYaHei"/>
              </a:rPr>
              <a:t>2. 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寒咳嗽者不宜服用。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767329" y="5081008"/>
            <a:ext cx="2300287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用量：一日最大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量不超</a:t>
            </a:r>
          </a:p>
          <a:p>
            <a:pPr marL="650239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DFCFC"/>
                </a:solidFill>
                <a:latin typeface="HHVVQI+VDFPFU+MicrosoftYaHei"/>
                <a:cs typeface="HHVVQI+VDFPFU+MicrosoftYaHei"/>
              </a:rPr>
              <a:t>30</a:t>
            </a: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26454" y="5081008"/>
            <a:ext cx="228955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HHVVQI+VDFPFU+MicrosoftYaHei"/>
                <a:cs typeface="HHVVQI+VDFPFU+MicrosoftYaHei"/>
              </a:rPr>
              <a:t>1. </a:t>
            </a: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忌烟酒、辛辣、油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腻</a:t>
            </a: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及</a:t>
            </a:r>
          </a:p>
          <a:p>
            <a:pPr marL="48767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刺激性食物。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74530" y="5252458"/>
            <a:ext cx="138818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HHVVQI+VDFPFU+MicrosoftYaHei"/>
                <a:cs typeface="HHVVQI+VDFPFU+MicrosoftYaHei"/>
              </a:rPr>
              <a:t>3. </a:t>
            </a: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孕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FDFCFC"/>
                </a:solidFill>
                <a:latin typeface="NNRAVU+MS-UIGothic"/>
                <a:cs typeface="NNRAVU+MS-UIGothic"/>
              </a:rPr>
              <a:t>慎用。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SAENOW+QKHDTL+MicrosoftYaHei-Bold"/>
                <a:cs typeface="SAENOW+QKHDT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NNRAVU+MS-UIGothic"/>
                <a:cs typeface="NNRAVU+MS-UIGothic"/>
              </a:rPr>
              <a:t>效学研究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效学研究是研究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生物体或生物活性物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的生理、生化功能的影响及其机制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的科学。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百合固金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粒的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效学研究主要包括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理作用、作用机制、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度等方面的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研究。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59231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研究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果表明，百合固金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粒具有抗炎、抗氧化、抗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瘤等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理作用，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多种疾病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具有治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药动</a:t>
            </a:r>
            <a:r>
              <a:rPr sz="3000">
                <a:solidFill>
                  <a:srgbClr val="609FFF"/>
                </a:solidFill>
                <a:latin typeface="NNRAVU+MS-UIGothic"/>
                <a:cs typeface="NNRAVU+MS-UIGothic"/>
              </a:rPr>
              <a:t>学研究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药动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学研究是研究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物在生物体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内的吸收、分布、代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和排泄等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程的科学。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百合固金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粒的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药动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学研究主要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其在体内的吸收、分布、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和排泄等方面的研究。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研究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果表明，百合固金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粒在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体内的吸收和分布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快，代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排泄也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迅速，具有一定的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NRAVU+MS-UIGothic"/>
                <a:cs typeface="NNRAVU+MS-UIGothic"/>
              </a:rPr>
              <a:t>力学特征。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NNRAVU+MS-UIGothic"/>
                <a:cs typeface="NNRAVU+MS-UIGothic"/>
              </a:rPr>
              <a:t>毒理学研究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66709" y="206412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研究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果表明，百合固金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粒的毒性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低，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期使用或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量使用可能会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生一定的毒性反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，但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体来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说较为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安全可靠。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毒理学研究是研究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生物体的毒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77289" y="2749923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性作用及其机制的科学。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379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百合固金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粒的毒理学研究主要包括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其急性毒性、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期毒性、致畸致突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NNRAVU+MS-UIGothic"/>
                <a:cs typeface="NNRAVU+MS-UIGothic"/>
              </a:rPr>
              <a:t>等方面的研究。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https://d.book118.com/436204112022010103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VGLDLL+SWGRKF+ArialMT</vt:lpstr>
      <vt:lpstr>Times New Roman</vt:lpstr>
      <vt:lpstr>NNRAVU+MS-UIGothic</vt:lpstr>
      <vt:lpstr>SimSun</vt:lpstr>
      <vt:lpstr>SAENOW+QKHDTL+MicrosoftYaHei-Bold</vt:lpstr>
      <vt:lpstr>HHVVQI+VDFPFU+MicrosoftYaHei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2024-09-28T07:11:43.713</cp:lastPrinted>
  <dcterms:created xsi:type="dcterms:W3CDTF">2024-09-27T23:11:43Z</dcterms:created>
  <dcterms:modified xsi:type="dcterms:W3CDTF">2024-09-27T23:11:44Z</dcterms:modified>
</cp:coreProperties>
</file>