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LJAEKJ+MS-UIGothic"/>
      <p:regular r:id="rId16"/>
    </p:embeddedFont>
    <p:embeddedFont>
      <p:font typeface="BVIIML+DIKQDV+ArialMT"/>
      <p:regular r:id="rId17"/>
    </p:embeddedFont>
    <p:embeddedFont>
      <p:font typeface="IREKHN+WTBRJA+Arial-BoldMT"/>
      <p:regular r:id="rId18"/>
    </p:embeddedFont>
    <p:embeddedFont>
      <p:font typeface="JDIPSU+GDCKHL+MicrosoftYaHei-Bold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65F054-BC0B-462F-8427-C9E70E633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F3CA27-087A-45EB-9CB8-2B7150807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D287D3-1CB1-49B4-9B5C-9DC114D66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4EB151-1E97-4517-86CD-F5EA09C98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D7F36B-1249-409A-A351-130EA8C48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3DECD3-941D-4E55-BEEB-81ED7B83E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BB3891-F3B3-45CC-8CFA-B43AB5E1A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B4E597-23ED-48E5-85FC-62C7989C8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02DF81-9131-47E1-A836-338F7AEE9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87000-E379-4225-904E-274ED1408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F82A1-71E0-4105-ACB4-B344F5153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21021514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4625" y="1390154"/>
            <a:ext cx="72294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5E5E5E"/>
                </a:solidFill>
                <a:latin typeface="LJAEKJ+MS-UIGothic"/>
                <a:cs typeface="LJAEKJ+MS-UIGothic"/>
              </a:rPr>
              <a:t>如何建立你的演自信心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311775" y="2142680"/>
            <a:ext cx="1882088" cy="134525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BVIIML+DIKQDV+ArialMT"/>
                <a:cs typeface="BVIIML+DIKQDV+ArialMT"/>
              </a:rPr>
              <a:t>•</a:t>
            </a:r>
            <a:r>
              <a:rPr sz="2450" spc="128">
                <a:solidFill>
                  <a:srgbClr val="173D31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73D31"/>
                </a:solidFill>
                <a:latin typeface="LJAEKJ+MS-UIGothic"/>
                <a:cs typeface="LJAEKJ+MS-UIGothic"/>
              </a:rPr>
              <a:t>了解自我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BVIIML+DIKQDV+ArialMT"/>
                <a:cs typeface="BVIIML+DIKQDV+ArialMT"/>
              </a:rPr>
              <a:t>•</a:t>
            </a:r>
            <a:r>
              <a:rPr sz="2450" spc="128">
                <a:solidFill>
                  <a:srgbClr val="173D31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73D31"/>
                </a:solidFill>
                <a:latin typeface="LJAEKJ+MS-UIGothic"/>
                <a:cs typeface="LJAEKJ+MS-UIGothic"/>
              </a:rPr>
              <a:t>准演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11775" y="3262820"/>
            <a:ext cx="2186201" cy="19046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BVIIML+DIKQDV+ArialMT"/>
                <a:cs typeface="BVIIML+DIKQDV+ArialMT"/>
              </a:rPr>
              <a:t>•</a:t>
            </a:r>
            <a:r>
              <a:rPr sz="2450" spc="128">
                <a:solidFill>
                  <a:srgbClr val="173D31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73D31"/>
                </a:solidFill>
                <a:latin typeface="LJAEKJ+MS-UIGothic"/>
                <a:cs typeface="LJAEKJ+MS-UIGothic"/>
              </a:rPr>
              <a:t>提升演技能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BVIIML+DIKQDV+ArialMT"/>
                <a:cs typeface="BVIIML+DIKQDV+ArialMT"/>
              </a:rPr>
              <a:t>•</a:t>
            </a:r>
            <a:r>
              <a:rPr sz="2450" spc="128">
                <a:solidFill>
                  <a:srgbClr val="173D31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73D31"/>
                </a:solidFill>
                <a:latin typeface="LJAEKJ+MS-UIGothic"/>
                <a:cs typeface="LJAEKJ+MS-UIGothic"/>
              </a:rPr>
              <a:t>克服演恐惧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BVIIML+DIKQDV+ArialMT"/>
                <a:cs typeface="BVIIML+DIKQDV+ArialMT"/>
              </a:rPr>
              <a:t>•</a:t>
            </a:r>
            <a:r>
              <a:rPr sz="2450" spc="128">
                <a:solidFill>
                  <a:srgbClr val="173D31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73D31"/>
                </a:solidFill>
                <a:latin typeface="LJAEKJ+MS-UIGothic"/>
                <a:cs typeface="LJAEKJ+MS-UIGothic"/>
              </a:rPr>
              <a:t>增自信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53000" y="2434046"/>
            <a:ext cx="3514725" cy="31282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549909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5E5E5E"/>
                </a:solidFill>
                <a:latin typeface="IREKHN+WTBRJA+Arial-BoldMT"/>
                <a:cs typeface="IREKHN+WTBRJA+Arial-BoldMT"/>
              </a:rPr>
              <a:t>01</a:t>
            </a:r>
          </a:p>
          <a:p>
            <a:pPr marL="0" marR="0">
              <a:lnSpc>
                <a:spcPts val="4500"/>
              </a:lnSpc>
              <a:spcBef>
                <a:spcPts val="2736"/>
              </a:spcBef>
              <a:spcAft>
                <a:spcPct val="0"/>
              </a:spcAft>
            </a:pPr>
            <a:r>
              <a:rPr sz="4500">
                <a:solidFill>
                  <a:srgbClr val="5E5E5E"/>
                </a:solidFill>
                <a:latin typeface="LJAEKJ+MS-UIGothic"/>
                <a:cs typeface="LJAEKJ+MS-UIGothic"/>
              </a:rPr>
              <a:t>了解自我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认识</a:t>
            </a:r>
            <a:r>
              <a:rPr sz="3000">
                <a:solidFill>
                  <a:srgbClr val="689E5F"/>
                </a:solidFill>
                <a:latin typeface="LJAEKJ+MS-UIGothic"/>
                <a:cs typeface="LJAEKJ+MS-UIGothic"/>
              </a:rPr>
              <a:t>自己的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优势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DIPSU+GDCKHL+MicrosoftYaHei-Bold"/>
                <a:cs typeface="JDIPSU+GDCKHL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DIPSU+GDCKHL+MicrosoftYaHei-Bold"/>
                <a:cs typeface="JDIPSU+GDCKHL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JDIPSU+GDCKHL+MicrosoftYaHei-Bold"/>
                <a:cs typeface="JDIPSU+GDCKHL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89E5F"/>
                </a:solidFill>
                <a:latin typeface="LJAEKJ+MS-UIGothic"/>
                <a:cs typeface="LJAEKJ+MS-UIGothic"/>
              </a:rPr>
              <a:t>列出自己的</a:t>
            </a:r>
            <a:r>
              <a:rPr sz="2000" spc="23">
                <a:solidFill>
                  <a:srgbClr val="689E5F"/>
                </a:solidFill>
                <a:latin typeface="SimSun"/>
                <a:cs typeface="SimSun"/>
              </a:rPr>
              <a:t>优</a:t>
            </a:r>
            <a:r>
              <a:rPr sz="2000">
                <a:solidFill>
                  <a:srgbClr val="689E5F"/>
                </a:solidFill>
                <a:latin typeface="LJAEKJ+MS-UIGothic"/>
                <a:cs typeface="LJAEKJ+MS-UIGothic"/>
              </a:rPr>
              <a:t>点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689E5F"/>
                </a:solidFill>
                <a:latin typeface="LJAEKJ+MS-UIGothic"/>
                <a:cs typeface="LJAEKJ+MS-UIGothic"/>
              </a:rPr>
              <a:t>回</a:t>
            </a:r>
            <a:r>
              <a:rPr sz="2000" spc="25">
                <a:solidFill>
                  <a:srgbClr val="689E5F"/>
                </a:solidFill>
                <a:latin typeface="SimSun"/>
                <a:cs typeface="SimSun"/>
              </a:rPr>
              <a:t>顾</a:t>
            </a:r>
            <a:r>
              <a:rPr sz="2000" spc="25">
                <a:solidFill>
                  <a:srgbClr val="689E5F"/>
                </a:solidFill>
                <a:latin typeface="LJAEKJ+MS-UIGothic"/>
                <a:cs typeface="LJAEKJ+MS-UIGothic"/>
              </a:rPr>
              <a:t>成功</a:t>
            </a:r>
            <a:r>
              <a:rPr sz="2000" spc="25">
                <a:solidFill>
                  <a:srgbClr val="689E5F"/>
                </a:solidFill>
                <a:latin typeface="SimSun"/>
                <a:cs typeface="SimSun"/>
              </a:rPr>
              <a:t>经历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89E5F"/>
                </a:solidFill>
                <a:latin typeface="SimSun"/>
                <a:cs typeface="SimSun"/>
              </a:rPr>
              <a:t>发挥</a:t>
            </a:r>
            <a:r>
              <a:rPr sz="2000" spc="25">
                <a:solidFill>
                  <a:srgbClr val="689E5F"/>
                </a:solidFill>
                <a:latin typeface="LJAEKJ+MS-UIGothic"/>
                <a:cs typeface="LJAEKJ+MS-UIGothic"/>
              </a:rPr>
              <a:t>个人特</a:t>
            </a:r>
            <a:r>
              <a:rPr sz="2000">
                <a:solidFill>
                  <a:srgbClr val="689E5F"/>
                </a:solidFill>
                <a:latin typeface="SimSun"/>
                <a:cs typeface="SimSun"/>
              </a:rPr>
              <a:t>长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555304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通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自我反思和他人反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列出自己在演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讲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方面的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优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势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，如声音洪亮、表达清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晰、幽默感等。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回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自己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去在演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讲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方面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的成功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经历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有助于增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自信心，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认识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到自己具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演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讲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能力。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在演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讲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中充分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发挥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自己的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特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，展示自己的独特魅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力，从而增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自信心。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识别</a:t>
            </a:r>
            <a:r>
              <a:rPr sz="3000">
                <a:solidFill>
                  <a:srgbClr val="689E5F"/>
                </a:solidFill>
                <a:latin typeface="LJAEKJ+MS-UIGothic"/>
                <a:cs typeface="LJAEKJ+MS-UIGothic"/>
              </a:rPr>
              <a:t>自己的弱点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LJAEKJ+MS-UIGothic"/>
                <a:cs typeface="LJAEKJ+MS-UIGothic"/>
              </a:rPr>
              <a:t>找出自己的不足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LJAEKJ+MS-UIGothic"/>
                <a:cs typeface="LJAEKJ+MS-UIGothic"/>
              </a:rPr>
              <a:t>分析原因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LJAEKJ+MS-UIGothic"/>
                <a:cs typeface="LJAEKJ+MS-UIGothic"/>
              </a:rPr>
              <a:t>接受并改</a:t>
            </a:r>
            <a:r>
              <a:rPr sz="2300">
                <a:solidFill>
                  <a:srgbClr val="689E5F"/>
                </a:solidFill>
                <a:latin typeface="SimSun"/>
                <a:cs typeface="SimSun"/>
              </a:rPr>
              <a:t>进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55530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通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自我反思和他人反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找出自己在演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讲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方面的不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足，如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紧张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、忘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、表达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不流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畅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自己的不足，分析原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因并找出解决方法，如通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过练习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提高表达能力、提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前准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减少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紧张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感等。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接受自己的不足，并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采取措施改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，逐步提高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自己的演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讲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水平。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872507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LJAEKJ+MS-UIGothic"/>
                <a:cs typeface="LJAEKJ+MS-UIGothic"/>
              </a:rPr>
              <a:t>接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纳</a:t>
            </a:r>
            <a:r>
              <a:rPr sz="3000">
                <a:solidFill>
                  <a:srgbClr val="689E5F"/>
                </a:solidFill>
                <a:latin typeface="LJAEKJ+MS-UIGothic"/>
                <a:cs typeface="LJAEKJ+MS-UIGothic"/>
              </a:rPr>
              <a:t>自我，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树</a:t>
            </a:r>
            <a:r>
              <a:rPr sz="3000">
                <a:solidFill>
                  <a:srgbClr val="689E5F"/>
                </a:solidFill>
                <a:latin typeface="LJAEKJ+MS-UIGothic"/>
                <a:cs typeface="LJAEKJ+MS-UIGothic"/>
              </a:rPr>
              <a:t>立自信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50364" y="1709959"/>
            <a:ext cx="243509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LJAEKJ+MS-UIGothic"/>
                <a:cs typeface="LJAEKJ+MS-UIGothic"/>
              </a:rPr>
              <a:t>接受自己的不完美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LJAEKJ+MS-UIGothic"/>
                <a:cs typeface="LJAEKJ+MS-UIGothic"/>
              </a:rPr>
              <a:t>保持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积</a:t>
            </a:r>
            <a:r>
              <a:rPr sz="2000" spc="25">
                <a:solidFill>
                  <a:srgbClr val="FFFDFD"/>
                </a:solidFill>
                <a:latin typeface="LJAEKJ+MS-UIGothic"/>
                <a:cs typeface="LJAEKJ+MS-UIGothic"/>
              </a:rPr>
              <a:t>极心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281292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JAEKJ+MS-UIGothic"/>
                <a:cs typeface="LJAEKJ+MS-UIGothic"/>
              </a:rPr>
              <a:t>保持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DFD"/>
                </a:solidFill>
                <a:latin typeface="LJAEKJ+MS-UIGothic"/>
                <a:cs typeface="LJAEKJ+MS-UIGothic"/>
              </a:rPr>
              <a:t>极的心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LJAEKJ+MS-UIGothic"/>
                <a:cs typeface="LJAEKJ+MS-UIGothic"/>
              </a:rPr>
              <a:t>，相信自己能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LJAEKJ+MS-UIGothic"/>
                <a:cs typeface="LJAEKJ+MS-UIGothic"/>
              </a:rPr>
              <a:t>克服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JAEKJ+MS-UIGothic"/>
                <a:cs typeface="LJAEKJ+MS-UIGothic"/>
              </a:rPr>
              <a:t>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FFFDFD"/>
                </a:solidFill>
                <a:latin typeface="LJAEKJ+MS-UIGothic"/>
                <a:cs typeface="LJAEKJ+MS-UIGothic"/>
              </a:rPr>
              <a:t>，取得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LJAEKJ+MS-UIGothic"/>
                <a:cs typeface="LJAEKJ+MS-UIGothic"/>
              </a:rPr>
              <a:t>步。在面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LJAEKJ+MS-UIGothic"/>
                <a:cs typeface="LJAEKJ+MS-UIGothic"/>
              </a:rPr>
              <a:t>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战时</a:t>
            </a:r>
            <a:r>
              <a:rPr sz="1500">
                <a:solidFill>
                  <a:srgbClr val="FFFDFD"/>
                </a:solidFill>
                <a:latin typeface="LJAEKJ+MS-UIGothic"/>
                <a:cs typeface="LJAEKJ+MS-UIGothic"/>
              </a:rPr>
              <a:t>，保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JAEKJ+MS-UIGothic"/>
                <a:cs typeface="LJAEKJ+MS-UIGothic"/>
              </a:rPr>
              <a:t>持冷静和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乐观</a:t>
            </a:r>
            <a:r>
              <a:rPr sz="1500">
                <a:solidFill>
                  <a:srgbClr val="FFFDFD"/>
                </a:solidFill>
                <a:latin typeface="LJAEKJ+MS-UIGothic"/>
                <a:cs typeface="LJAEKJ+MS-UIGothic"/>
              </a:rPr>
              <a:t>，相信自己能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够应对</a:t>
            </a:r>
            <a:r>
              <a:rPr sz="1500">
                <a:solidFill>
                  <a:srgbClr val="FFFDFD"/>
                </a:solidFill>
                <a:latin typeface="LJAEKJ+MS-UIGothic"/>
                <a:cs typeface="LJAEKJ+MS-UIGothic"/>
              </a:rPr>
              <a:t>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JAEKJ+MS-UIGothic"/>
                <a:cs typeface="LJAEKJ+MS-UIGothic"/>
              </a:rPr>
              <a:t>种情况。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14425" y="2452742"/>
            <a:ext cx="36506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认识</a:t>
            </a:r>
            <a:r>
              <a:rPr sz="1500">
                <a:solidFill>
                  <a:srgbClr val="FFFDFD"/>
                </a:solidFill>
                <a:latin typeface="LJAEKJ+MS-UIGothic"/>
                <a:cs typeface="LJAEKJ+MS-UIGothic"/>
              </a:rPr>
              <a:t>到每个人都有自己的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DFD"/>
                </a:solidFill>
                <a:latin typeface="LJAEKJ+MS-UIGothic"/>
                <a:cs typeface="LJAEKJ+MS-UIGothic"/>
              </a:rPr>
              <a:t>点和不足，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JAEKJ+MS-UIGothic"/>
                <a:cs typeface="LJAEKJ+MS-UIGothic"/>
              </a:rPr>
              <a:t>接受自己的不完美，不要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LJAEKJ+MS-UIGothic"/>
                <a:cs typeface="LJAEKJ+MS-UIGothic"/>
              </a:rPr>
              <a:t>分苛求完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JAEKJ+MS-UIGothic"/>
                <a:cs typeface="LJAEKJ+MS-UIGothic"/>
              </a:rPr>
              <a:t>美。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树</a:t>
            </a:r>
            <a:r>
              <a:rPr sz="2000" spc="25">
                <a:solidFill>
                  <a:srgbClr val="FFFDFD"/>
                </a:solidFill>
                <a:latin typeface="LJAEKJ+MS-UIGothic"/>
                <a:cs typeface="LJAEKJ+MS-UIGothic"/>
              </a:rPr>
              <a:t>立自信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JAEKJ+MS-UIGothic"/>
                <a:cs typeface="LJAEKJ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LJAEKJ+MS-UIGothic"/>
                <a:cs typeface="LJAEKJ+MS-UIGothic"/>
              </a:rPr>
              <a:t>不断学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DFD"/>
                </a:solidFill>
                <a:latin typeface="LJAEKJ+MS-UIGothic"/>
                <a:cs typeface="LJAEKJ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DFD"/>
                </a:solidFill>
                <a:latin typeface="LJAEKJ+MS-UIGothic"/>
                <a:cs typeface="LJAEKJ+MS-UIGothic"/>
              </a:rPr>
              <a:t>践，提高自己的演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讲</a:t>
            </a:r>
            <a:r>
              <a:rPr sz="1500">
                <a:solidFill>
                  <a:srgbClr val="FFFDFD"/>
                </a:solidFill>
                <a:latin typeface="LJAEKJ+MS-UIGothic"/>
                <a:cs typeface="LJAEKJ+MS-UIGothic"/>
              </a:rPr>
              <a:t>能力，从而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树</a:t>
            </a:r>
            <a:r>
              <a:rPr sz="1500">
                <a:solidFill>
                  <a:srgbClr val="FFFDFD"/>
                </a:solidFill>
                <a:latin typeface="LJAEKJ+MS-UIGothic"/>
                <a:cs typeface="LJAEKJ+MS-UIGothic"/>
              </a:rPr>
              <a:t>立自信心。相信自己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JAEKJ+MS-UIGothic"/>
                <a:cs typeface="LJAEKJ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LJAEKJ+MS-UIGothic"/>
                <a:cs typeface="LJAEKJ+MS-UIGothic"/>
              </a:rPr>
              <a:t>做好演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讲</a:t>
            </a:r>
            <a:r>
              <a:rPr sz="1500">
                <a:solidFill>
                  <a:srgbClr val="FFFDFD"/>
                </a:solidFill>
                <a:latin typeface="LJAEKJ+MS-UIGothic"/>
                <a:cs typeface="LJAEKJ+MS-UIGothic"/>
              </a:rPr>
              <a:t>，敢于挑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DFD"/>
                </a:solidFill>
                <a:latin typeface="LJAEKJ+MS-UIGothic"/>
                <a:cs typeface="LJAEKJ+MS-UIGothic"/>
              </a:rPr>
              <a:t>自己。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02909" y="2434046"/>
            <a:ext cx="2786806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5E5E5E"/>
                </a:solidFill>
                <a:latin typeface="IREKHN+WTBRJA+Arial-BoldMT"/>
                <a:cs typeface="IREKHN+WTBRJA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94579" y="3762097"/>
            <a:ext cx="2000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E5E5E"/>
                </a:solidFill>
                <a:latin typeface="LJAEKJ+MS-UIGothic"/>
                <a:cs typeface="LJAEKJ+MS-UIGothic"/>
              </a:rPr>
              <a:t>准演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LJAEKJ+MS-UIGothic"/>
                <a:cs typeface="LJAEKJ+MS-UIGothic"/>
              </a:rPr>
              <a:t>明确演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讲</a:t>
            </a:r>
            <a:r>
              <a:rPr sz="3000">
                <a:solidFill>
                  <a:srgbClr val="689E5F"/>
                </a:solidFill>
                <a:latin typeface="LJAEKJ+MS-UIGothic"/>
                <a:cs typeface="LJAEKJ+MS-UIGothic"/>
              </a:rPr>
              <a:t>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LJAEKJ+MS-UIGothic"/>
                <a:cs typeface="LJAEKJ+MS-UIGothic"/>
              </a:rPr>
              <a:t>确定演</a:t>
            </a:r>
            <a:r>
              <a:rPr sz="1550" spc="25">
                <a:solidFill>
                  <a:srgbClr val="689E5F"/>
                </a:solidFill>
                <a:latin typeface="SimSun"/>
                <a:cs typeface="SimSun"/>
              </a:rPr>
              <a:t>讲</a:t>
            </a:r>
            <a:r>
              <a:rPr sz="1550" spc="25">
                <a:solidFill>
                  <a:srgbClr val="689E5F"/>
                </a:solidFill>
                <a:latin typeface="LJAEKJ+MS-UIGothic"/>
                <a:cs typeface="LJAEKJ+MS-UIGothic"/>
              </a:rPr>
              <a:t>主</a:t>
            </a:r>
            <a:r>
              <a:rPr sz="1550" spc="25">
                <a:solidFill>
                  <a:srgbClr val="689E5F"/>
                </a:solidFill>
                <a:latin typeface="SimSun"/>
                <a:cs typeface="SimSun"/>
              </a:rPr>
              <a:t>题</a:t>
            </a:r>
            <a:r>
              <a:rPr sz="1550" spc="25">
                <a:solidFill>
                  <a:srgbClr val="689E5F"/>
                </a:solidFill>
                <a:latin typeface="LJAEKJ+MS-UIGothic"/>
                <a:cs typeface="LJAEKJ+MS-UIGothic"/>
              </a:rPr>
              <a:t>和目的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LJAEKJ+MS-UIGothic"/>
                <a:cs typeface="LJAEKJ+MS-UIGothic"/>
              </a:rPr>
              <a:t>在开始准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282828"/>
                </a:solidFill>
                <a:latin typeface="LJAEKJ+MS-UIGothic"/>
                <a:cs typeface="LJAEKJ+MS-UIGothic"/>
              </a:rPr>
              <a:t>演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讲</a:t>
            </a:r>
            <a:r>
              <a:rPr sz="1350">
                <a:solidFill>
                  <a:srgbClr val="282828"/>
                </a:solidFill>
                <a:latin typeface="LJAEKJ+MS-UIGothic"/>
                <a:cs typeface="LJAEKJ+MS-UIGothic"/>
              </a:rPr>
              <a:t>之前，首先要明确演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讲</a:t>
            </a:r>
            <a:r>
              <a:rPr sz="1350">
                <a:solidFill>
                  <a:srgbClr val="282828"/>
                </a:solidFill>
                <a:latin typeface="LJAEKJ+MS-UIGothic"/>
                <a:cs typeface="LJAEKJ+MS-UIGothic"/>
              </a:rPr>
              <a:t>的主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题</a:t>
            </a:r>
            <a:r>
              <a:rPr sz="1350">
                <a:solidFill>
                  <a:srgbClr val="282828"/>
                </a:solidFill>
                <a:latin typeface="LJAEKJ+MS-UIGothic"/>
                <a:cs typeface="LJAEKJ+MS-UIGothic"/>
              </a:rPr>
              <a:t>和目的。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282828"/>
                </a:solidFill>
                <a:latin typeface="LJAEKJ+MS-UIGothic"/>
                <a:cs typeface="LJAEKJ+MS-UIGothic"/>
              </a:rPr>
              <a:t>有助于你更好地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282828"/>
                </a:solidFill>
                <a:latin typeface="LJAEKJ+MS-UIGothic"/>
                <a:cs typeface="LJAEKJ+MS-UIGothic"/>
              </a:rPr>
              <a:t>演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讲</a:t>
            </a:r>
            <a:r>
              <a:rPr sz="1350">
                <a:solidFill>
                  <a:srgbClr val="282828"/>
                </a:solidFill>
                <a:latin typeface="LJAEKJ+MS-UIGothic"/>
                <a:cs typeface="LJAEKJ+MS-UIGothic"/>
              </a:rPr>
              <a:t>内容和思路，确保演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讲</a:t>
            </a:r>
            <a:r>
              <a:rPr sz="1350">
                <a:solidFill>
                  <a:srgbClr val="282828"/>
                </a:solidFill>
                <a:latin typeface="LJAEKJ+MS-UIGothic"/>
                <a:cs typeface="LJAEKJ+MS-UIGothic"/>
              </a:rPr>
              <a:t>内容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LJAEKJ+MS-UIGothic"/>
                <a:cs typeface="LJAEKJ+MS-UIGothic"/>
              </a:rPr>
              <a:t>与主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题紧</a:t>
            </a:r>
            <a:r>
              <a:rPr sz="1350">
                <a:solidFill>
                  <a:srgbClr val="282828"/>
                </a:solidFill>
                <a:latin typeface="LJAEKJ+MS-UIGothic"/>
                <a:cs typeface="LJAEKJ+MS-UIGothic"/>
              </a:rPr>
              <a:t>密相关。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LJAEKJ+MS-UIGothic"/>
                <a:cs typeface="LJAEKJ+MS-UIGothic"/>
              </a:rPr>
              <a:t>确定受众群体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21937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JAEKJ+MS-UIGothic"/>
                <a:cs typeface="LJAEKJ+MS-UIGothic"/>
              </a:rPr>
              <a:t>了解你的受众群体，包括他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LJAEKJ+MS-UIGothic"/>
                <a:cs typeface="LJAEKJ+MS-UIGothic"/>
              </a:rPr>
              <a:t>的年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龄</a:t>
            </a:r>
            <a:r>
              <a:rPr sz="1350">
                <a:solidFill>
                  <a:srgbClr val="FFFFFF"/>
                </a:solidFill>
                <a:latin typeface="LJAEKJ+MS-UIGothic"/>
                <a:cs typeface="LJAEKJ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JAEKJ+MS-UIGothic"/>
                <a:cs typeface="LJAEKJ+MS-UIGothic"/>
              </a:rPr>
              <a:t>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别</a:t>
            </a:r>
            <a:r>
              <a:rPr sz="1350">
                <a:solidFill>
                  <a:srgbClr val="FFFFFF"/>
                </a:solidFill>
                <a:latin typeface="LJAEKJ+MS-UIGothic"/>
                <a:cs typeface="LJAEKJ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职业</a:t>
            </a:r>
            <a:r>
              <a:rPr sz="1350">
                <a:solidFill>
                  <a:srgbClr val="FFFFFF"/>
                </a:solidFill>
                <a:latin typeface="LJAEKJ+MS-UIGothic"/>
                <a:cs typeface="LJAEKJ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兴</a:t>
            </a:r>
            <a:r>
              <a:rPr sz="1350">
                <a:solidFill>
                  <a:srgbClr val="FFFFFF"/>
                </a:solidFill>
                <a:latin typeface="LJAEKJ+MS-UIGothic"/>
                <a:cs typeface="LJAEKJ+MS-UIGothic"/>
              </a:rPr>
              <a:t>趣等方面的信息。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JAEKJ+MS-UIGothic"/>
                <a:cs typeface="LJAEKJ+MS-UIGothic"/>
              </a:rPr>
              <a:t>将有助于你更好地了解他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LJAEKJ+MS-UIGothic"/>
                <a:cs typeface="LJAEKJ+MS-UIGothic"/>
              </a:rPr>
              <a:t>的需求和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兴</a:t>
            </a:r>
            <a:r>
              <a:rPr sz="1350">
                <a:solidFill>
                  <a:srgbClr val="FFFFFF"/>
                </a:solidFill>
                <a:latin typeface="LJAEKJ+MS-UIGothic"/>
                <a:cs typeface="LJAEKJ+MS-UIGothic"/>
              </a:rPr>
              <a:t>趣，从而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FFFFFF"/>
                </a:solidFill>
                <a:latin typeface="LJAEKJ+MS-UIGothic"/>
                <a:cs typeface="LJAEKJ+MS-UIGothic"/>
              </a:rPr>
              <a:t>整演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讲</a:t>
            </a:r>
            <a:r>
              <a:rPr sz="1350">
                <a:solidFill>
                  <a:srgbClr val="FFFFFF"/>
                </a:solidFill>
                <a:latin typeface="LJAEKJ+MS-UIGothic"/>
                <a:cs typeface="LJAEKJ+MS-UIGothic"/>
              </a:rPr>
              <a:t>内容和方式。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672458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LJAEKJ+MS-UIGothic"/>
                <a:cs typeface="LJAEKJ+MS-UIGothic"/>
              </a:rPr>
              <a:t>搜集素材，构建演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讲</a:t>
            </a:r>
            <a:r>
              <a:rPr sz="3000">
                <a:solidFill>
                  <a:srgbClr val="689E5F"/>
                </a:solidFill>
                <a:latin typeface="LJAEKJ+MS-UIGothic"/>
                <a:cs typeface="LJAEKJ+MS-UIGothic"/>
              </a:rPr>
              <a:t>内容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49400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89E5F"/>
                </a:solidFill>
                <a:latin typeface="LJAEKJ+MS-UIGothic"/>
                <a:cs typeface="LJAEKJ+MS-UIGothic"/>
              </a:rPr>
              <a:t>收集相关</a:t>
            </a:r>
            <a:r>
              <a:rPr sz="2000" spc="25">
                <a:solidFill>
                  <a:srgbClr val="689E5F"/>
                </a:solidFill>
                <a:latin typeface="SimSun"/>
                <a:cs typeface="SimSun"/>
              </a:rPr>
              <a:t>资</a:t>
            </a:r>
            <a:r>
              <a:rPr sz="2000">
                <a:solidFill>
                  <a:srgbClr val="689E5F"/>
                </a:solidFill>
                <a:latin typeface="LJAEKJ+MS-UIGothic"/>
                <a:cs typeface="LJAEKJ+MS-UIGothic"/>
              </a:rPr>
              <a:t>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195570" y="341048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89E5F"/>
                </a:solidFill>
                <a:latin typeface="LJAEKJ+MS-UIGothic"/>
                <a:cs typeface="LJAEKJ+MS-UIGothic"/>
              </a:rPr>
              <a:t>整理和</a:t>
            </a:r>
            <a:r>
              <a:rPr sz="2000" spc="25">
                <a:solidFill>
                  <a:srgbClr val="689E5F"/>
                </a:solidFill>
                <a:latin typeface="SimSun"/>
                <a:cs typeface="SimSun"/>
              </a:rPr>
              <a:t>筛选</a:t>
            </a:r>
            <a:r>
              <a:rPr sz="2000" spc="23">
                <a:solidFill>
                  <a:srgbClr val="689E5F"/>
                </a:solidFill>
                <a:latin typeface="LJAEKJ+MS-UIGothic"/>
                <a:cs typeface="LJAEKJ+MS-UIGothic"/>
              </a:rPr>
              <a:t>素材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09002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89E5F"/>
                </a:solidFill>
                <a:latin typeface="LJAEKJ+MS-UIGothic"/>
                <a:cs typeface="LJAEKJ+MS-UIGothic"/>
              </a:rPr>
              <a:t>构建演</a:t>
            </a:r>
            <a:r>
              <a:rPr sz="2000" spc="25">
                <a:solidFill>
                  <a:srgbClr val="689E5F"/>
                </a:solidFill>
                <a:latin typeface="SimSun"/>
                <a:cs typeface="SimSun"/>
              </a:rPr>
              <a:t>讲结</a:t>
            </a:r>
            <a:r>
              <a:rPr sz="2000">
                <a:solidFill>
                  <a:srgbClr val="689E5F"/>
                </a:solidFill>
                <a:latin typeface="LJAEKJ+MS-UIGothic"/>
                <a:cs typeface="LJAEKJ+MS-UIGothic"/>
              </a:rPr>
              <a:t>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2175" y="4031988"/>
            <a:ext cx="3138933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通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过阅读书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籍、文章、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告等途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径，收集与演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讲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主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相关的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料。</a:t>
            </a:r>
          </a:p>
          <a:p>
            <a:pPr marL="95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确保你掌握足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的信息和数据，</a:t>
            </a:r>
          </a:p>
          <a:p>
            <a:pPr marL="190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演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讲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内容提供有力的支持。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67250" y="4031988"/>
            <a:ext cx="32125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收集到的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料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行整理和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筛选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，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与主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题紧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密相关、具有代表</a:t>
            </a:r>
          </a:p>
          <a:p>
            <a:pPr marL="95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性和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说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服力的素材。确保你的演</a:t>
            </a:r>
          </a:p>
          <a:p>
            <a:pPr marL="190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讲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内容具有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性和吸引力。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1573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根据演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讲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目的和素材，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合理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的演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讲结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构。包括开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白、主体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部分（包括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点、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据等）和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结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尾部分。确保演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讲结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构清晰、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逻</a:t>
            </a:r>
          </a:p>
          <a:p>
            <a:pPr marL="952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辑严谨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672458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设计</a:t>
            </a:r>
            <a:r>
              <a:rPr sz="3000">
                <a:solidFill>
                  <a:srgbClr val="689E5F"/>
                </a:solidFill>
                <a:latin typeface="LJAEKJ+MS-UIGothic"/>
                <a:cs typeface="LJAEKJ+MS-UIGothic"/>
              </a:rPr>
              <a:t>演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讲结</a:t>
            </a:r>
            <a:r>
              <a:rPr sz="3000">
                <a:solidFill>
                  <a:srgbClr val="689E5F"/>
                </a:solidFill>
                <a:latin typeface="LJAEKJ+MS-UIGothic"/>
                <a:cs typeface="LJAEKJ+MS-UIGothic"/>
              </a:rPr>
              <a:t>构，突出重点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36690" y="1577340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689E5F"/>
                </a:solidFill>
                <a:latin typeface="LJAEKJ+MS-UIGothic"/>
                <a:cs typeface="LJAEKJ+MS-UIGothic"/>
              </a:rPr>
              <a:t>开</a:t>
            </a:r>
            <a:r>
              <a:rPr sz="1600">
                <a:solidFill>
                  <a:srgbClr val="689E5F"/>
                </a:solidFill>
                <a:latin typeface="SimSun"/>
                <a:cs typeface="SimSun"/>
              </a:rPr>
              <a:t>场</a:t>
            </a:r>
            <a:r>
              <a:rPr sz="1600">
                <a:solidFill>
                  <a:srgbClr val="689E5F"/>
                </a:solidFill>
                <a:latin typeface="LJAEKJ+MS-UIGothic"/>
                <a:cs typeface="LJAEKJ+MS-UIGothic"/>
              </a:rPr>
              <a:t>白</a:t>
            </a:r>
            <a:r>
              <a:rPr sz="1600">
                <a:solidFill>
                  <a:srgbClr val="689E5F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36690" y="2033642"/>
            <a:ext cx="532968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开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白是演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讲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的开篇部分，需要吸引听众的注意力。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设计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一个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简洁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、有吸引力的开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白，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后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的演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讲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内容打下良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好的基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36690" y="32289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689E5F"/>
                </a:solidFill>
                <a:latin typeface="LJAEKJ+MS-UIGothic"/>
                <a:cs typeface="LJAEKJ+MS-UIGothic"/>
              </a:rPr>
              <a:t>突出重点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536690" y="3648447"/>
            <a:ext cx="532968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在演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讲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中，要突出重点内容，确保听众能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快速理解你的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点和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据。可以通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反复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强调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、使用关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键词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或列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举实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例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等方式来突出重点。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536690" y="486155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689E5F"/>
                </a:solidFill>
                <a:latin typeface="SimSun"/>
                <a:cs typeface="SimSun"/>
              </a:rPr>
              <a:t>结</a:t>
            </a:r>
            <a:r>
              <a:rPr sz="1600">
                <a:solidFill>
                  <a:srgbClr val="689E5F"/>
                </a:solidFill>
                <a:latin typeface="LJAEKJ+MS-UIGothic"/>
                <a:cs typeface="LJAEKJ+MS-UIGothic"/>
              </a:rPr>
              <a:t>尾</a:t>
            </a:r>
            <a:r>
              <a:rPr sz="1600">
                <a:solidFill>
                  <a:srgbClr val="689E5F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536690" y="5322943"/>
            <a:ext cx="5256088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尾是演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讲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的收尾部分，需要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总结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全文、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强调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重点、提出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建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或呼吁等。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一个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简洁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、有力的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尾，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整个演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讲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画上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圆满</a:t>
            </a:r>
            <a:r>
              <a:rPr sz="1500">
                <a:solidFill>
                  <a:srgbClr val="282828"/>
                </a:solidFill>
                <a:latin typeface="LJAEKJ+MS-UIGothic"/>
                <a:cs typeface="LJAEKJ+MS-UIGothic"/>
              </a:rPr>
              <a:t>的句号。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52290" y="2434046"/>
            <a:ext cx="4086225" cy="31282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150619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5E5E5E"/>
                </a:solidFill>
                <a:latin typeface="IREKHN+WTBRJA+Arial-BoldMT"/>
                <a:cs typeface="IREKHN+WTBRJA+Arial-BoldMT"/>
              </a:rPr>
              <a:t>03</a:t>
            </a:r>
          </a:p>
          <a:p>
            <a:pPr marL="0" marR="0">
              <a:lnSpc>
                <a:spcPts val="4500"/>
              </a:lnSpc>
              <a:spcBef>
                <a:spcPts val="2736"/>
              </a:spcBef>
              <a:spcAft>
                <a:spcPct val="0"/>
              </a:spcAft>
            </a:pPr>
            <a:r>
              <a:rPr sz="4500">
                <a:solidFill>
                  <a:srgbClr val="5E5E5E"/>
                </a:solidFill>
                <a:latin typeface="LJAEKJ+MS-UIGothic"/>
                <a:cs typeface="LJAEKJ+MS-UIGothic"/>
              </a:rPr>
              <a:t>提升演技能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https://d.book118.com/436210215140010040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LJAEKJ+MS-UIGothic</vt:lpstr>
      <vt:lpstr>BVIIML+DIKQDV+ArialMT</vt:lpstr>
      <vt:lpstr>Times New Roman</vt:lpstr>
      <vt:lpstr>IREKHN+WTBRJA+Arial-BoldMT</vt:lpstr>
      <vt:lpstr>SimSun</vt:lpstr>
      <vt:lpstr>JDIPSU+GDCKHL+MicrosoftYaHei-Bold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2024-09-07T02:41:30.278</cp:lastPrinted>
  <dcterms:created xsi:type="dcterms:W3CDTF">2024-09-06T18:41:30Z</dcterms:created>
  <dcterms:modified xsi:type="dcterms:W3CDTF">2024-09-06T18:41:31Z</dcterms:modified>
</cp:coreProperties>
</file>