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6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3" r:id="rId29"/>
  </p:sldIdLst>
  <p:sldSz cx="23683912" cy="133223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fld id="{7255D1F0-0559-45E3-AA3F-653AFB4BCBF4}" type="datetimeFigureOut">
              <a:rPr lang="zh-CN" altLang="en-US"/>
              <a:pPr>
                <a:defRPr/>
              </a:pPr>
              <a:t>2023/4/21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fld id="{09E6B5E2-414F-4B9B-AAB9-9B87664B65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3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08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08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616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808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616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991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251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031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794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8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8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16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04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190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838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6B5E2-414F-4B9B-AAB9-9B87664B65D6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16877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1DB8F7-81E3-496A-A5E6-A1420D1AC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BEDBC-2FE6-4172-901A-173C7B725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C2F60-C152-4A48-BAB3-D12589638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7DDB3A-C00C-49E1-B747-2CCC46218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59266F-E2B2-44D6-9519-14C326DBD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3DB9DA-4D5C-45AA-A53D-A918459D5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B96F96-B4F8-484A-B421-132BE377C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0AEAA1-8EAB-453F-B146-1EAF9DB5C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9B8E99-9026-4AAB-BD30-885861624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838BFC-CAD2-42E6-9EC7-BC09ADF7A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BEFE5F-0595-4A99-895A-8175EAF4E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ctr" defTabSz="2110737" rtl="0" eaLnBrk="0" fontAlgn="base" hangingPunct="0">
        <a:spcBef>
          <a:spcPct val="0"/>
        </a:spcBef>
        <a:spcAft>
          <a:spcPct val="0"/>
        </a:spcAft>
        <a:defRPr sz="1016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110737" rtl="0" eaLnBrk="0" fontAlgn="base" hangingPunct="0">
        <a:spcBef>
          <a:spcPct val="0"/>
        </a:spcBef>
        <a:spcAft>
          <a:spcPct val="0"/>
        </a:spcAft>
        <a:defRPr sz="10166">
          <a:solidFill>
            <a:schemeClr val="tx1"/>
          </a:solidFill>
          <a:latin typeface="Calibri" pitchFamily="34" charset="0"/>
          <a:ea typeface="宋体" charset="-122"/>
        </a:defRPr>
      </a:lvl2pPr>
      <a:lvl3pPr algn="ctr" defTabSz="2110737" rtl="0" eaLnBrk="0" fontAlgn="base" hangingPunct="0">
        <a:spcBef>
          <a:spcPct val="0"/>
        </a:spcBef>
        <a:spcAft>
          <a:spcPct val="0"/>
        </a:spcAft>
        <a:defRPr sz="10166">
          <a:solidFill>
            <a:schemeClr val="tx1"/>
          </a:solidFill>
          <a:latin typeface="Calibri" pitchFamily="34" charset="0"/>
          <a:ea typeface="宋体" charset="-122"/>
        </a:defRPr>
      </a:lvl3pPr>
      <a:lvl4pPr algn="ctr" defTabSz="2110737" rtl="0" eaLnBrk="0" fontAlgn="base" hangingPunct="0">
        <a:spcBef>
          <a:spcPct val="0"/>
        </a:spcBef>
        <a:spcAft>
          <a:spcPct val="0"/>
        </a:spcAft>
        <a:defRPr sz="10166">
          <a:solidFill>
            <a:schemeClr val="tx1"/>
          </a:solidFill>
          <a:latin typeface="Calibri" pitchFamily="34" charset="0"/>
          <a:ea typeface="宋体" charset="-122"/>
        </a:defRPr>
      </a:lvl4pPr>
      <a:lvl5pPr algn="ctr" defTabSz="2110737" rtl="0" eaLnBrk="0" fontAlgn="base" hangingPunct="0">
        <a:spcBef>
          <a:spcPct val="0"/>
        </a:spcBef>
        <a:spcAft>
          <a:spcPct val="0"/>
        </a:spcAft>
        <a:defRPr sz="10166">
          <a:solidFill>
            <a:schemeClr val="tx1"/>
          </a:solidFill>
          <a:latin typeface="Calibri" pitchFamily="34" charset="0"/>
          <a:ea typeface="宋体" charset="-122"/>
        </a:defRPr>
      </a:lvl5pPr>
      <a:lvl6pPr marL="455691" algn="ctr" defTabSz="2110737" rtl="0" fontAlgn="base">
        <a:spcBef>
          <a:spcPct val="0"/>
        </a:spcBef>
        <a:spcAft>
          <a:spcPct val="0"/>
        </a:spcAft>
        <a:defRPr sz="10166">
          <a:solidFill>
            <a:schemeClr val="tx1"/>
          </a:solidFill>
          <a:latin typeface="Calibri" pitchFamily="34" charset="0"/>
          <a:ea typeface="宋体" charset="-122"/>
        </a:defRPr>
      </a:lvl6pPr>
      <a:lvl7pPr marL="911382" algn="ctr" defTabSz="2110737" rtl="0" fontAlgn="base">
        <a:spcBef>
          <a:spcPct val="0"/>
        </a:spcBef>
        <a:spcAft>
          <a:spcPct val="0"/>
        </a:spcAft>
        <a:defRPr sz="10166">
          <a:solidFill>
            <a:schemeClr val="tx1"/>
          </a:solidFill>
          <a:latin typeface="Calibri" pitchFamily="34" charset="0"/>
          <a:ea typeface="宋体" charset="-122"/>
        </a:defRPr>
      </a:lvl7pPr>
      <a:lvl8pPr marL="1367074" algn="ctr" defTabSz="2110737" rtl="0" fontAlgn="base">
        <a:spcBef>
          <a:spcPct val="0"/>
        </a:spcBef>
        <a:spcAft>
          <a:spcPct val="0"/>
        </a:spcAft>
        <a:defRPr sz="10166">
          <a:solidFill>
            <a:schemeClr val="tx1"/>
          </a:solidFill>
          <a:latin typeface="Calibri" pitchFamily="34" charset="0"/>
          <a:ea typeface="宋体" charset="-122"/>
        </a:defRPr>
      </a:lvl8pPr>
      <a:lvl9pPr marL="1822765" algn="ctr" defTabSz="2110737" rtl="0" fontAlgn="base">
        <a:spcBef>
          <a:spcPct val="0"/>
        </a:spcBef>
        <a:spcAft>
          <a:spcPct val="0"/>
        </a:spcAft>
        <a:defRPr sz="10166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791131" indent="-791131" algn="l" defTabSz="2110737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7376" kern="1200">
          <a:solidFill>
            <a:schemeClr val="tx1"/>
          </a:solidFill>
          <a:latin typeface="+mn-lt"/>
          <a:ea typeface="+mn-ea"/>
          <a:cs typeface="+mn-cs"/>
        </a:defRPr>
      </a:lvl1pPr>
      <a:lvl2pPr marL="1715171" indent="-659803" algn="l" defTabSz="2110737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6479" kern="1200">
          <a:solidFill>
            <a:schemeClr val="tx1"/>
          </a:solidFill>
          <a:latin typeface="+mn-lt"/>
          <a:ea typeface="+mn-ea"/>
          <a:cs typeface="+mn-cs"/>
        </a:defRPr>
      </a:lvl2pPr>
      <a:lvl3pPr marL="2639212" indent="-526893" algn="l" defTabSz="2110737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582" kern="1200">
          <a:solidFill>
            <a:schemeClr val="tx1"/>
          </a:solidFill>
          <a:latin typeface="+mn-lt"/>
          <a:ea typeface="+mn-ea"/>
          <a:cs typeface="+mn-cs"/>
        </a:defRPr>
      </a:lvl3pPr>
      <a:lvl4pPr marL="3696162" indent="-526893" algn="l" defTabSz="2110737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85" kern="1200">
          <a:solidFill>
            <a:schemeClr val="tx1"/>
          </a:solidFill>
          <a:latin typeface="+mn-lt"/>
          <a:ea typeface="+mn-ea"/>
          <a:cs typeface="+mn-cs"/>
        </a:defRPr>
      </a:lvl4pPr>
      <a:lvl5pPr marL="4751531" indent="-526893" algn="l" defTabSz="2110737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4585" kern="1200">
          <a:solidFill>
            <a:schemeClr val="tx1"/>
          </a:solidFill>
          <a:latin typeface="+mn-lt"/>
          <a:ea typeface="+mn-ea"/>
          <a:cs typeface="+mn-cs"/>
        </a:defRPr>
      </a:lvl5pPr>
      <a:lvl6pPr marL="5808355" indent="-528033" algn="l" defTabSz="2112129" rtl="0" eaLnBrk="1" latinLnBrk="0" hangingPunct="1">
        <a:spcBef>
          <a:spcPct val="20000"/>
        </a:spcBef>
        <a:buFont typeface="Arial" pitchFamily="34" charset="0"/>
        <a:buChar char="•"/>
        <a:defRPr sz="4585" kern="1200">
          <a:solidFill>
            <a:schemeClr val="tx1"/>
          </a:solidFill>
          <a:latin typeface="+mn-lt"/>
          <a:ea typeface="+mn-ea"/>
          <a:cs typeface="+mn-cs"/>
        </a:defRPr>
      </a:lvl6pPr>
      <a:lvl7pPr marL="6864419" indent="-528033" algn="l" defTabSz="2112129" rtl="0" eaLnBrk="1" latinLnBrk="0" hangingPunct="1">
        <a:spcBef>
          <a:spcPct val="20000"/>
        </a:spcBef>
        <a:buFont typeface="Arial" pitchFamily="34" charset="0"/>
        <a:buChar char="•"/>
        <a:defRPr sz="4585" kern="1200">
          <a:solidFill>
            <a:schemeClr val="tx1"/>
          </a:solidFill>
          <a:latin typeface="+mn-lt"/>
          <a:ea typeface="+mn-ea"/>
          <a:cs typeface="+mn-cs"/>
        </a:defRPr>
      </a:lvl7pPr>
      <a:lvl8pPr marL="7920484" indent="-528033" algn="l" defTabSz="2112129" rtl="0" eaLnBrk="1" latinLnBrk="0" hangingPunct="1">
        <a:spcBef>
          <a:spcPct val="20000"/>
        </a:spcBef>
        <a:buFont typeface="Arial" pitchFamily="34" charset="0"/>
        <a:buChar char="•"/>
        <a:defRPr sz="4585" kern="1200">
          <a:solidFill>
            <a:schemeClr val="tx1"/>
          </a:solidFill>
          <a:latin typeface="+mn-lt"/>
          <a:ea typeface="+mn-ea"/>
          <a:cs typeface="+mn-cs"/>
        </a:defRPr>
      </a:lvl8pPr>
      <a:lvl9pPr marL="8976548" indent="-528033" algn="l" defTabSz="2112129" rtl="0" eaLnBrk="1" latinLnBrk="0" hangingPunct="1">
        <a:spcBef>
          <a:spcPct val="20000"/>
        </a:spcBef>
        <a:buFont typeface="Arial" pitchFamily="34" charset="0"/>
        <a:buChar char="•"/>
        <a:defRPr sz="45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1pPr>
      <a:lvl2pPr marL="1056064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2pPr>
      <a:lvl3pPr marL="2112129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3pPr>
      <a:lvl4pPr marL="3168193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4pPr>
      <a:lvl5pPr marL="4224258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5pPr>
      <a:lvl6pPr marL="5280322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6pPr>
      <a:lvl7pPr marL="6336387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7pPr>
      <a:lvl8pPr marL="7392451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8pPr>
      <a:lvl9pPr marL="8448516" algn="l" defTabSz="2112129" rtl="0" eaLnBrk="1" latinLnBrk="0" hangingPunct="1">
        <a:defRPr sz="418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https://www.canpointgz.cn/faq/index.html?q=luanma" TargetMode="External" /><Relationship Id="rId3" Type="http://schemas.openxmlformats.org/officeDocument/2006/relationships/hyperlink" Target="http://www.canpointgz.cn/faq" TargetMode="External" /><Relationship Id="rId4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0.png" /><Relationship Id="rId4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Relationship Id="rId7" Type="http://schemas.openxmlformats.org/officeDocument/2006/relationships/image" Target="../media/image1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9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7.png" /><Relationship Id="rId4" Type="http://schemas.openxmlformats.org/officeDocument/2006/relationships/image" Target="../media/image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8.jpeg" /><Relationship Id="rId4" Type="http://schemas.openxmlformats.org/officeDocument/2006/relationships/image" Target="../media/image19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png" /><Relationship Id="rId3" Type="http://schemas.openxmlformats.org/officeDocument/2006/relationships/image" Target="../media/image9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2.png" /><Relationship Id="rId4" Type="http://schemas.openxmlformats.org/officeDocument/2006/relationships/image" Target="../media/image6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3.png" /><Relationship Id="rId4" Type="http://schemas.openxmlformats.org/officeDocument/2006/relationships/image" Target="../media/image6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4.png" /><Relationship Id="rId4" Type="http://schemas.openxmlformats.org/officeDocument/2006/relationships/image" Target="../media/image6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5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6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22221201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4"/>
          <p:cNvSpPr txBox="1"/>
          <p:nvPr/>
        </p:nvSpPr>
        <p:spPr>
          <a:xfrm>
            <a:off x="7204562" y="1350357"/>
            <a:ext cx="9276371" cy="1104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2110737">
              <a:defRPr/>
            </a:pPr>
            <a:r>
              <a:rPr lang="en-US" altLang="zh-CN" sz="6578" b="1" spc="299">
                <a:solidFill>
                  <a:srgbClr val="2E4571"/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6578" b="1" spc="299">
                <a:solidFill>
                  <a:srgbClr val="2E4571"/>
                </a:solidFill>
                <a:latin typeface="微软雅黑" pitchFamily="34" charset="-122"/>
                <a:ea typeface="微软雅黑" pitchFamily="34" charset="-122"/>
              </a:rPr>
              <a:t>课件编辑说明 </a:t>
            </a:r>
            <a:r>
              <a:rPr lang="en-US" altLang="zh-CN" sz="6578" b="1" spc="299">
                <a:solidFill>
                  <a:srgbClr val="2E457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endParaRPr lang="zh-CN" altLang="en-US" sz="6578" b="1" spc="299">
              <a:solidFill>
                <a:srgbClr val="2E457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296F93A-8BA7-4D1E-A7BF-436E17955253}"/>
              </a:ext>
            </a:extLst>
          </p:cNvPr>
          <p:cNvGrpSpPr/>
          <p:nvPr/>
        </p:nvGrpSpPr>
        <p:grpSpPr>
          <a:xfrm>
            <a:off x="4077049" y="3780830"/>
            <a:ext cx="16013506" cy="6408712"/>
            <a:chOff x="4077049" y="4068862"/>
            <a:chExt cx="16013506" cy="6408712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815A336C-79BB-492E-AADA-39EED84E807B}"/>
                </a:ext>
              </a:extLst>
            </p:cNvPr>
            <p:cNvGrpSpPr/>
            <p:nvPr/>
          </p:nvGrpSpPr>
          <p:grpSpPr>
            <a:xfrm>
              <a:off x="4077049" y="4068862"/>
              <a:ext cx="16013506" cy="1482650"/>
              <a:chOff x="4077049" y="4068862"/>
              <a:chExt cx="16013506" cy="1482650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="" xmlns:a16="http://schemas.microsoft.com/office/drawing/2014/main" id="{2231A4D0-2D31-4AFF-A171-DCB9AA3F5F53}"/>
                  </a:ext>
                </a:extLst>
              </p:cNvPr>
              <p:cNvSpPr/>
              <p:nvPr/>
            </p:nvSpPr>
            <p:spPr>
              <a:xfrm>
                <a:off x="4077049" y="4334485"/>
                <a:ext cx="2791726" cy="1030520"/>
              </a:xfrm>
              <a:prstGeom prst="round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D199716D-C73E-4804-BB5E-BAE13FC3B16E}"/>
                  </a:ext>
                </a:extLst>
              </p:cNvPr>
              <p:cNvSpPr txBox="1"/>
              <p:nvPr/>
            </p:nvSpPr>
            <p:spPr>
              <a:xfrm>
                <a:off x="7387652" y="4068862"/>
                <a:ext cx="12702904" cy="1482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本课件需用</a:t>
                </a:r>
                <a:r>
                  <a:rPr lang="en-US" altLang="zh-CN" sz="3200">
                    <a:latin typeface="微软雅黑" pitchFamily="34" charset="-122"/>
                    <a:ea typeface="微软雅黑" pitchFamily="34" charset="-122"/>
                  </a:rPr>
                  <a:t>office2010</a:t>
                </a: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及以上版本打开，如果您的电脑是</a:t>
                </a:r>
                <a:r>
                  <a:rPr lang="en-US" altLang="zh-CN" sz="3200">
                    <a:latin typeface="微软雅黑" pitchFamily="34" charset="-122"/>
                    <a:ea typeface="微软雅黑" pitchFamily="34" charset="-122"/>
                  </a:rPr>
                  <a:t>office2007</a:t>
                </a: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及以下版本或者</a:t>
                </a:r>
                <a:r>
                  <a:rPr lang="en-US" altLang="zh-CN" sz="3200">
                    <a:latin typeface="微软雅黑" pitchFamily="34" charset="-122"/>
                    <a:ea typeface="微软雅黑" pitchFamily="34" charset="-122"/>
                  </a:rPr>
                  <a:t>WPS</a:t>
                </a: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软件，可能会出现不可编辑的文档。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492ECE25-0C0A-4A2E-8B54-3505574E9582}"/>
                  </a:ext>
                </a:extLst>
              </p:cNvPr>
              <p:cNvSpPr txBox="1"/>
              <p:nvPr/>
            </p:nvSpPr>
            <p:spPr>
              <a:xfrm>
                <a:off x="4175744" y="4212878"/>
                <a:ext cx="3025380" cy="10698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4800" b="1">
                    <a:solidFill>
                      <a:srgbClr val="002060"/>
                    </a:solidFill>
                    <a:latin typeface="微软雅黑" pitchFamily="34" charset="-122"/>
                    <a:ea typeface="微软雅黑" pitchFamily="34" charset="-122"/>
                  </a:rPr>
                  <a:t>版本要求</a:t>
                </a:r>
                <a:endParaRPr lang="zh-CN" altLang="zh-CN" sz="4800" b="1">
                  <a:solidFill>
                    <a:srgbClr val="00206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DCCC0836-04E5-479F-8380-FBB4B2A47CB4}"/>
                </a:ext>
              </a:extLst>
            </p:cNvPr>
            <p:cNvGrpSpPr/>
            <p:nvPr/>
          </p:nvGrpSpPr>
          <p:grpSpPr>
            <a:xfrm>
              <a:off x="4077049" y="6546652"/>
              <a:ext cx="16013506" cy="1482650"/>
              <a:chOff x="4077049" y="4068862"/>
              <a:chExt cx="16013506" cy="1482650"/>
            </a:xfrm>
          </p:grpSpPr>
          <p:sp>
            <p:nvSpPr>
              <p:cNvPr id="13" name="矩形: 圆角 12">
                <a:extLst>
                  <a:ext uri="{FF2B5EF4-FFF2-40B4-BE49-F238E27FC236}">
                    <a16:creationId xmlns="" xmlns:a16="http://schemas.microsoft.com/office/drawing/2014/main" id="{C67714D7-4B39-41AD-AEDD-F3C83924E4A9}"/>
                  </a:ext>
                </a:extLst>
              </p:cNvPr>
              <p:cNvSpPr/>
              <p:nvPr/>
            </p:nvSpPr>
            <p:spPr>
              <a:xfrm>
                <a:off x="4077049" y="4334485"/>
                <a:ext cx="2791726" cy="1030520"/>
              </a:xfrm>
              <a:prstGeom prst="round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863A48DC-F2BA-4763-A697-1D5577A8E63D}"/>
                  </a:ext>
                </a:extLst>
              </p:cNvPr>
              <p:cNvSpPr txBox="1"/>
              <p:nvPr/>
            </p:nvSpPr>
            <p:spPr>
              <a:xfrm>
                <a:off x="7387652" y="4068862"/>
                <a:ext cx="12702904" cy="1482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如您在使用过程中遇到公式不显示或者乱码的情况，可能是因为您的电脑缺少字体，请登录网站</a:t>
                </a:r>
                <a:r>
                  <a:rPr lang="en-US" altLang="zh-CN" sz="3200" u="sng">
                    <a:latin typeface="微软雅黑" pitchFamily="34" charset="-122"/>
                    <a:ea typeface="微软雅黑" pitchFamily="34" charset="-122"/>
                    <a:hlinkClick r:id="rId2"/>
                  </a:rPr>
                  <a:t>www.canpointgz.cn/faq</a:t>
                </a: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下载。 </a:t>
                </a: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0450BB69-3012-4681-8F7B-F7923557830A}"/>
                  </a:ext>
                </a:extLst>
              </p:cNvPr>
              <p:cNvSpPr txBox="1"/>
              <p:nvPr/>
            </p:nvSpPr>
            <p:spPr>
              <a:xfrm>
                <a:off x="4175744" y="4212878"/>
                <a:ext cx="3025380" cy="10698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4800" b="1">
                    <a:solidFill>
                      <a:srgbClr val="002060"/>
                    </a:solidFill>
                    <a:latin typeface="微软雅黑" pitchFamily="34" charset="-122"/>
                    <a:ea typeface="微软雅黑" pitchFamily="34" charset="-122"/>
                  </a:rPr>
                  <a:t>乱码问题</a:t>
                </a:r>
                <a:endParaRPr lang="zh-CN" altLang="zh-CN" sz="4800" b="1">
                  <a:solidFill>
                    <a:srgbClr val="00206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1BC3C6FD-7052-4288-89C9-B41B558C518F}"/>
                </a:ext>
              </a:extLst>
            </p:cNvPr>
            <p:cNvGrpSpPr/>
            <p:nvPr/>
          </p:nvGrpSpPr>
          <p:grpSpPr>
            <a:xfrm>
              <a:off x="4077049" y="8969469"/>
              <a:ext cx="16013506" cy="1508105"/>
              <a:chOff x="4077049" y="4068862"/>
              <a:chExt cx="16013506" cy="1508105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="" xmlns:a16="http://schemas.microsoft.com/office/drawing/2014/main" id="{BA4FBDC3-28A2-472A-A216-9E1DE7FA5F25}"/>
                  </a:ext>
                </a:extLst>
              </p:cNvPr>
              <p:cNvSpPr/>
              <p:nvPr/>
            </p:nvSpPr>
            <p:spPr>
              <a:xfrm>
                <a:off x="4077049" y="4334485"/>
                <a:ext cx="2791726" cy="1030520"/>
              </a:xfrm>
              <a:prstGeom prst="round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rgbClr val="FFFFFF"/>
                    </a:solidFill>
                    <a:latin typeface="Calibri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D37915F7-B3BC-4D91-94BF-2407AA9812A6}"/>
                  </a:ext>
                </a:extLst>
              </p:cNvPr>
              <p:cNvSpPr txBox="1"/>
              <p:nvPr/>
            </p:nvSpPr>
            <p:spPr>
              <a:xfrm>
                <a:off x="7387652" y="4068862"/>
                <a:ext cx="12702904" cy="1508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如您</a:t>
                </a:r>
                <a:r>
                  <a:rPr lang="zh-CN" altLang="en-US" sz="3200">
                    <a:latin typeface="微软雅黑" pitchFamily="34" charset="-122"/>
                    <a:ea typeface="微软雅黑" pitchFamily="34" charset="-122"/>
                  </a:rPr>
                  <a:t>还有其他</a:t>
                </a: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方面的问题</a:t>
                </a:r>
                <a:r>
                  <a:rPr lang="zh-CN" altLang="en-US" sz="3200">
                    <a:latin typeface="微软雅黑" pitchFamily="34" charset="-122"/>
                    <a:ea typeface="微软雅黑" pitchFamily="34" charset="-122"/>
                  </a:rPr>
                  <a:t>，请登录网站</a:t>
                </a:r>
                <a:r>
                  <a:rPr lang="en-US" altLang="zh-CN" sz="3200" u="sng">
                    <a:latin typeface="微软雅黑" pitchFamily="34" charset="-122"/>
                    <a:ea typeface="微软雅黑" pitchFamily="34" charset="-122"/>
                    <a:hlinkClick r:id="rId3"/>
                  </a:rPr>
                  <a:t>www.canpointgz.cn/faq</a:t>
                </a:r>
                <a:r>
                  <a:rPr lang="zh-CN" altLang="zh-CN" sz="2800">
                    <a:latin typeface="微软雅黑" pitchFamily="34" charset="-122"/>
                    <a:ea typeface="微软雅黑" pitchFamily="34" charset="-122"/>
                  </a:rPr>
                  <a:t>，</a:t>
                </a: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点击</a:t>
                </a:r>
                <a:r>
                  <a:rPr lang="zh-CN" altLang="en-US" sz="3200">
                    <a:solidFill>
                      <a:srgbClr val="1865D6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“常见问题”</a:t>
                </a:r>
                <a:r>
                  <a:rPr lang="zh-CN" altLang="zh-CN" sz="3200">
                    <a:latin typeface="微软雅黑" pitchFamily="34" charset="-122"/>
                    <a:ea typeface="微软雅黑" pitchFamily="34" charset="-122"/>
                  </a:rPr>
                  <a:t>，或致电</a:t>
                </a:r>
                <a:r>
                  <a:rPr lang="en-US" altLang="zh-CN" sz="3200">
                    <a:latin typeface="微软雅黑" pitchFamily="34" charset="-122"/>
                    <a:ea typeface="微软雅黑" pitchFamily="34" charset="-122"/>
                  </a:rPr>
                  <a:t>010-58818058</a:t>
                </a:r>
                <a:r>
                  <a:rPr lang="zh-CN" altLang="en-US" sz="3200">
                    <a:latin typeface="微软雅黑" pitchFamily="34" charset="-122"/>
                    <a:ea typeface="微软雅黑" pitchFamily="34" charset="-122"/>
                  </a:rPr>
                  <a:t>。</a:t>
                </a:r>
                <a:endParaRPr lang="zh-CN" altLang="zh-CN" sz="32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7F968909-778B-48E0-AB8A-8067C7F13BE6}"/>
                  </a:ext>
                </a:extLst>
              </p:cNvPr>
              <p:cNvSpPr txBox="1"/>
              <p:nvPr/>
            </p:nvSpPr>
            <p:spPr>
              <a:xfrm>
                <a:off x="4175744" y="4212878"/>
                <a:ext cx="3025380" cy="10698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4800" b="1">
                    <a:solidFill>
                      <a:srgbClr val="002060"/>
                    </a:solidFill>
                    <a:latin typeface="微软雅黑" pitchFamily="34" charset="-122"/>
                    <a:ea typeface="微软雅黑" pitchFamily="34" charset="-122"/>
                  </a:rPr>
                  <a:t>联系我们</a:t>
                </a:r>
                <a:endParaRPr lang="zh-CN" altLang="zh-CN" sz="4800" b="1">
                  <a:solidFill>
                    <a:srgbClr val="00206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0437335"/>
      </p:ext>
    </p:extLst>
  </p:cSld>
  <p:clrMapOvr>
    <a:masterClrMapping/>
  </p:clrMapOvr>
  <p:transition>
    <p:pull dir="d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15575476" y="10249524"/>
            <a:ext cx="6856301" cy="196464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 defTabSz="2110737">
              <a:lnSpc>
                <a:spcPts val="7276"/>
              </a:lnSpc>
              <a:defRPr/>
            </a:pPr>
            <a:r>
              <a:rPr lang="zh-CN" altLang="en-US" sz="6578" b="1" spc="299">
                <a:solidFill>
                  <a:srgbClr val="857CB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高中化学</a:t>
            </a:r>
            <a:endParaRPr lang="en-US" altLang="zh-CN" sz="6578" b="1" spc="299">
              <a:solidFill>
                <a:srgbClr val="857CB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r" defTabSz="2110737">
              <a:lnSpc>
                <a:spcPts val="7276"/>
              </a:lnSpc>
              <a:defRPr/>
            </a:pPr>
            <a:r>
              <a:rPr lang="zh-CN" altLang="en-US" sz="4784" spc="299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选择性必修</a:t>
            </a:r>
            <a:r>
              <a:rPr lang="en-US" altLang="zh-CN" sz="4784" spc="299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1</a:t>
            </a:r>
            <a:r>
              <a:rPr lang="zh-CN" altLang="en-US" sz="4784" spc="299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</a:t>
            </a:r>
            <a:r>
              <a:rPr lang="en-US" altLang="zh-CN" sz="4784" spc="299" smtClean="0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RJ </a:t>
            </a:r>
            <a:r>
              <a:rPr lang="zh-CN" altLang="en-US" sz="4784" spc="299" smtClean="0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浙江省</a:t>
            </a:r>
            <a:endParaRPr lang="zh-CN" altLang="en-US" sz="4784" spc="299">
              <a:solidFill>
                <a:prstClr val="black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972824E0-6ED7-4645-AA30-6DE610422FE9}"/>
              </a:ext>
            </a:extLst>
          </p:cNvPr>
          <p:cNvSpPr/>
          <p:nvPr/>
        </p:nvSpPr>
        <p:spPr>
          <a:xfrm>
            <a:off x="7881516" y="5091490"/>
            <a:ext cx="12129664" cy="156966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9180" indent="-601980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355" indent="-240855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9600" b="1" spc="300">
                <a:solidFill>
                  <a:srgbClr val="7A509A"/>
                </a:solidFill>
                <a:latin typeface="微软雅黑" pitchFamily="34" charset="-122"/>
                <a:ea typeface="微软雅黑" pitchFamily="34" charset="-122"/>
              </a:rPr>
              <a:t>第三节　盐类的水解</a:t>
            </a:r>
          </a:p>
        </p:txBody>
      </p:sp>
    </p:spTree>
    <p:extLst>
      <p:ext uri="{BB962C8B-B14F-4D97-AF65-F5344CB8AC3E}">
        <p14:creationId xmlns:p14="http://schemas.microsoft.com/office/powerpoint/2010/main" val="3980253635"/>
      </p:ext>
    </p:extLst>
  </p:cSld>
  <p:clrMapOvr>
    <a:masterClrMapping/>
  </p:clrMapOvr>
  <p:transition>
    <p:pull dir="d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8241556" y="1641030"/>
            <a:ext cx="15049672" cy="321992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2110737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zh-CN" sz="7200" b="1">
                <a:solidFill>
                  <a:srgbClr val="2E4571"/>
                </a:solidFill>
                <a:latin typeface="Times New Roman"/>
                <a:ea typeface="微软雅黑"/>
                <a:cs typeface="Times New Roman"/>
              </a:rPr>
              <a:t>第</a:t>
            </a:r>
            <a:r>
              <a:rPr lang="en-US" altLang="zh-CN" sz="7200" b="1">
                <a:solidFill>
                  <a:srgbClr val="2E4571"/>
                </a:solidFill>
                <a:latin typeface="Times New Roman"/>
                <a:ea typeface="微软雅黑"/>
              </a:rPr>
              <a:t>2</a:t>
            </a:r>
            <a:r>
              <a:rPr lang="zh-CN" altLang="zh-CN" sz="7200" b="1">
                <a:solidFill>
                  <a:srgbClr val="2E4571"/>
                </a:solidFill>
                <a:latin typeface="Times New Roman"/>
                <a:ea typeface="微软雅黑"/>
                <a:cs typeface="Times New Roman"/>
              </a:rPr>
              <a:t>课时　</a:t>
            </a:r>
            <a:r>
              <a:rPr lang="zh-CN" altLang="en-US" sz="7200" b="1">
                <a:solidFill>
                  <a:srgbClr val="2E4571"/>
                </a:solidFill>
                <a:latin typeface="Times New Roman"/>
                <a:ea typeface="微软雅黑"/>
                <a:cs typeface="Times New Roman"/>
              </a:rPr>
              <a:t>影响盐类水解的主要因素  </a:t>
            </a:r>
            <a:r>
              <a:rPr lang="en-US" altLang="zh-CN" sz="7200" b="1">
                <a:solidFill>
                  <a:srgbClr val="2E4571"/>
                </a:solidFill>
                <a:latin typeface="Times New Roman"/>
                <a:ea typeface="微软雅黑"/>
                <a:cs typeface="Times New Roman"/>
              </a:rPr>
              <a:t>	           	         </a:t>
            </a:r>
            <a:r>
              <a:rPr lang="zh-CN" altLang="en-US" sz="7200" b="1">
                <a:solidFill>
                  <a:srgbClr val="2E4571"/>
                </a:solidFill>
                <a:latin typeface="Times New Roman"/>
                <a:ea typeface="微软雅黑"/>
                <a:cs typeface="Times New Roman"/>
              </a:rPr>
              <a:t>盐类水解的应用</a:t>
            </a:r>
            <a:endParaRPr lang="zh-CN" altLang="zh-CN" sz="7200" b="1">
              <a:solidFill>
                <a:srgbClr val="2E4571"/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70D01B4F-45A3-4D2C-8824-2726E48C3FBF}"/>
              </a:ext>
            </a:extLst>
          </p:cNvPr>
          <p:cNvSpPr/>
          <p:nvPr/>
        </p:nvSpPr>
        <p:spPr>
          <a:xfrm>
            <a:off x="8385572" y="4830521"/>
            <a:ext cx="11880850" cy="136191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5500">
                <a:solidFill>
                  <a:srgbClr val="2E4571"/>
                </a:solidFill>
                <a:latin typeface="微软雅黑" pitchFamily="34" charset="-122"/>
                <a:ea typeface="微软雅黑" pitchFamily="34" charset="-122"/>
              </a:rPr>
              <a:t>新课探究</a:t>
            </a:r>
            <a:r>
              <a:rPr lang="en-US" altLang="zh-CN" sz="5500">
                <a:solidFill>
                  <a:srgbClr val="2E4571"/>
                </a:solidFill>
                <a:latin typeface="微软雅黑" pitchFamily="34" charset="-122"/>
                <a:ea typeface="微软雅黑" pitchFamily="34" charset="-122"/>
              </a:rPr>
              <a:t>                     </a:t>
            </a:r>
            <a:r>
              <a:rPr lang="zh-CN" altLang="en-US" sz="5500">
                <a:solidFill>
                  <a:srgbClr val="2E4571"/>
                </a:solidFill>
                <a:latin typeface="微软雅黑" pitchFamily="34" charset="-122"/>
                <a:ea typeface="微软雅黑" pitchFamily="34" charset="-122"/>
              </a:rPr>
              <a:t>课堂评价</a:t>
            </a:r>
            <a:endParaRPr lang="en-US" altLang="zh-CN" sz="5500">
              <a:solidFill>
                <a:srgbClr val="2E457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EC1F26C5-6422-4DD1-AB0A-7DD7B52604F8}"/>
              </a:ext>
            </a:extLst>
          </p:cNvPr>
          <p:cNvSpPr/>
          <p:nvPr/>
        </p:nvSpPr>
        <p:spPr>
          <a:xfrm>
            <a:off x="8385572" y="6339406"/>
            <a:ext cx="14617624" cy="243310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5500" b="1">
                <a:solidFill>
                  <a:srgbClr val="7A50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学习任务一　影响盐类水解的主要因素</a:t>
            </a:r>
            <a:endParaRPr lang="en-US" altLang="zh-CN" sz="5500" b="1">
              <a:solidFill>
                <a:srgbClr val="7A50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5500" b="1">
                <a:solidFill>
                  <a:srgbClr val="7A50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学习任务二　盐类水解的应用与盐的水解常数</a:t>
            </a:r>
            <a:endParaRPr lang="en-US" altLang="zh-CN" sz="5500" b="1">
              <a:solidFill>
                <a:srgbClr val="7A50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箭头: 下 1">
            <a:extLst>
              <a:ext uri="{FF2B5EF4-FFF2-40B4-BE49-F238E27FC236}">
                <a16:creationId xmlns="" xmlns:a16="http://schemas.microsoft.com/office/drawing/2014/main" id="{F767A228-9F8D-4EA2-A967-E9DBBDD22E14}"/>
              </a:ext>
            </a:extLst>
          </p:cNvPr>
          <p:cNvSpPr/>
          <p:nvPr/>
        </p:nvSpPr>
        <p:spPr>
          <a:xfrm>
            <a:off x="9609708" y="6042904"/>
            <a:ext cx="360040" cy="576064"/>
          </a:xfrm>
          <a:prstGeom prst="downArrow">
            <a:avLst/>
          </a:prstGeom>
          <a:solidFill>
            <a:srgbClr val="7A50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FFFFFF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B9A1F699-C652-4465-B519-31657401E1A9}"/>
              </a:ext>
            </a:extLst>
          </p:cNvPr>
          <p:cNvCxnSpPr/>
          <p:nvPr/>
        </p:nvCxnSpPr>
        <p:spPr>
          <a:xfrm>
            <a:off x="8025532" y="4860950"/>
            <a:ext cx="15658381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895322"/>
      </p:ext>
    </p:extLst>
  </p:cSld>
  <p:clrMapOvr>
    <a:masterClrMapping/>
  </p:clrMapOvr>
  <p:transition>
    <p:pull dir="d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4800B689-CD90-4232-A233-1CCDE48D7C13}"/>
              </a:ext>
            </a:extLst>
          </p:cNvPr>
          <p:cNvSpPr/>
          <p:nvPr/>
        </p:nvSpPr>
        <p:spPr>
          <a:xfrm>
            <a:off x="1717980" y="2927980"/>
            <a:ext cx="20703908" cy="246561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spcAft>
                <a:spcPct val="0"/>
              </a:spcAft>
            </a:pPr>
            <a:r>
              <a:rPr lang="zh-CN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【课前自主预习】</a:t>
            </a:r>
            <a:endParaRPr lang="en-US" altLang="zh-CN" sz="5000" b="1">
              <a:solidFill>
                <a:srgbClr val="764789"/>
              </a:solidFill>
              <a:latin typeface="Times New Roman"/>
              <a:ea typeface="微软雅黑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6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1. </a:t>
            </a:r>
            <a:r>
              <a:rPr lang="zh-CN" altLang="en-US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内因</a:t>
            </a:r>
            <a:endParaRPr lang="en-US" altLang="zh-CN" sz="5000" b="1">
              <a:solidFill>
                <a:srgbClr val="764789"/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6095892" y="1381817"/>
            <a:ext cx="12601400" cy="12118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ct val="0"/>
              </a:spcAft>
            </a:pPr>
            <a:r>
              <a:rPr lang="zh-CN" altLang="en-US" sz="5500" b="1">
                <a:solidFill>
                  <a:srgbClr val="69346A"/>
                </a:solidFill>
                <a:latin typeface="Times New Roman"/>
                <a:ea typeface="微软雅黑"/>
                <a:cs typeface="Times New Roman"/>
              </a:rPr>
              <a:t>学习任务</a:t>
            </a:r>
            <a:r>
              <a:rPr lang="zh-CN" altLang="zh-CN" sz="5500" b="1">
                <a:solidFill>
                  <a:srgbClr val="69346A"/>
                </a:solidFill>
                <a:latin typeface="Times New Roman"/>
                <a:ea typeface="微软雅黑"/>
                <a:cs typeface="Times New Roman"/>
              </a:rPr>
              <a:t>一　</a:t>
            </a:r>
            <a:r>
              <a:rPr lang="zh-CN" altLang="en-US" sz="5500" b="1">
                <a:solidFill>
                  <a:srgbClr val="69346A"/>
                </a:solidFill>
                <a:latin typeface="Times New Roman"/>
                <a:ea typeface="微软雅黑"/>
                <a:cs typeface="Times New Roman"/>
              </a:rPr>
              <a:t>影响盐类水解的主要因素</a:t>
            </a:r>
            <a:endParaRPr lang="zh-CN" altLang="zh-CN" sz="5500" b="1">
              <a:solidFill>
                <a:srgbClr val="69346A"/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="" xmlns:a16="http://schemas.microsoft.com/office/drawing/2014/main" id="{E5EBC0F5-49AF-4196-A1F1-C1CB744816D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0E350BC-2DC8-DCF8-0E11-9F8213AA4319}"/>
              </a:ext>
            </a:extLst>
          </p:cNvPr>
          <p:cNvSpPr txBox="1"/>
          <p:nvPr/>
        </p:nvSpPr>
        <p:spPr>
          <a:xfrm>
            <a:off x="1723617" y="5840769"/>
            <a:ext cx="21030566" cy="32853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盐类水解程度的大小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主要是由盐的性质所决定的。对于强碱弱酸盐来说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生成盐的弱酸酸性越弱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即越难电离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电离常数越小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),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该盐的水解程度</a:t>
            </a:r>
            <a:r>
              <a:rPr lang="zh-CN" altLang="zh-CN" sz="480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　　　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;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对于强酸弱碱盐来说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生成盐的弱碱碱性越弱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该盐的水解程度越大。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 </a:t>
            </a:r>
            <a:endParaRPr lang="zh-CN" altLang="zh-CN" sz="4800">
              <a:solidFill>
                <a:srgbClr val="000000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B7935BB-ECA5-70F6-A2C1-64E29182C151}"/>
              </a:ext>
            </a:extLst>
          </p:cNvPr>
          <p:cNvSpPr txBox="1"/>
          <p:nvPr/>
        </p:nvSpPr>
        <p:spPr>
          <a:xfrm>
            <a:off x="18697291" y="6949181"/>
            <a:ext cx="2103197" cy="1068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越大</a:t>
            </a:r>
            <a:endParaRPr lang="zh-CN" altLang="en-US" sz="440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257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4800B689-CD90-4232-A233-1CCDE48D7C13}"/>
              </a:ext>
            </a:extLst>
          </p:cNvPr>
          <p:cNvSpPr/>
          <p:nvPr/>
        </p:nvSpPr>
        <p:spPr>
          <a:xfrm>
            <a:off x="1579208" y="1188542"/>
            <a:ext cx="20631900" cy="80332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6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2.</a:t>
            </a:r>
            <a:r>
              <a:rPr lang="zh-CN" altLang="en-US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外界条件</a:t>
            </a:r>
            <a:endParaRPr lang="zh-CN" altLang="zh-CN" sz="5000" b="1">
              <a:solidFill>
                <a:srgbClr val="764789"/>
              </a:solidFill>
              <a:latin typeface="Times New Roman"/>
              <a:ea typeface="微软雅黑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(1)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温度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升高温度能够</a:t>
            </a:r>
            <a:r>
              <a:rPr lang="zh-CN" altLang="zh-CN" sz="4800" u="sng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　　　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水解。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 </a:t>
            </a:r>
            <a:endParaRPr lang="zh-CN" altLang="zh-CN" sz="480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(2)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浓度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盐溶液浓度越小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水解程度</a:t>
            </a:r>
            <a:r>
              <a:rPr lang="zh-CN" altLang="zh-CN" sz="4800" u="sng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　　　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。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 </a:t>
            </a:r>
            <a:endParaRPr lang="zh-CN" altLang="zh-CN" sz="480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(3)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外加酸、碱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水解显酸性的盐溶液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加碱会</a:t>
            </a:r>
            <a:r>
              <a:rPr lang="zh-CN" altLang="zh-CN" sz="4800" u="sng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　　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加酸会</a:t>
            </a:r>
            <a:r>
              <a:rPr lang="zh-CN" altLang="zh-CN" sz="4800" u="sng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　　　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反之亦然。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 </a:t>
            </a:r>
            <a:endParaRPr lang="zh-CN" altLang="zh-CN" sz="480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(4)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外加盐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加入与盐的水解性质相反的盐会</a:t>
            </a:r>
            <a:r>
              <a:rPr lang="zh-CN" altLang="zh-CN" sz="4800" u="sng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　　　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盐的水解。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 </a:t>
            </a:r>
            <a:endParaRPr lang="zh-CN" altLang="zh-CN" sz="480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endParaRPr lang="zh-CN" altLang="zh-CN" sz="5000" b="1">
              <a:solidFill>
                <a:srgbClr val="764789"/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="" xmlns:a16="http://schemas.microsoft.com/office/drawing/2014/main" id="{E5EBC0F5-49AF-4196-A1F1-C1CB744816D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B9C1B614-4937-AC4F-39EA-48EDC7555481}"/>
              </a:ext>
            </a:extLst>
          </p:cNvPr>
          <p:cNvSpPr txBox="1"/>
          <p:nvPr/>
        </p:nvSpPr>
        <p:spPr>
          <a:xfrm>
            <a:off x="7881516" y="2484686"/>
            <a:ext cx="2247213" cy="1068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促进</a:t>
            </a:r>
            <a:endParaRPr lang="zh-CN" altLang="en-US" sz="4400">
              <a:solidFill>
                <a:srgbClr val="A5002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F21C2C0B-2197-BB28-685E-45F89A7F3AEF}"/>
              </a:ext>
            </a:extLst>
          </p:cNvPr>
          <p:cNvSpPr txBox="1"/>
          <p:nvPr/>
        </p:nvSpPr>
        <p:spPr>
          <a:xfrm>
            <a:off x="10915567" y="3553248"/>
            <a:ext cx="1959181" cy="1068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越大</a:t>
            </a:r>
            <a:endParaRPr lang="zh-CN" altLang="en-US" sz="4400">
              <a:solidFill>
                <a:srgbClr val="A5002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B2F8839-8741-E198-0DDA-F8D9130797D9}"/>
              </a:ext>
            </a:extLst>
          </p:cNvPr>
          <p:cNvSpPr txBox="1"/>
          <p:nvPr/>
        </p:nvSpPr>
        <p:spPr>
          <a:xfrm>
            <a:off x="13354124" y="4670873"/>
            <a:ext cx="1959181" cy="1068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促进</a:t>
            </a:r>
            <a:endParaRPr lang="zh-CN" altLang="en-US" sz="4400">
              <a:solidFill>
                <a:srgbClr val="A5002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2E77BA8-B9DB-82B0-753F-90331F2CF8BC}"/>
              </a:ext>
            </a:extLst>
          </p:cNvPr>
          <p:cNvSpPr txBox="1"/>
          <p:nvPr/>
        </p:nvSpPr>
        <p:spPr>
          <a:xfrm>
            <a:off x="18538699" y="4621810"/>
            <a:ext cx="1959181" cy="1068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抑制</a:t>
            </a:r>
            <a:endParaRPr lang="zh-CN" altLang="en-US" sz="4400">
              <a:solidFill>
                <a:srgbClr val="A5002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3E1796E8-EAB5-CFC6-0935-EF3D7C3F9086}"/>
              </a:ext>
            </a:extLst>
          </p:cNvPr>
          <p:cNvSpPr txBox="1"/>
          <p:nvPr/>
        </p:nvSpPr>
        <p:spPr>
          <a:xfrm>
            <a:off x="13570148" y="6946320"/>
            <a:ext cx="1959181" cy="1068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促进</a:t>
            </a:r>
            <a:endParaRPr lang="zh-CN" altLang="en-US" sz="440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87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4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1592794" y="972518"/>
            <a:ext cx="20762330" cy="346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spcAft>
                <a:spcPct val="0"/>
              </a:spcAft>
            </a:pPr>
            <a:r>
              <a:rPr lang="zh-CN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【</a:t>
            </a:r>
            <a:r>
              <a:rPr lang="zh-CN" altLang="en-US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核心知识讲解</a:t>
            </a:r>
            <a:r>
              <a:rPr lang="zh-CN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zh-CN" altLang="zh-CN" sz="4800" b="1">
                <a:solidFill>
                  <a:srgbClr val="764789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水解平衡移动分析</a:t>
            </a:r>
          </a:p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以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COONa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溶液的水解平衡为例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,CH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COO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    CH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COOH+OH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。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A703A24-9D72-08F4-E709-448D217E3D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10309" y="3492798"/>
            <a:ext cx="1168450" cy="65067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12E8B340-7D9E-4A53-4EEC-CFC16B3BB0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725894"/>
              </p:ext>
            </p:extLst>
          </p:nvPr>
        </p:nvGraphicFramePr>
        <p:xfrm>
          <a:off x="1112765" y="4644926"/>
          <a:ext cx="21252397" cy="7040880"/>
        </p:xfrm>
        <a:graphic>
          <a:graphicData uri="http://schemas.openxmlformats.org/drawingml/2006/table">
            <a:tbl>
              <a:tblPr firstRow="1" firstCol="1" bandRow="1"/>
              <a:tblGrid>
                <a:gridCol w="3411295">
                  <a:extLst>
                    <a:ext uri="{9D8B030D-6E8A-4147-A177-3AD203B41FA5}">
                      <a16:colId xmlns="" xmlns:a16="http://schemas.microsoft.com/office/drawing/2014/main" val="4101978098"/>
                    </a:ext>
                  </a:extLst>
                </a:gridCol>
                <a:gridCol w="2548729">
                  <a:extLst>
                    <a:ext uri="{9D8B030D-6E8A-4147-A177-3AD203B41FA5}">
                      <a16:colId xmlns="" xmlns:a16="http://schemas.microsoft.com/office/drawing/2014/main" val="2414278024"/>
                    </a:ext>
                  </a:extLst>
                </a:gridCol>
                <a:gridCol w="2967438">
                  <a:extLst>
                    <a:ext uri="{9D8B030D-6E8A-4147-A177-3AD203B41FA5}">
                      <a16:colId xmlns="" xmlns:a16="http://schemas.microsoft.com/office/drawing/2014/main" val="1179062365"/>
                    </a:ext>
                  </a:extLst>
                </a:gridCol>
                <a:gridCol w="3672408">
                  <a:extLst>
                    <a:ext uri="{9D8B030D-6E8A-4147-A177-3AD203B41FA5}">
                      <a16:colId xmlns="" xmlns:a16="http://schemas.microsoft.com/office/drawing/2014/main" val="4267332465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3892410785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3600520807"/>
                    </a:ext>
                  </a:extLst>
                </a:gridCol>
                <a:gridCol w="2071351">
                  <a:extLst>
                    <a:ext uri="{9D8B030D-6E8A-4147-A177-3AD203B41FA5}">
                      <a16:colId xmlns="" xmlns:a16="http://schemas.microsoft.com/office/drawing/2014/main" val="1797964968"/>
                    </a:ext>
                  </a:extLst>
                </a:gridCol>
                <a:gridCol w="2548729">
                  <a:extLst>
                    <a:ext uri="{9D8B030D-6E8A-4147-A177-3AD203B41FA5}">
                      <a16:colId xmlns="" xmlns:a16="http://schemas.microsoft.com/office/drawing/2014/main" val="491692615"/>
                    </a:ext>
                  </a:extLst>
                </a:gridCol>
              </a:tblGrid>
              <a:tr h="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改变条件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移动方向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400" i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(CH</a:t>
                      </a:r>
                      <a:r>
                        <a:rPr lang="en-US" sz="4400" baseline="-25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3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COO</a:t>
                      </a:r>
                      <a:r>
                        <a:rPr lang="en-US" sz="4400" baseline="30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-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)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400" i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(CH</a:t>
                      </a:r>
                      <a:r>
                        <a:rPr lang="en-US" sz="4400" baseline="-25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3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COOH)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400" i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(OH</a:t>
                      </a:r>
                      <a:r>
                        <a:rPr lang="en-US" sz="4400" baseline="30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-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)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400" i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(H</a:t>
                      </a:r>
                      <a:r>
                        <a:rPr lang="en-US" sz="4400" baseline="30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+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)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pH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水解程度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00868605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46853342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21436883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CH</a:t>
                      </a:r>
                      <a:r>
                        <a:rPr lang="en-US" sz="4400" baseline="-25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3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COOH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62836204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CH</a:t>
                      </a:r>
                      <a:r>
                        <a:rPr lang="en-US" sz="4400" baseline="-25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3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COONa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7742805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NaOH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02196670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HCl</a:t>
                      </a:r>
                      <a:endParaRPr lang="zh-CN" sz="4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60133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75639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1471555" y="1552498"/>
            <a:ext cx="20740801" cy="113601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[</a:t>
            </a:r>
            <a:r>
              <a:rPr lang="zh-CN" altLang="en-US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问题思考</a:t>
            </a:r>
            <a:r>
              <a:rPr lang="en-US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] </a:t>
            </a:r>
            <a:endParaRPr lang="zh-CN" altLang="zh-CN" sz="5000" b="1">
              <a:solidFill>
                <a:srgbClr val="764789"/>
              </a:solidFill>
              <a:latin typeface="NEU-B4-S92"/>
              <a:ea typeface="方正宋三_GBK"/>
              <a:cs typeface="Times New Roman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90189" y="2772718"/>
            <a:ext cx="20722168" cy="44784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(1)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已知酸性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:HF&gt;CH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COOH,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则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0.1 mol</a:t>
            </a:r>
            <a:r>
              <a:rPr lang="en-US" altLang="zh-CN" sz="4800" i="1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·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L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-1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NaF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溶液与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0.1 mol</a:t>
            </a:r>
            <a:r>
              <a:rPr lang="en-US" altLang="zh-CN" sz="4800" i="1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·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L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-1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CH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COONa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溶液的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pH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大小关系如何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?</a:t>
            </a:r>
            <a:endParaRPr lang="zh-CN" altLang="zh-CN" sz="4800">
              <a:solidFill>
                <a:srgbClr val="000000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endParaRPr lang="en-US" altLang="zh-CN" sz="5000">
              <a:solidFill>
                <a:srgbClr val="000000"/>
              </a:solidFill>
              <a:latin typeface="Times New Roman"/>
              <a:ea typeface="微软雅黑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endParaRPr lang="en-US" altLang="zh-CN" sz="5000">
              <a:solidFill>
                <a:srgbClr val="000000"/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03A1F9C-3A14-47AE-AB20-9875CD996D2F}"/>
              </a:ext>
            </a:extLst>
          </p:cNvPr>
          <p:cNvSpPr/>
          <p:nvPr/>
        </p:nvSpPr>
        <p:spPr>
          <a:xfrm>
            <a:off x="1490188" y="5044857"/>
            <a:ext cx="20722168" cy="22280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5000" b="1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[</a:t>
            </a:r>
            <a:r>
              <a:rPr lang="zh-CN" altLang="en-US" sz="5000" b="1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答案</a:t>
            </a:r>
            <a:r>
              <a:rPr lang="en-US" altLang="zh-CN" sz="5000" b="1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 </a:t>
            </a:r>
            <a:r>
              <a:rPr lang="zh-CN" altLang="zh-CN" sz="5000" b="1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提示</a:t>
            </a:r>
            <a:r>
              <a:rPr lang="en-US" altLang="zh-CN" sz="5000" b="1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zh-CN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根据越弱越水解规律可知</a:t>
            </a:r>
            <a:r>
              <a:rPr lang="en-US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同浓度时</a:t>
            </a:r>
            <a:r>
              <a:rPr lang="en-US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,CH</a:t>
            </a:r>
            <a:r>
              <a:rPr lang="en-US" altLang="zh-CN" sz="4800" baseline="-250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COO</a:t>
            </a:r>
            <a:r>
              <a:rPr lang="en-US" altLang="zh-CN" sz="4800" baseline="300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的水解程度大于</a:t>
            </a:r>
            <a:r>
              <a:rPr lang="en-US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</a:t>
            </a:r>
            <a:r>
              <a:rPr lang="en-US" altLang="zh-CN" sz="4800" baseline="300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的水解程度</a:t>
            </a:r>
            <a:r>
              <a:rPr lang="en-US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则</a:t>
            </a:r>
            <a:r>
              <a:rPr lang="en-US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pH</a:t>
            </a:r>
            <a:r>
              <a:rPr lang="zh-CN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大小关系为</a:t>
            </a:r>
            <a:r>
              <a:rPr lang="en-US" altLang="zh-CN" sz="4800" err="1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NaF&lt;CH</a:t>
            </a:r>
            <a:r>
              <a:rPr lang="en-US" altLang="zh-CN" sz="4800" baseline="-250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COONa</a:t>
            </a:r>
            <a:r>
              <a:rPr lang="zh-CN" altLang="zh-CN" sz="48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。</a:t>
            </a:r>
            <a:endParaRPr lang="zh-CN" altLang="zh-CN" sz="900">
              <a:solidFill>
                <a:srgbClr val="A50021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D8762CE-CE4C-463F-9D91-B4581D18A46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</p:spTree>
    <p:extLst>
      <p:ext uri="{BB962C8B-B14F-4D97-AF65-F5344CB8AC3E}">
        <p14:creationId xmlns:p14="http://schemas.microsoft.com/office/powerpoint/2010/main" val="17801138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矩形 1"/>
              <p:cNvSpPr/>
              <p:nvPr/>
            </p:nvSpPr>
            <p:spPr>
              <a:xfrm>
                <a:off x="1490189" y="2772718"/>
                <a:ext cx="20722168" cy="43915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(2)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向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4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Cl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溶液中滴加几滴浓盐酸或浓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NaOH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对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的水解平衡起什么作用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?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ct val="0"/>
                  </a:spcAft>
                </a:pPr>
                <a:endParaRPr lang="en-US" altLang="zh-CN" sz="4800">
                  <a:solidFill>
                    <a:srgbClr val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ct val="0"/>
                  </a:spcAft>
                </a:pPr>
                <a:endParaRPr lang="en-US" altLang="zh-CN" sz="4800">
                  <a:solidFill>
                    <a:srgbClr val="000000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189" y="2772718"/>
                <a:ext cx="20722168" cy="4391587"/>
              </a:xfrm>
              <a:prstGeom prst="rect">
                <a:avLst/>
              </a:prstGeom>
              <a:blipFill>
                <a:blip r:embed="rId2"/>
                <a:stretch>
                  <a:fillRect l="-13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803A1F9C-3A14-47AE-AB20-9875CD996D2F}"/>
                  </a:ext>
                </a:extLst>
              </p:cNvPr>
              <p:cNvSpPr/>
              <p:nvPr/>
            </p:nvSpPr>
            <p:spPr>
              <a:xfrm>
                <a:off x="1490188" y="5292998"/>
                <a:ext cx="20722168" cy="36822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[</a:t>
                </a:r>
                <a:r>
                  <a:rPr lang="zh-CN" altLang="en-US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答案</a:t>
                </a: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] </a:t>
                </a:r>
                <a:r>
                  <a:rPr lang="zh-CN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提示</a:t>
                </a: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: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NH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4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Cl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溶液中存在平衡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:N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NH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·H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O+H</a:t>
                </a:r>
                <a:r>
                  <a:rPr lang="en-US" altLang="zh-CN" sz="4800" baseline="30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滴加浓盐酸时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en-US" altLang="zh-CN" sz="4800" i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(H</a:t>
                </a:r>
                <a:r>
                  <a:rPr lang="en-US" altLang="zh-CN" sz="4800" baseline="30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增大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使铵根离子水解平衡左移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滴加浓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NaOH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溶液时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,OH</a:t>
                </a:r>
                <a:r>
                  <a:rPr lang="en-US" altLang="zh-CN" sz="4800" baseline="30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中和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水解产生的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 baseline="30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使铵根离子水解平衡右移。</a:t>
                </a:r>
              </a:p>
              <a:p>
                <a:pPr>
                  <a:lnSpc>
                    <a:spcPct val="150000"/>
                  </a:lnSpc>
                  <a:spcAft>
                    <a:spcPct val="0"/>
                  </a:spcAft>
                </a:pPr>
                <a:endParaRPr lang="zh-CN" altLang="zh-CN" sz="900">
                  <a:solidFill>
                    <a:srgbClr val="A50021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03A1F9C-3A14-47AE-AB20-9875CD996D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188" y="5292998"/>
                <a:ext cx="20722168" cy="3682290"/>
              </a:xfrm>
              <a:prstGeom prst="rect">
                <a:avLst/>
              </a:prstGeom>
              <a:blipFill>
                <a:blip r:embed="rId3"/>
                <a:stretch>
                  <a:fillRect l="-1412" r="-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D8762CE-CE4C-463F-9D91-B4581D18A46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9F8B494-FD15-47DC-226B-8A06C0564A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14164" y="5725046"/>
            <a:ext cx="995193" cy="56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84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BB4914CA-D958-4C6B-8398-D8C4833C020D}"/>
                  </a:ext>
                </a:extLst>
              </p:cNvPr>
              <p:cNvSpPr/>
              <p:nvPr/>
            </p:nvSpPr>
            <p:spPr>
              <a:xfrm>
                <a:off x="1592794" y="972518"/>
                <a:ext cx="20762330" cy="97957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ctr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zh-CN" sz="5000" b="1">
                    <a:solidFill>
                      <a:srgbClr val="764789"/>
                    </a:solidFill>
                    <a:latin typeface="Times New Roman"/>
                    <a:ea typeface="微软雅黑"/>
                    <a:cs typeface="Times New Roman"/>
                  </a:rPr>
                  <a:t>【</a:t>
                </a:r>
                <a:r>
                  <a:rPr lang="zh-CN" altLang="en-US" sz="5000" b="1">
                    <a:solidFill>
                      <a:srgbClr val="764789"/>
                    </a:solidFill>
                    <a:latin typeface="Times New Roman"/>
                    <a:ea typeface="微软雅黑"/>
                    <a:cs typeface="Times New Roman"/>
                  </a:rPr>
                  <a:t>知识迁移应用</a:t>
                </a:r>
                <a:r>
                  <a:rPr lang="zh-CN" altLang="zh-CN" sz="5000" b="1">
                    <a:solidFill>
                      <a:srgbClr val="764789"/>
                    </a:solidFill>
                    <a:latin typeface="Times New Roman"/>
                    <a:ea typeface="微软雅黑"/>
                    <a:cs typeface="Times New Roman"/>
                  </a:rPr>
                  <a:t>】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6000" b="1">
                    <a:solidFill>
                      <a:srgbClr val="764789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例</a:t>
                </a:r>
                <a:r>
                  <a:rPr lang="en-US" altLang="zh-CN" sz="6000" b="1">
                    <a:solidFill>
                      <a:srgbClr val="764789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1  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在一定条件下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,Na</a:t>
                </a:r>
                <a:r>
                  <a:rPr lang="en-US" altLang="zh-CN" sz="4800" baseline="-250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</a:t>
                </a:r>
                <a:r>
                  <a:rPr lang="en-US" altLang="zh-CN" sz="4800" baseline="-250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溶液中存在如下平衡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:C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4800" i="1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  HC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4800" i="1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+OH</a:t>
                </a:r>
                <a:r>
                  <a:rPr lang="en-US" altLang="zh-CN" sz="4800" baseline="300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下列说法正确的是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　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)</a:t>
                </a:r>
                <a:endParaRPr lang="zh-CN" altLang="zh-CN" sz="4800"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A.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升高温度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HC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altLang="zh-CN" sz="4800" i="1"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C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4800" i="1"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增大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B.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通入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</a:t>
                </a:r>
                <a:r>
                  <a:rPr lang="en-US" altLang="zh-CN" sz="4800" baseline="-250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平衡逆向移动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pH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增大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C.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加入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NaOH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固体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平衡逆向移动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pH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减小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D.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稀释溶液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平衡正向移动</a:t>
                </a:r>
                <a:r>
                  <a:rPr lang="en-US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HC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altLang="zh-CN" sz="4800" i="1"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O</m:t>
                          </m:r>
                          <m:sSup>
                            <m:sSupPr>
                              <m:ctrlPr>
                                <a:rPr lang="zh-CN" altLang="zh-CN" sz="4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altLang="zh-CN" sz="4800" i="1"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Cambria Math" panose="02040503050406030204" pitchFamily="18" charset="0"/>
                            </a:rPr>
                            <m:t>C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4800" i="1"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zh-CN" altLang="zh-CN" sz="4800"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增大</a:t>
                </a:r>
              </a:p>
            </p:txBody>
          </p:sp>
        </mc:Choice>
        <mc:Fallback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BB4914CA-D958-4C6B-8398-D8C4833C02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794" y="972518"/>
                <a:ext cx="20762330" cy="9795759"/>
              </a:xfrm>
              <a:prstGeom prst="rect">
                <a:avLst/>
              </a:prstGeom>
              <a:blipFill>
                <a:blip r:embed="rId3"/>
                <a:stretch>
                  <a:fillRect l="-1762" r="-2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E71B2CF0-11D5-050D-3B47-0E170EAB9FB0}"/>
              </a:ext>
            </a:extLst>
          </p:cNvPr>
          <p:cNvSpPr txBox="1"/>
          <p:nvPr/>
        </p:nvSpPr>
        <p:spPr>
          <a:xfrm>
            <a:off x="6873404" y="3564806"/>
            <a:ext cx="13111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000" b="1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endParaRPr lang="zh-CN" altLang="en-US" sz="6000" b="1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B7E8F64-AD39-38EF-65E2-EDDF4CD908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18619" y="2601707"/>
            <a:ext cx="1039142" cy="57866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550449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BB4914CA-D958-4C6B-8398-D8C4833C020D}"/>
                  </a:ext>
                </a:extLst>
              </p:cNvPr>
              <p:cNvSpPr/>
              <p:nvPr/>
            </p:nvSpPr>
            <p:spPr>
              <a:xfrm>
                <a:off x="1592794" y="1721512"/>
                <a:ext cx="20114258" cy="8400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48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[</a:t>
                </a:r>
                <a:r>
                  <a:rPr lang="zh-CN" altLang="zh-CN" sz="48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解析</a:t>
                </a:r>
                <a:r>
                  <a:rPr lang="en-US" altLang="zh-CN" sz="48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] 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升高温度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水解平衡右移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故</a:t>
                </a:r>
                <a:r>
                  <a:rPr lang="en-US" altLang="zh-CN" sz="4800" i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减小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而</a:t>
                </a:r>
                <a:r>
                  <a:rPr lang="en-US" altLang="zh-CN" sz="4800" i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(HC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变大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则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HC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增大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,A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正确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通入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会消耗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OH</a:t>
                </a:r>
                <a:r>
                  <a:rPr lang="en-US" altLang="zh-CN" sz="4800" baseline="30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导致氢氧根离子浓度降低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平衡右移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pH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变小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,B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错误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加入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NaOH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固体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会导致</a:t>
                </a:r>
                <a:r>
                  <a:rPr lang="en-US" altLang="zh-CN" sz="4800" i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(OH</a:t>
                </a:r>
                <a:r>
                  <a:rPr lang="en-US" altLang="zh-CN" sz="4800" baseline="30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增大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pH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增大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水解平衡左移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,C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错误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溶液稀释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促进盐的水解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但该反应的平衡常数</a:t>
                </a:r>
                <a:r>
                  <a:rPr lang="en-US" altLang="zh-CN" sz="4800" i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HC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只受温度的影响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故</a:t>
                </a:r>
                <a:r>
                  <a:rPr lang="en-US" altLang="zh-CN" sz="4800" i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不变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,D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错误。</a:t>
                </a:r>
              </a:p>
            </p:txBody>
          </p:sp>
        </mc:Choice>
        <mc:Fallback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BB4914CA-D958-4C6B-8398-D8C4833C02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794" y="1721512"/>
                <a:ext cx="20114258" cy="8400633"/>
              </a:xfrm>
              <a:prstGeom prst="rect">
                <a:avLst/>
              </a:prstGeom>
              <a:blipFill>
                <a:blip r:embed="rId3"/>
                <a:stretch>
                  <a:fillRect l="-1364" r="-939" b="-29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</p:spTree>
    <p:extLst>
      <p:ext uri="{BB962C8B-B14F-4D97-AF65-F5344CB8AC3E}">
        <p14:creationId xmlns:p14="http://schemas.microsoft.com/office/powerpoint/2010/main" val="4888834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1460790" y="1404566"/>
            <a:ext cx="21470396" cy="369331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6000" b="1">
                <a:solidFill>
                  <a:srgbClr val="764789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例</a:t>
            </a:r>
            <a:r>
              <a:rPr lang="en-US" altLang="zh-CN" sz="6000" b="1">
                <a:solidFill>
                  <a:srgbClr val="764789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  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已知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:[FeCl</a:t>
            </a:r>
            <a:r>
              <a:rPr lang="en-US" altLang="zh-CN" sz="4800" baseline="-25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(H</a:t>
            </a:r>
            <a:r>
              <a:rPr lang="en-US" altLang="zh-CN" sz="4800" baseline="-25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O)</a:t>
            </a:r>
            <a:r>
              <a:rPr lang="en-US" altLang="zh-CN" sz="4800" baseline="-25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r>
              <a:rPr lang="en-US" altLang="zh-CN" sz="4800" baseline="30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为黄色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溶液中可以存在可逆反应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:Fe</a:t>
            </a:r>
            <a:r>
              <a:rPr lang="en-US" altLang="zh-CN" sz="4800" baseline="30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+4Cl</a:t>
            </a:r>
            <a:r>
              <a:rPr lang="en-US" altLang="zh-CN" sz="4800" baseline="30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+2H</a:t>
            </a:r>
            <a:r>
              <a:rPr lang="en-US" altLang="zh-CN" sz="4800" baseline="-25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</a:t>
            </a:r>
            <a:endParaRPr lang="zh-CN" altLang="zh-CN" sz="480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[FeCl</a:t>
            </a:r>
            <a:r>
              <a:rPr lang="en-US" altLang="zh-CN" sz="4800" baseline="-25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(H</a:t>
            </a:r>
            <a:r>
              <a:rPr lang="en-US" altLang="zh-CN" sz="4800" baseline="-25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O)</a:t>
            </a:r>
            <a:r>
              <a:rPr lang="en-US" altLang="zh-CN" sz="4800" baseline="-25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r>
              <a:rPr lang="en-US" altLang="zh-CN" sz="4800" baseline="3000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</a:t>
            </a:r>
            <a:endParaRPr lang="en-US" altLang="zh-CN" sz="4800" smtClean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[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溶液中有少量的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Fe(OH)</a:t>
            </a:r>
            <a:r>
              <a:rPr lang="en-US" altLang="zh-CN" sz="4800" baseline="-250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时呈浅黄色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;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加热为微热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忽略体积变化</a:t>
            </a:r>
            <a:r>
              <a:rPr lang="en-US" altLang="zh-CN" sz="480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endParaRPr lang="zh-CN" altLang="zh-CN" sz="480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692B36B-0620-5919-790F-DBB83C52EF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79630" y="1980630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aphicFrame>
        <p:nvGraphicFramePr>
          <p:cNvPr id="6" name="表格 5">
            <a:extLst>
              <a:ext uri="{FF2B5EF4-FFF2-40B4-BE49-F238E27FC236}">
                <a16:creationId xmlns="" xmlns:a16="http://schemas.microsoft.com/office/drawing/2014/main" id="{47CE469A-6BF4-DE7D-8207-557C0048D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815821"/>
              </p:ext>
            </p:extLst>
          </p:nvPr>
        </p:nvGraphicFramePr>
        <p:xfrm>
          <a:off x="1628775" y="5444564"/>
          <a:ext cx="20426364" cy="6977225"/>
        </p:xfrm>
        <a:graphic>
          <a:graphicData uri="http://schemas.openxmlformats.org/drawingml/2006/table">
            <a:tbl>
              <a:tblPr firstRow="1" firstCol="1" bandRow="1"/>
              <a:tblGrid>
                <a:gridCol w="5106591">
                  <a:extLst>
                    <a:ext uri="{9D8B030D-6E8A-4147-A177-3AD203B41FA5}">
                      <a16:colId xmlns="" xmlns:a16="http://schemas.microsoft.com/office/drawing/2014/main" val="2585425864"/>
                    </a:ext>
                  </a:extLst>
                </a:gridCol>
                <a:gridCol w="5106591">
                  <a:extLst>
                    <a:ext uri="{9D8B030D-6E8A-4147-A177-3AD203B41FA5}">
                      <a16:colId xmlns="" xmlns:a16="http://schemas.microsoft.com/office/drawing/2014/main" val="306696462"/>
                    </a:ext>
                  </a:extLst>
                </a:gridCol>
                <a:gridCol w="5106591">
                  <a:extLst>
                    <a:ext uri="{9D8B030D-6E8A-4147-A177-3AD203B41FA5}">
                      <a16:colId xmlns="" xmlns:a16="http://schemas.microsoft.com/office/drawing/2014/main" val="3288456976"/>
                    </a:ext>
                  </a:extLst>
                </a:gridCol>
                <a:gridCol w="5106591">
                  <a:extLst>
                    <a:ext uri="{9D8B030D-6E8A-4147-A177-3AD203B41FA5}">
                      <a16:colId xmlns="" xmlns:a16="http://schemas.microsoft.com/office/drawing/2014/main" val="185543849"/>
                    </a:ext>
                  </a:extLst>
                </a:gridCol>
              </a:tblGrid>
              <a:tr h="1265733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96967817"/>
                  </a:ext>
                </a:extLst>
              </a:tr>
              <a:tr h="571149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48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48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48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48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20425492"/>
                  </a:ext>
                </a:extLst>
              </a:tr>
            </a:tbl>
          </a:graphicData>
        </a:graphic>
      </p:graphicFrame>
      <p:pic>
        <p:nvPicPr>
          <p:cNvPr id="6148" name="23GZHXXZBX385.EPS">
            <a:extLst>
              <a:ext uri="{FF2B5EF4-FFF2-40B4-BE49-F238E27FC236}">
                <a16:creationId xmlns="" xmlns:a16="http://schemas.microsoft.com/office/drawing/2014/main" id="{C761BBB5-057B-6AC5-E370-7630B85A6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8843" y="7887755"/>
            <a:ext cx="2928610" cy="3526928"/>
          </a:xfrm>
          <a:prstGeom prst="rect">
            <a:avLst/>
          </a:prstGeom>
          <a:solidFill>
            <a:srgbClr val="000000">
              <a:alpha val="0"/>
            </a:srgbClr>
          </a:solidFill>
        </p:spPr>
      </p:pic>
      <p:pic>
        <p:nvPicPr>
          <p:cNvPr id="6147" name="23GZHXXZBX386.EPS">
            <a:extLst>
              <a:ext uri="{FF2B5EF4-FFF2-40B4-BE49-F238E27FC236}">
                <a16:creationId xmlns="" xmlns:a16="http://schemas.microsoft.com/office/drawing/2014/main" id="{5BBEEA48-02D6-9FB2-B43D-8E3C0DBFA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5795" y="7936247"/>
            <a:ext cx="3789011" cy="3478436"/>
          </a:xfrm>
          <a:prstGeom prst="rect">
            <a:avLst/>
          </a:prstGeom>
          <a:solidFill>
            <a:srgbClr val="000000">
              <a:alpha val="0"/>
            </a:srgbClr>
          </a:solidFill>
        </p:spPr>
      </p:pic>
      <p:pic>
        <p:nvPicPr>
          <p:cNvPr id="6146" name="23GZHXXZBX387.EPS">
            <a:extLst>
              <a:ext uri="{FF2B5EF4-FFF2-40B4-BE49-F238E27FC236}">
                <a16:creationId xmlns="" xmlns:a16="http://schemas.microsoft.com/office/drawing/2014/main" id="{71F2AA96-B287-00B0-BC75-089DE1882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05913" y="7887755"/>
            <a:ext cx="3450155" cy="3478435"/>
          </a:xfrm>
          <a:prstGeom prst="rect">
            <a:avLst/>
          </a:prstGeom>
          <a:solidFill>
            <a:srgbClr val="000000">
              <a:alpha val="0"/>
            </a:srgbClr>
          </a:solidFill>
        </p:spPr>
      </p:pic>
      <p:pic>
        <p:nvPicPr>
          <p:cNvPr id="6145" name="23GZHXXZBX388.EPS">
            <a:extLst>
              <a:ext uri="{FF2B5EF4-FFF2-40B4-BE49-F238E27FC236}">
                <a16:creationId xmlns="" xmlns:a16="http://schemas.microsoft.com/office/drawing/2014/main" id="{F7697CBD-10BE-E535-C3A6-6373775DB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66691" y="7887755"/>
            <a:ext cx="2376264" cy="3696411"/>
          </a:xfrm>
          <a:prstGeom prst="rect">
            <a:avLst/>
          </a:prstGeom>
          <a:solidFill>
            <a:srgbClr val="000000">
              <a:alpha val="0"/>
            </a:srgbClr>
          </a:solidFill>
        </p:spPr>
      </p:pic>
    </p:spTree>
    <p:extLst>
      <p:ext uri="{BB962C8B-B14F-4D97-AF65-F5344CB8AC3E}">
        <p14:creationId xmlns:p14="http://schemas.microsoft.com/office/powerpoint/2010/main" val="1241526145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="" xmlns:a16="http://schemas.microsoft.com/office/drawing/2014/main" id="{010AFB9E-B05F-A6E8-8EA7-5BC93E006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639937"/>
              </p:ext>
            </p:extLst>
          </p:nvPr>
        </p:nvGraphicFramePr>
        <p:xfrm>
          <a:off x="1628774" y="1980630"/>
          <a:ext cx="20426364" cy="4023360"/>
        </p:xfrm>
        <a:graphic>
          <a:graphicData uri="http://schemas.openxmlformats.org/drawingml/2006/table">
            <a:tbl>
              <a:tblPr firstRow="1" firstCol="1" bandRow="1"/>
              <a:tblGrid>
                <a:gridCol w="5106591">
                  <a:extLst>
                    <a:ext uri="{9D8B030D-6E8A-4147-A177-3AD203B41FA5}">
                      <a16:colId xmlns="" xmlns:a16="http://schemas.microsoft.com/office/drawing/2014/main" val="1405509687"/>
                    </a:ext>
                  </a:extLst>
                </a:gridCol>
                <a:gridCol w="5106591">
                  <a:extLst>
                    <a:ext uri="{9D8B030D-6E8A-4147-A177-3AD203B41FA5}">
                      <a16:colId xmlns="" xmlns:a16="http://schemas.microsoft.com/office/drawing/2014/main" val="3741760093"/>
                    </a:ext>
                  </a:extLst>
                </a:gridCol>
                <a:gridCol w="5106591">
                  <a:extLst>
                    <a:ext uri="{9D8B030D-6E8A-4147-A177-3AD203B41FA5}">
                      <a16:colId xmlns="" xmlns:a16="http://schemas.microsoft.com/office/drawing/2014/main" val="1927494207"/>
                    </a:ext>
                  </a:extLst>
                </a:gridCol>
                <a:gridCol w="5106591">
                  <a:extLst>
                    <a:ext uri="{9D8B030D-6E8A-4147-A177-3AD203B41FA5}">
                      <a16:colId xmlns="" xmlns:a16="http://schemas.microsoft.com/office/drawing/2014/main" val="994130961"/>
                    </a:ext>
                  </a:extLst>
                </a:gridCol>
              </a:tblGrid>
              <a:tr h="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4032503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　加热前溶液为浅黄色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,</a:t>
                      </a: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加热后颜色变深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　加热前溶液接近无色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,</a:t>
                      </a: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加热后溶液颜色无明显变化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　加入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NaCl</a:t>
                      </a: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后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,</a:t>
                      </a: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溶液立即变为黄色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,</a:t>
                      </a: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加热后溶液颜色变深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　加热前溶液为黄色</a:t>
                      </a:r>
                      <a:r>
                        <a:rPr lang="en-US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,</a:t>
                      </a:r>
                      <a:r>
                        <a:rPr lang="zh-CN" sz="4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加热后溶液颜色变深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27768577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2A223A2-A716-53B6-0EF6-C6E1E96DA842}"/>
              </a:ext>
            </a:extLst>
          </p:cNvPr>
          <p:cNvSpPr txBox="1"/>
          <p:nvPr/>
        </p:nvSpPr>
        <p:spPr>
          <a:xfrm>
            <a:off x="1628774" y="6445126"/>
            <a:ext cx="2042636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zh-CN" sz="4800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下列实验所得结论不正确的是</a:t>
            </a:r>
            <a:r>
              <a:rPr lang="en-US" altLang="zh-CN" sz="4800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</a:t>
            </a:r>
            <a:r>
              <a:rPr lang="zh-CN" altLang="zh-CN" sz="4800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</a:t>
            </a:r>
            <a:r>
              <a:rPr lang="en-US" altLang="zh-CN" sz="4800">
                <a:solidFill>
                  <a:prstClr val="black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)</a:t>
            </a:r>
            <a:endParaRPr lang="zh-CN" altLang="zh-CN" sz="4800">
              <a:solidFill>
                <a:prstClr val="black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 smtClean="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.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实验①中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,Fe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(SO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)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溶液显浅黄色的原因是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水解产生了少量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Fe(OH)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endParaRPr lang="zh-CN" altLang="zh-CN" sz="4800">
              <a:solidFill>
                <a:srgbClr val="000000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B.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实验②中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酸化对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水解的影响程度大于温度的影响</a:t>
            </a:r>
          </a:p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C.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实验③中加热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可逆反应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:Fe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+4Cl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+2H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  [FeCl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O)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正向移动</a:t>
            </a:r>
          </a:p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D.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实验④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可证明升高温度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颜色变深一定是因为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水解平衡正向移动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204D897-7790-9333-FAE8-B3995E3EC2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2076" y="10045526"/>
            <a:ext cx="998081" cy="55580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8" name="文本框 2">
            <a:extLst>
              <a:ext uri="{FF2B5EF4-FFF2-40B4-BE49-F238E27FC236}">
                <a16:creationId xmlns="" xmlns:a16="http://schemas.microsoft.com/office/drawing/2014/main" id="{E71B2CF0-11D5-050D-3B47-0E170EAB9FB0}"/>
              </a:ext>
            </a:extLst>
          </p:cNvPr>
          <p:cNvSpPr txBox="1"/>
          <p:nvPr/>
        </p:nvSpPr>
        <p:spPr>
          <a:xfrm>
            <a:off x="9897740" y="6589142"/>
            <a:ext cx="13111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6000" b="1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D</a:t>
            </a:r>
            <a:endParaRPr lang="zh-CN" altLang="en-US" sz="6000" b="1"/>
          </a:p>
        </p:txBody>
      </p:sp>
    </p:spTree>
    <p:extLst>
      <p:ext uri="{BB962C8B-B14F-4D97-AF65-F5344CB8AC3E}">
        <p14:creationId xmlns:p14="http://schemas.microsoft.com/office/powerpoint/2010/main" val="228791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D48CB7F3-2178-7A0D-846F-0DC469CF6F8B}"/>
              </a:ext>
            </a:extLst>
          </p:cNvPr>
          <p:cNvSpPr txBox="1"/>
          <p:nvPr/>
        </p:nvSpPr>
        <p:spPr>
          <a:xfrm>
            <a:off x="1616820" y="1620590"/>
            <a:ext cx="21386377" cy="99333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4800" b="1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[</a:t>
            </a:r>
            <a:r>
              <a:rPr lang="zh-CN" altLang="zh-CN" sz="4800" b="1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解析</a:t>
            </a:r>
            <a:r>
              <a:rPr lang="en-US" altLang="zh-CN" sz="4800" b="1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 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根据题意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溶液中有少量的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Fe(OH)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时呈浅黄色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,Fe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(SO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溶液中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会水解产生少量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Fe(OH)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水解吸热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加热促进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根据实验①的现象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加热前溶液为浅黄色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加热后颜色变深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故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(SO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溶液显浅黄色的原因是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水解产生了少量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Fe(OH)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,A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正确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的水解方程式为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+3H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    Fe(OH)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+3H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增大氢离子浓度会使平衡左移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即酸化会抑制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而加热促进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根据实验②的现象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酸化的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(SO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溶液加热前溶液接近无色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加热后溶液颜色无明显变化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即加热后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水解程度依然受到很大程度的抑制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故酸化对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水解的影响程度大于温度的影响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,B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正确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;</a:t>
            </a:r>
            <a:endParaRPr lang="zh-CN" altLang="zh-CN" sz="4800">
              <a:solidFill>
                <a:srgbClr val="A50021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424AF26-8DD4-8328-BCBC-C675D5E9F1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041756" y="6414010"/>
            <a:ext cx="1008112" cy="5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691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D48CB7F3-2178-7A0D-846F-0DC469CF6F8B}"/>
              </a:ext>
            </a:extLst>
          </p:cNvPr>
          <p:cNvSpPr txBox="1"/>
          <p:nvPr/>
        </p:nvSpPr>
        <p:spPr>
          <a:xfrm>
            <a:off x="1472804" y="1694470"/>
            <a:ext cx="21386377" cy="77173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根据题意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往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(SO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溶液中加入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NaCl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固体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存在可逆反应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+4Cl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+2H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[FeCl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,[FeCl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为黄色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根据实验③的现象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加热后溶液黄色变深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说明平衡正向移动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,C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正确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FeCl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溶液中同时存在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+3H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  Fe(OH)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+3H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和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+4Cl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+2H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   [FeCl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由选项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可知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加热可促进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+4Cl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+2H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[FeCl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平衡正向移动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导致溶液黄色变深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即升高温度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颜色变深不一定是因为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水解平衡正向移动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,D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错误。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272B3B4-7B44-8B03-59D6-DC432FA10D8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914964" y="2052638"/>
            <a:ext cx="1008112" cy="57272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E3AE9B8-A376-DAD6-BEDC-2C8228A3873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57780" y="5266791"/>
            <a:ext cx="1008112" cy="57272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168D5CE-0A67-9356-9318-5E71EE6A59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802215" y="5266790"/>
            <a:ext cx="1008112" cy="5727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86E70B3-78CE-A1C9-59C3-A19B3592C8F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162437" y="6374787"/>
            <a:ext cx="1008112" cy="5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028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1472804" y="1076903"/>
            <a:ext cx="21818423" cy="22235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[</a:t>
            </a:r>
            <a:r>
              <a:rPr lang="zh-CN" altLang="zh-CN" sz="5000" b="1">
                <a:solidFill>
                  <a:srgbClr val="764789"/>
                </a:solidFill>
                <a:effectLst/>
                <a:latin typeface="Times New Roman"/>
                <a:ea typeface="微软雅黑"/>
                <a:cs typeface="Times New Roman"/>
              </a:rPr>
              <a:t>归纳</a:t>
            </a:r>
            <a:r>
              <a:rPr lang="zh-CN" altLang="en-US" sz="5000" b="1">
                <a:solidFill>
                  <a:srgbClr val="764789"/>
                </a:solidFill>
                <a:effectLst/>
                <a:latin typeface="Times New Roman"/>
                <a:ea typeface="微软雅黑"/>
                <a:cs typeface="Times New Roman"/>
              </a:rPr>
              <a:t>总</a:t>
            </a:r>
            <a:r>
              <a:rPr lang="zh-CN" altLang="zh-CN" sz="5000" b="1">
                <a:solidFill>
                  <a:srgbClr val="764789"/>
                </a:solidFill>
                <a:effectLst/>
                <a:latin typeface="Times New Roman"/>
                <a:ea typeface="微软雅黑"/>
                <a:cs typeface="Times New Roman"/>
              </a:rPr>
              <a:t>结</a:t>
            </a:r>
            <a:r>
              <a:rPr lang="en-US" altLang="zh-CN" sz="5000" b="1">
                <a:solidFill>
                  <a:srgbClr val="764789"/>
                </a:solidFill>
                <a:effectLst/>
                <a:latin typeface="Times New Roman"/>
                <a:ea typeface="微软雅黑"/>
                <a:cs typeface="Times New Roman"/>
              </a:rPr>
              <a:t>]</a:t>
            </a:r>
            <a:endParaRPr lang="en-US" altLang="zh-CN" sz="5000" b="1">
              <a:solidFill>
                <a:srgbClr val="764789"/>
              </a:solidFill>
              <a:latin typeface="Times New Roman"/>
              <a:ea typeface="微软雅黑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若以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FeCl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水解为例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[Fe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+3H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 Fe(OH)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+3H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探究外界条件对水解平衡的影响。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="" xmlns:a16="http://schemas.microsoft.com/office/drawing/2014/main" id="{B055B368-42A1-4F1A-BD6A-3280067C5E0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98E7265-F7BD-9115-B238-EF1E44673D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53724" y="2628702"/>
            <a:ext cx="887688" cy="50062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1CD4E32F-323A-052C-EB43-D2F442D5B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082722"/>
              </p:ext>
            </p:extLst>
          </p:nvPr>
        </p:nvGraphicFramePr>
        <p:xfrm>
          <a:off x="1904852" y="4356895"/>
          <a:ext cx="20426366" cy="6583680"/>
        </p:xfrm>
        <a:graphic>
          <a:graphicData uri="http://schemas.openxmlformats.org/drawingml/2006/table">
            <a:tbl>
              <a:tblPr firstRow="1" firstCol="1" bandRow="1"/>
              <a:tblGrid>
                <a:gridCol w="4032448">
                  <a:extLst>
                    <a:ext uri="{9D8B030D-6E8A-4147-A177-3AD203B41FA5}">
                      <a16:colId xmlns="" xmlns:a16="http://schemas.microsoft.com/office/drawing/2014/main" val="1511693541"/>
                    </a:ext>
                  </a:extLst>
                </a:gridCol>
                <a:gridCol w="5112568">
                  <a:extLst>
                    <a:ext uri="{9D8B030D-6E8A-4147-A177-3AD203B41FA5}">
                      <a16:colId xmlns="" xmlns:a16="http://schemas.microsoft.com/office/drawing/2014/main" val="1096541107"/>
                    </a:ext>
                  </a:extLst>
                </a:gridCol>
                <a:gridCol w="3816424">
                  <a:extLst>
                    <a:ext uri="{9D8B030D-6E8A-4147-A177-3AD203B41FA5}">
                      <a16:colId xmlns="" xmlns:a16="http://schemas.microsoft.com/office/drawing/2014/main" val="233407619"/>
                    </a:ext>
                  </a:extLst>
                </a:gridCol>
                <a:gridCol w="3379652">
                  <a:extLst>
                    <a:ext uri="{9D8B030D-6E8A-4147-A177-3AD203B41FA5}">
                      <a16:colId xmlns="" xmlns:a16="http://schemas.microsoft.com/office/drawing/2014/main" val="899269901"/>
                    </a:ext>
                  </a:extLst>
                </a:gridCol>
                <a:gridCol w="4085273">
                  <a:extLst>
                    <a:ext uri="{9D8B030D-6E8A-4147-A177-3AD203B41FA5}">
                      <a16:colId xmlns="" xmlns:a16="http://schemas.microsoft.com/office/drawing/2014/main" val="3008594072"/>
                    </a:ext>
                  </a:extLst>
                </a:gridCol>
              </a:tblGrid>
              <a:tr h="102047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条件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水解平衡移动方向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H</a:t>
                      </a:r>
                      <a:r>
                        <a:rPr lang="en-US" sz="4800" baseline="30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+</a:t>
                      </a: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数目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pH</a:t>
                      </a:r>
                      <a:endParaRPr lang="zh-CN" sz="48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现象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85124655"/>
                  </a:ext>
                </a:extLst>
              </a:tr>
              <a:tr h="102047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升温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向右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颜色变深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10547483"/>
                  </a:ext>
                </a:extLst>
              </a:tr>
              <a:tr h="102047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通</a:t>
                      </a:r>
                      <a:r>
                        <a:rPr lang="en-US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HCl(g)</a:t>
                      </a:r>
                      <a:endParaRPr lang="zh-CN" sz="48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向左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颜色变浅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86349799"/>
                  </a:ext>
                </a:extLst>
              </a:tr>
              <a:tr h="102047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加水稀释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向右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颜色变浅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5316754"/>
                  </a:ext>
                </a:extLst>
              </a:tr>
              <a:tr h="217769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加</a:t>
                      </a:r>
                      <a:r>
                        <a:rPr lang="en-US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NaHCO</a:t>
                      </a:r>
                      <a:r>
                        <a:rPr lang="en-US" sz="4800" baseline="-250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3</a:t>
                      </a:r>
                      <a:r>
                        <a:rPr lang="en-US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(s)</a:t>
                      </a:r>
                      <a:endParaRPr lang="zh-CN" sz="48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向右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减小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增大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生成红褐色沉淀</a:t>
                      </a:r>
                      <a:r>
                        <a:rPr lang="en-US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,</a:t>
                      </a:r>
                      <a:r>
                        <a:rPr lang="zh-CN" sz="48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放出气体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34674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987097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4800B689-CD90-4232-A233-1CCDE48D7C13}"/>
                  </a:ext>
                </a:extLst>
              </p:cNvPr>
              <p:cNvSpPr/>
              <p:nvPr/>
            </p:nvSpPr>
            <p:spPr>
              <a:xfrm>
                <a:off x="1579208" y="2420505"/>
                <a:ext cx="20847924" cy="9043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ctr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zh-CN" sz="5000" b="1">
                    <a:solidFill>
                      <a:srgbClr val="764789"/>
                    </a:solidFill>
                    <a:latin typeface="Times New Roman"/>
                    <a:ea typeface="微软雅黑"/>
                    <a:cs typeface="Times New Roman"/>
                  </a:rPr>
                  <a:t>【课前自主预习】</a:t>
                </a:r>
                <a:endParaRPr lang="en-US" altLang="zh-CN" sz="5000" b="1">
                  <a:solidFill>
                    <a:srgbClr val="764789"/>
                  </a:solidFill>
                  <a:latin typeface="Times New Roman"/>
                  <a:ea typeface="微软雅黑"/>
                  <a:cs typeface="Times New Roman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 b="1">
                    <a:solidFill>
                      <a:srgbClr val="764789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盐类水解的应用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(1)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作净水剂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: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可溶性的铝盐、铁盐水解生成胶体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胶体有较强的吸附性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常用作净水剂。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如明矾水解的离子方程式为</a:t>
                </a:r>
                <a:r>
                  <a:rPr lang="zh-CN" altLang="zh-CN" sz="4800" u="sng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　</a:t>
                </a:r>
                <a:r>
                  <a:rPr lang="en-US" altLang="zh-CN" sz="4800" u="sng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                                                 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。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 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(2)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热碱水去油污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: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纯碱水解的离子方程式为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HC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、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 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。加热</a:t>
                </a:r>
                <a:r>
                  <a:rPr lang="zh-CN" altLang="zh-CN" sz="4800" u="sng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　　　　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的水解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溶液碱性</a:t>
                </a:r>
                <a:r>
                  <a:rPr lang="zh-CN" altLang="zh-CN" sz="4800" u="sng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　　　　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去污能力增强。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 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800B689-CD90-4232-A233-1CCDE48D7C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9208" y="2420505"/>
                <a:ext cx="20847924" cy="9043501"/>
              </a:xfrm>
              <a:prstGeom prst="rect">
                <a:avLst/>
              </a:prstGeom>
              <a:blipFill rotWithShape="1">
                <a:blip r:embed="rId3"/>
                <a:stretch>
                  <a:fillRect l="-1316" b="-11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5669698" y="1128079"/>
            <a:ext cx="14790111" cy="12118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zh-CN" altLang="en-US" sz="5500" b="1">
                <a:solidFill>
                  <a:srgbClr val="69346A"/>
                </a:solidFill>
                <a:latin typeface="Times New Roman"/>
                <a:ea typeface="微软雅黑"/>
                <a:cs typeface="Times New Roman"/>
              </a:rPr>
              <a:t>学习任务二</a:t>
            </a:r>
            <a:r>
              <a:rPr lang="zh-CN" altLang="zh-CN" sz="5500" b="1">
                <a:solidFill>
                  <a:srgbClr val="69346A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en-US" sz="5500" b="1">
                <a:solidFill>
                  <a:srgbClr val="69346A"/>
                </a:solidFill>
                <a:latin typeface="Times New Roman"/>
                <a:ea typeface="微软雅黑"/>
                <a:cs typeface="Times New Roman"/>
              </a:rPr>
              <a:t>盐类水解的应用与盐的水解常数</a:t>
            </a:r>
            <a:endParaRPr lang="zh-CN" altLang="zh-CN" sz="5500" b="1">
              <a:solidFill>
                <a:srgbClr val="69346A"/>
              </a:solidFill>
              <a:latin typeface="Times New Roman"/>
              <a:ea typeface="微软雅黑"/>
              <a:cs typeface="Times New Roman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="" xmlns:a16="http://schemas.microsoft.com/office/drawing/2014/main" id="{E5EBC0F5-49AF-4196-A1F1-C1CB744816D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rgbClr val="1F497D">
                    <a:lumMod val="75000"/>
                  </a:srgb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04AB2E0-B120-F2D6-4C4C-DD7219D520A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46413" y="8245326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DCDBC72-A30F-93F8-2E45-683AFDE561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9188" y="9469462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16EED32-9907-9BD0-B5A9-CA518F2CDA6B}"/>
              </a:ext>
            </a:extLst>
          </p:cNvPr>
          <p:cNvSpPr txBox="1"/>
          <p:nvPr/>
        </p:nvSpPr>
        <p:spPr>
          <a:xfrm>
            <a:off x="9393684" y="6675656"/>
            <a:ext cx="11844670" cy="10676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Al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+3H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    Al(OH)</a:t>
            </a:r>
            <a:r>
              <a:rPr lang="en-US" altLang="zh-CN" sz="4800" baseline="-25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+3H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</a:t>
            </a:r>
            <a:endParaRPr lang="zh-CN" altLang="zh-CN" sz="4800">
              <a:solidFill>
                <a:srgbClr val="A50021"/>
              </a:solidFill>
              <a:effectLst/>
              <a:latin typeface="Times New Roman" pitchFamily="18" charset="0"/>
              <a:ea typeface="方正宋三_GBK"/>
              <a:cs typeface="Times New Roman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DDD6D3D-6217-8FE6-0EF4-CFAE7E79BF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609836" y="7120584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F58C3C7-E3DA-7F7E-CA3F-6DC745F369F3}"/>
              </a:ext>
            </a:extLst>
          </p:cNvPr>
          <p:cNvSpPr txBox="1"/>
          <p:nvPr/>
        </p:nvSpPr>
        <p:spPr>
          <a:xfrm>
            <a:off x="11302317" y="8907561"/>
            <a:ext cx="1887173" cy="1068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促进</a:t>
            </a:r>
            <a:endParaRPr lang="zh-CN" altLang="en-US" sz="4400">
              <a:solidFill>
                <a:srgbClr val="A5002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9CBED9A-9BD7-57CC-685D-97FFB220A361}"/>
              </a:ext>
            </a:extLst>
          </p:cNvPr>
          <p:cNvSpPr txBox="1"/>
          <p:nvPr/>
        </p:nvSpPr>
        <p:spPr>
          <a:xfrm>
            <a:off x="19762836" y="8871175"/>
            <a:ext cx="2103197" cy="10698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增强</a:t>
            </a:r>
            <a:r>
              <a:rPr lang="zh-CN" altLang="zh-CN" sz="4800">
                <a:solidFill>
                  <a:srgbClr val="A50021"/>
                </a:solidFill>
                <a:effectLst/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4400">
              <a:solidFill>
                <a:srgbClr val="A5002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1458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/>
        </p:nvSpPr>
        <p:spPr>
          <a:xfrm>
            <a:off x="1634018" y="1620590"/>
            <a:ext cx="20415876" cy="66093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(3)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盐溶液的配制和保存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配制、保存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SnCl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或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FeCl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等易水解的盐溶液时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加入少量盐酸的目的是</a:t>
            </a:r>
            <a:r>
              <a:rPr lang="en-US" altLang="zh-CN" sz="480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 </a:t>
            </a:r>
            <a:r>
              <a:rPr lang="zh-CN" altLang="zh-CN" sz="480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</a:t>
            </a:r>
            <a:r>
              <a:rPr lang="en-US" altLang="zh-CN" sz="480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                                                                                 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。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 </a:t>
            </a:r>
            <a:endParaRPr lang="zh-CN" altLang="zh-CN" sz="4800">
              <a:solidFill>
                <a:srgbClr val="000000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(4)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制备胶体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向沸水中滴加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FeCl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饱和溶液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继续加热至液体呈红褐色以</a:t>
            </a:r>
            <a:r>
              <a:rPr lang="zh-CN" altLang="zh-CN" sz="480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</a:t>
            </a:r>
            <a:r>
              <a:rPr lang="en-US" altLang="zh-CN" sz="480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                                                     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 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从而制备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Fe(OH)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胶体。</a:t>
            </a:r>
          </a:p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(5)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制备无机化合物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如用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TiCl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制备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TiO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其反应的化学方程式为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TiCl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4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+(</a:t>
            </a:r>
            <a:r>
              <a:rPr lang="en-US" altLang="zh-CN" sz="4800" i="1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x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+2)H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         TiO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·</a:t>
            </a:r>
            <a:r>
              <a:rPr lang="en-US" altLang="zh-CN" sz="4800" i="1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x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O↓+4HCl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。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="" xmlns:a16="http://schemas.microsoft.com/office/drawing/2014/main" id="{E5EBC0F5-49AF-4196-A1F1-C1CB744816D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rgbClr val="1F497D">
                    <a:lumMod val="75000"/>
                  </a:srgb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9CFF705-FDD9-1FDC-5278-0565195E32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9308" y="7453238"/>
            <a:ext cx="905156" cy="50405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mc:AlternateContent>
        <mc:Choice Requires="a14"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76977B04-99E1-18F9-F72B-635A0742B43F}"/>
                  </a:ext>
                </a:extLst>
              </p:cNvPr>
              <p:cNvSpPr txBox="1"/>
              <p:nvPr/>
            </p:nvSpPr>
            <p:spPr>
              <a:xfrm>
                <a:off x="7233444" y="2412678"/>
                <a:ext cx="11844670" cy="1203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A50021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抑制</a:t>
                </a:r>
                <a:r>
                  <a:rPr lang="en-US" altLang="zh-CN" sz="4800">
                    <a:solidFill>
                      <a:srgbClr val="A50021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S</a:t>
                </a:r>
                <a14:m>
                  <m:oMathPara>
                    <m:oMathParaPr>
                      <m:jc/>
                    </m:oMathParaPr>
                    <m:oMath>
                      <m:sSup>
                        <m:sSupPr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n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r>
                  <a:rPr lang="zh-CN" altLang="zh-CN" sz="4800">
                    <a:solidFill>
                      <a:srgbClr val="A50021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或</a:t>
                </a:r>
                <a:r>
                  <a:rPr lang="en-US" altLang="zh-CN" sz="4800">
                    <a:solidFill>
                      <a:srgbClr val="A50021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Fe</a:t>
                </a:r>
                <a:r>
                  <a:rPr lang="en-US" altLang="zh-CN" sz="4800" baseline="30000">
                    <a:solidFill>
                      <a:srgbClr val="A50021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3+</a:t>
                </a:r>
                <a:r>
                  <a:rPr lang="zh-CN" altLang="zh-CN" sz="4800">
                    <a:solidFill>
                      <a:srgbClr val="A50021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等的水解</a:t>
                </a:r>
                <a:endParaRPr lang="zh-CN" altLang="en-US" sz="4800">
                  <a:solidFill>
                    <a:srgbClr val="A50021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6977B04-99E1-18F9-F72B-635A0742B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444" y="2412678"/>
                <a:ext cx="11844670" cy="1203471"/>
              </a:xfrm>
              <a:prstGeom prst="rect">
                <a:avLst/>
              </a:prstGeom>
              <a:blipFill>
                <a:blip r:embed="rId4"/>
                <a:stretch>
                  <a:fillRect l="-2367" r="0" b="-263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A0CCDC7-A2A1-F745-86B9-CECC64A2D7C6}"/>
              </a:ext>
            </a:extLst>
          </p:cNvPr>
          <p:cNvSpPr txBox="1"/>
          <p:nvPr/>
        </p:nvSpPr>
        <p:spPr>
          <a:xfrm>
            <a:off x="3877589" y="4800500"/>
            <a:ext cx="6711709" cy="1068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增大</a:t>
            </a:r>
            <a:r>
              <a:rPr lang="en-US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Fe</a:t>
            </a:r>
            <a:r>
              <a:rPr lang="en-US" altLang="zh-CN" sz="4800" baseline="300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3+</a:t>
            </a:r>
            <a:r>
              <a:rPr lang="zh-CN" altLang="zh-CN" sz="4800">
                <a:solidFill>
                  <a:srgbClr val="A50021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的水解程度</a:t>
            </a:r>
            <a:endParaRPr lang="zh-CN" altLang="en-US" sz="4400">
              <a:solidFill>
                <a:srgbClr val="A5002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460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1471555" y="1552498"/>
            <a:ext cx="20740801" cy="113601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[</a:t>
            </a:r>
            <a:r>
              <a:rPr lang="zh-CN" altLang="en-US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问题思考</a:t>
            </a:r>
            <a:r>
              <a:rPr lang="en-US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] </a:t>
            </a:r>
            <a:endParaRPr lang="zh-CN" altLang="zh-CN" sz="5000" b="1">
              <a:solidFill>
                <a:srgbClr val="764789"/>
              </a:solidFill>
              <a:latin typeface="NEU-B4-S92"/>
              <a:ea typeface="方正宋三_GBK"/>
              <a:cs typeface="Times New Roman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90189" y="2772718"/>
            <a:ext cx="20722168" cy="32835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(1)NaHCO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溶液中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水解程度和电离程度的相对大小如何比较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?</a:t>
            </a:r>
            <a:endParaRPr lang="zh-CN" altLang="zh-CN" sz="4800">
              <a:solidFill>
                <a:srgbClr val="000000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endParaRPr lang="en-US" altLang="zh-CN" sz="480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endParaRPr lang="en-US" altLang="zh-CN" sz="4800">
              <a:solidFill>
                <a:srgbClr val="00000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mc:AlternateContent>
        <mc:Choice Requires="a14"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803A1F9C-3A14-47AE-AB20-9875CD996D2F}"/>
                  </a:ext>
                </a:extLst>
              </p:cNvPr>
              <p:cNvSpPr/>
              <p:nvPr/>
            </p:nvSpPr>
            <p:spPr>
              <a:xfrm>
                <a:off x="1440969" y="4413964"/>
                <a:ext cx="20722168" cy="2214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[</a:t>
                </a:r>
                <a:r>
                  <a:rPr lang="zh-CN" altLang="en-US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答案</a:t>
                </a: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] </a:t>
                </a:r>
                <a:r>
                  <a:rPr lang="zh-CN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提示</a:t>
                </a: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: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NaHCO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溶液中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水解程度和电离程度的相对大小可以用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HC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的水解常数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</a:t>
                </a:r>
                <a:r>
                  <a:rPr lang="en-US" altLang="zh-CN" sz="4800" i="1" err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 err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与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的第二步电离常数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</a:t>
                </a:r>
                <a:r>
                  <a:rPr lang="en-US" altLang="zh-CN" sz="4800" i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a2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的相对大小进行比较。</a:t>
                </a:r>
                <a:endParaRPr lang="zh-CN" altLang="zh-CN" sz="900">
                  <a:solidFill>
                    <a:srgbClr val="A50021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03A1F9C-3A14-47AE-AB20-9875CD996D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969" y="4413964"/>
                <a:ext cx="20722168" cy="2214261"/>
              </a:xfrm>
              <a:prstGeom prst="rect">
                <a:avLst/>
              </a:prstGeom>
              <a:blipFill>
                <a:blip r:embed="rId2"/>
                <a:stretch>
                  <a:fillRect l="-1412" b="-143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D8762CE-CE4C-463F-9D91-B4581D18A46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</p:spTree>
    <p:extLst>
      <p:ext uri="{BB962C8B-B14F-4D97-AF65-F5344CB8AC3E}">
        <p14:creationId xmlns:p14="http://schemas.microsoft.com/office/powerpoint/2010/main" val="2486272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440969" y="1674710"/>
            <a:ext cx="20028109" cy="21898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(2)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由数据分析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室温下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,NaHSO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溶液呈酸性的原因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?(</a:t>
            </a:r>
            <a:r>
              <a:rPr lang="zh-CN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已知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H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SO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:</a:t>
            </a:r>
            <a:r>
              <a:rPr lang="en-US" altLang="zh-CN" sz="4800" i="1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K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a1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=</a:t>
            </a:r>
          </a:p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1.4×10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,</a:t>
            </a:r>
            <a:r>
              <a:rPr lang="en-US" altLang="zh-CN" sz="4800" i="1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K</a:t>
            </a:r>
            <a:r>
              <a:rPr lang="en-US" altLang="zh-CN" sz="4800" baseline="-25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a2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=6.0×10</a:t>
            </a:r>
            <a:r>
              <a:rPr lang="en-US" altLang="zh-CN" sz="4800" baseline="300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-8</a:t>
            </a:r>
            <a:r>
              <a:rPr lang="en-US" altLang="zh-CN" sz="4800">
                <a:solidFill>
                  <a:srgbClr val="000000"/>
                </a:solidFill>
                <a:effectLst/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)</a:t>
            </a:r>
            <a:endParaRPr lang="zh-CN" altLang="zh-CN" sz="4800">
              <a:solidFill>
                <a:srgbClr val="000000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mc:AlternateContent>
        <mc:Choice Requires="a14"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803A1F9C-3A14-47AE-AB20-9875CD996D2F}"/>
                  </a:ext>
                </a:extLst>
              </p:cNvPr>
              <p:cNvSpPr/>
              <p:nvPr/>
            </p:nvSpPr>
            <p:spPr>
              <a:xfrm>
                <a:off x="1440969" y="4413964"/>
                <a:ext cx="20722168" cy="45401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[</a:t>
                </a:r>
                <a:r>
                  <a:rPr lang="zh-CN" altLang="en-US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答案</a:t>
                </a: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] </a:t>
                </a:r>
                <a:r>
                  <a:rPr lang="zh-CN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提示</a:t>
                </a:r>
                <a:r>
                  <a:rPr lang="en-US" altLang="zh-CN" sz="5000" b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: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HS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  H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SO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+OH</a:t>
                </a:r>
                <a:r>
                  <a:rPr lang="en-US" altLang="zh-CN" sz="4800" baseline="30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endParaRPr lang="zh-CN" altLang="zh-CN" sz="4800">
                  <a:solidFill>
                    <a:srgbClr val="A50021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 i="1" err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 err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HS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HS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A5002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1×1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  <m:t>4×1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A50021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≈7.14×10</a:t>
                </a:r>
                <a:r>
                  <a:rPr lang="en-US" altLang="zh-CN" sz="4800" baseline="30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-13</a:t>
                </a:r>
                <a:endParaRPr lang="zh-CN" altLang="zh-CN" sz="4800">
                  <a:solidFill>
                    <a:srgbClr val="A50021"/>
                  </a:solidFill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 i="1" err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 err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&lt;</a:t>
                </a:r>
                <a:r>
                  <a:rPr lang="en-US" altLang="zh-CN" sz="4800" i="1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a2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因此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NaHSO</a:t>
                </a:r>
                <a:r>
                  <a:rPr lang="en-US" altLang="zh-CN" sz="4800" baseline="-250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的电离程度大于水解程度</a:t>
                </a:r>
                <a:r>
                  <a:rPr lang="en-US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A50021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溶液呈酸性。</a:t>
                </a:r>
              </a:p>
              <a:p>
                <a:pPr>
                  <a:lnSpc>
                    <a:spcPct val="150000"/>
                  </a:lnSpc>
                  <a:spcAft>
                    <a:spcPct val="0"/>
                  </a:spcAft>
                </a:pPr>
                <a:endParaRPr lang="zh-CN" altLang="zh-CN" sz="900">
                  <a:solidFill>
                    <a:srgbClr val="A50021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03A1F9C-3A14-47AE-AB20-9875CD996D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969" y="4413964"/>
                <a:ext cx="20722168" cy="4540154"/>
              </a:xfrm>
              <a:prstGeom prst="rect">
                <a:avLst/>
              </a:prstGeom>
              <a:blipFill>
                <a:blip r:embed="rId2"/>
                <a:stretch>
                  <a:fillRect l="-14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D8762CE-CE4C-463F-9D91-B4581D18A465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chemeClr val="tx2">
                    <a:lumMod val="75000"/>
                  </a:scheme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E32C170-710C-DCC8-3C1B-B04BB9AB54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69548" y="4788942"/>
            <a:ext cx="996779" cy="5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41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1688828" y="756494"/>
            <a:ext cx="20690322" cy="1470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ct val="0"/>
              </a:spcAft>
            </a:pPr>
            <a:r>
              <a:rPr lang="zh-CN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【</a:t>
            </a:r>
            <a:r>
              <a:rPr lang="zh-CN" altLang="en-US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核心</a:t>
            </a:r>
            <a:r>
              <a:rPr lang="zh-CN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知识</a:t>
            </a:r>
            <a:r>
              <a:rPr lang="zh-CN" altLang="en-US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讲解</a:t>
            </a:r>
            <a:r>
              <a:rPr lang="zh-CN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】</a:t>
            </a:r>
            <a:endParaRPr lang="zh-CN" altLang="zh-CN" sz="5000" b="1">
              <a:solidFill>
                <a:srgbClr val="764789"/>
              </a:solidFill>
              <a:latin typeface="NEU-BZ-S92"/>
              <a:ea typeface="方正宋三_GBK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endParaRPr lang="zh-CN" altLang="zh-CN" sz="1100">
              <a:solidFill>
                <a:srgbClr val="000000"/>
              </a:solidFill>
              <a:effectLst/>
              <a:latin typeface="NEU-BZ-S92"/>
              <a:ea typeface="方正宋三_GBK"/>
              <a:cs typeface="Times New Roman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rgbClr val="1F497D">
                    <a:lumMod val="75000"/>
                  </a:srgb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mc:AlternateContent>
        <mc:Choice Requires="a14">
          <p:sp>
            <p:nvSpPr>
              <p:cNvPr id="4" name="文本框 3">
                <a:extLst>
                  <a:ext uri="{FF2B5EF4-FFF2-40B4-BE49-F238E27FC236}">
                    <a16:creationId xmlns="" xmlns:a16="http://schemas.microsoft.com/office/drawing/2014/main" id="{5E2F417B-BB6D-D12E-381A-B2819885E4DA}"/>
                  </a:ext>
                </a:extLst>
              </p:cNvPr>
              <p:cNvSpPr txBox="1"/>
              <p:nvPr/>
            </p:nvSpPr>
            <p:spPr>
              <a:xfrm>
                <a:off x="1665138" y="2006366"/>
                <a:ext cx="19802201" cy="10724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zh-CN" sz="4800" b="1">
                    <a:solidFill>
                      <a:srgbClr val="764789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盐的水解常数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(1)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盐的水解常数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以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COONa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为例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COO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 CH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COOH+OH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 i="1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𝐶𝑂𝑂𝐻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𝐶𝑂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只与温度有关。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(2)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与对应弱酸电离常数的关系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COOH         CH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COO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𝐶𝑂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𝐶𝑂𝑂𝐻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。所以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en-US" altLang="zh-CN" sz="4800" i="1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·</a:t>
                </a:r>
                <a:r>
                  <a:rPr lang="en-US" altLang="zh-CN" sz="4800" i="1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W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或</a:t>
                </a:r>
                <a:r>
                  <a:rPr lang="en-US" altLang="zh-CN" sz="4800" i="1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W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a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由此可看出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弱酸或弱碱的电离常数越小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其所生成的盐水解程度越大。</a:t>
                </a:r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E2F417B-BB6D-D12E-381A-B2819885E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138" y="2006366"/>
                <a:ext cx="19802201" cy="10724731"/>
              </a:xfrm>
              <a:prstGeom prst="rect">
                <a:avLst/>
              </a:prstGeom>
              <a:blipFill rotWithShape="1">
                <a:blip r:embed="rId3"/>
                <a:stretch>
                  <a:fillRect l="-1385" b="-8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309A4A1-342A-278F-9CA6-51DA8988AD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3284" y="4572918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F7BC434-3C87-A7EE-99F2-B3EBC078D99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7975" y="8749382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942636338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rgbClr val="1F497D">
                    <a:lumMod val="75000"/>
                  </a:srgb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mc:AlternateContent>
        <mc:Choice Requires="a14">
          <p:sp>
            <p:nvSpPr>
              <p:cNvPr id="4" name="文本框 3">
                <a:extLst>
                  <a:ext uri="{FF2B5EF4-FFF2-40B4-BE49-F238E27FC236}">
                    <a16:creationId xmlns="" xmlns:a16="http://schemas.microsoft.com/office/drawing/2014/main" id="{5E2F417B-BB6D-D12E-381A-B2819885E4DA}"/>
                  </a:ext>
                </a:extLst>
              </p:cNvPr>
              <p:cNvSpPr txBox="1"/>
              <p:nvPr/>
            </p:nvSpPr>
            <p:spPr>
              <a:xfrm>
                <a:off x="1472804" y="1404566"/>
                <a:ext cx="19802201" cy="109375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(3)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二元弱酸对应盐的水解常数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二元弱酸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的两步电离常数分别为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a1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、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则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Na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CO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的水解常数</a:t>
                </a:r>
                <a:r>
                  <a:rPr lang="en-US" altLang="zh-CN" sz="4800" i="1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为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W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,NaHCO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的水解常数为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W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推导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: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三元弱酸对应盐的水解常数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PO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4</a:t>
                </a:r>
                <a:r>
                  <a:rPr lang="en-US" altLang="zh-CN" sz="4800">
                    <a:solidFill>
                      <a:srgbClr val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    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a1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𝑃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   HP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HP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𝑃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   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   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P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HP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E2F417B-BB6D-D12E-381A-B2819885E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804" y="1404566"/>
                <a:ext cx="19802201" cy="10937546"/>
              </a:xfrm>
              <a:prstGeom prst="rect">
                <a:avLst/>
              </a:prstGeom>
              <a:blipFill>
                <a:blip r:embed="rId3"/>
                <a:stretch>
                  <a:fillRect l="-1416" r="-4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0AE3FFD-130A-9D73-075E-B454410BFE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5012" y="7381230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6F60B10-2056-B6AD-4997-0C1F2BD42B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89028" y="9359301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A3413BE-1E14-5034-39DE-DA9C649141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8841" y="11328610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20933313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rgbClr val="1F497D">
                    <a:lumMod val="75000"/>
                  </a:srgb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mc:AlternateContent>
        <mc:Choice Requires="a14">
          <p:sp>
            <p:nvSpPr>
              <p:cNvPr id="4" name="文本框 3">
                <a:extLst>
                  <a:ext uri="{FF2B5EF4-FFF2-40B4-BE49-F238E27FC236}">
                    <a16:creationId xmlns="" xmlns:a16="http://schemas.microsoft.com/office/drawing/2014/main" id="{5E2F417B-BB6D-D12E-381A-B2819885E4DA}"/>
                  </a:ext>
                </a:extLst>
              </p:cNvPr>
              <p:cNvSpPr txBox="1"/>
              <p:nvPr/>
            </p:nvSpPr>
            <p:spPr>
              <a:xfrm>
                <a:off x="1472804" y="1404566"/>
                <a:ext cx="19802201" cy="9262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1058863" indent="-601663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2117725" indent="-120332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3178175" indent="-1806575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4237038" indent="-2408238" algn="l" defTabSz="2117725" rtl="0" fontAlgn="base">
                  <a:spcBef>
                    <a:spcPct val="0"/>
                  </a:spcBef>
                  <a:spcAft>
                    <a:spcPct val="0"/>
                  </a:spcAft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42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    HP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  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h1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HP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P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  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  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𝑃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HP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O          H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PO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4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000000"/>
                    </a:solidFill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         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)·</m:t>
                          </m:r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O</m:t>
                          </m:r>
                          <m:sSup>
                            <m:sSup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4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𝑃</m:t>
                          </m:r>
                          <m:sSubSup>
                            <m:sSubSupPr>
                              <m:alnScr m:val="off"/>
                              <m:ctrlPr>
                                <a:rPr lang="zh-CN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48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en-US" altLang="zh-CN" sz="4800" i="1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altLang="zh-CN" sz="4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则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a1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·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)·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)=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W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·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h2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)·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)=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W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;</a:t>
                </a:r>
                <a:endParaRPr lang="zh-CN" altLang="zh-CN" sz="4800">
                  <a:solidFill>
                    <a:srgbClr val="000000"/>
                  </a:solidFill>
                  <a:effectLst/>
                  <a:latin typeface="Times New Roman" pitchFamily="18" charset="0"/>
                  <a:ea typeface="微软雅黑" pitchFamily="34" charset="-122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a3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·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h1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=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+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)·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(OH</a:t>
                </a:r>
                <a:r>
                  <a:rPr lang="en-US" altLang="zh-CN" sz="4800" baseline="30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-</a:t>
                </a:r>
                <a:r>
                  <a:rPr lang="en-US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)=</a:t>
                </a:r>
                <a:r>
                  <a:rPr lang="en-US" altLang="zh-CN" sz="4800" i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K</a:t>
                </a:r>
                <a:r>
                  <a:rPr lang="en-US" altLang="zh-CN" sz="4800" baseline="-250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W</a:t>
                </a:r>
                <a:r>
                  <a:rPr lang="zh-CN" altLang="zh-CN" sz="4800">
                    <a:solidFill>
                      <a:srgbClr val="000000"/>
                    </a:solidFill>
                    <a:effectLst/>
                    <a:latin typeface="Times New Roman" pitchFamily="18" charset="0"/>
                    <a:ea typeface="微软雅黑" pitchFamily="34" charset="-122"/>
                    <a:cs typeface="Times New Roman" pitchFamily="18" charset="0"/>
                  </a:rPr>
                  <a:t>。</a:t>
                </a:r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E2F417B-BB6D-D12E-381A-B2819885E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804" y="1404566"/>
                <a:ext cx="19802201" cy="9262023"/>
              </a:xfrm>
              <a:prstGeom prst="rect">
                <a:avLst/>
              </a:prstGeom>
              <a:blipFill>
                <a:blip r:embed="rId3"/>
                <a:stretch>
                  <a:fillRect l="-1416" b="-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2545A18-DE03-4FE1-0117-04D8A37410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9188" y="2402380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CFD7A5E-4CCF-6306-79D8-DF7FC4810A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8608" y="4356894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9F34031-92C6-6798-105C-D05C51DBE9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12892" y="6254658"/>
            <a:ext cx="909834" cy="5066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402487606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1592794" y="1188542"/>
            <a:ext cx="20690322" cy="86562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ct val="0"/>
              </a:spcAft>
            </a:pPr>
            <a:r>
              <a:rPr lang="zh-CN" altLang="zh-CN" sz="5000" b="1">
                <a:solidFill>
                  <a:srgbClr val="764789"/>
                </a:solidFill>
                <a:latin typeface="Times New Roman"/>
                <a:ea typeface="微软雅黑"/>
                <a:cs typeface="Times New Roman"/>
              </a:rPr>
              <a:t>【知识迁移应用】</a:t>
            </a:r>
            <a:endParaRPr lang="zh-CN" altLang="zh-CN" sz="5000" b="1">
              <a:solidFill>
                <a:srgbClr val="764789"/>
              </a:solidFill>
              <a:latin typeface="NEU-BZ-S92"/>
              <a:ea typeface="方正宋三_GBK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zh-CN" altLang="zh-CN" sz="6000" b="1">
                <a:solidFill>
                  <a:srgbClr val="764789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例</a:t>
            </a:r>
            <a:r>
              <a:rPr lang="en-US" altLang="zh-CN" sz="6000" b="1" smtClean="0">
                <a:solidFill>
                  <a:srgbClr val="764789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  </a:t>
            </a:r>
            <a:r>
              <a:rPr lang="en-US" altLang="zh-CN" sz="4800" smtClean="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[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2023·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浙江杭州地区重点中学期中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] 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下列过程或现象与盐类水解无关的</a:t>
            </a:r>
            <a:r>
              <a:rPr lang="zh-CN" altLang="zh-CN" sz="4800" smtClean="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是</a:t>
            </a:r>
            <a:r>
              <a:rPr lang="en-US" altLang="zh-CN" sz="4800" smtClean="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 (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4800" smtClean="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   )</a:t>
            </a:r>
            <a:endParaRPr lang="zh-CN" altLang="zh-CN" sz="1050">
              <a:solidFill>
                <a:srgbClr val="000000"/>
              </a:solidFill>
              <a:latin typeface="NEU-BZ-S92"/>
              <a:ea typeface="方正宋三_GBK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A.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配制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FeSO</a:t>
            </a:r>
            <a:r>
              <a:rPr lang="en-US" altLang="zh-CN" sz="4800" baseline="-250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4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溶液时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,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加入少量的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Fe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粉</a:t>
            </a:r>
            <a:endParaRPr lang="zh-CN" altLang="zh-CN" sz="1050">
              <a:solidFill>
                <a:srgbClr val="000000"/>
              </a:solidFill>
              <a:latin typeface="NEU-BZ-S92"/>
              <a:ea typeface="方正宋三_GBK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B.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利用可溶性铝盐、铁盐作净水剂</a:t>
            </a:r>
            <a:endParaRPr lang="zh-CN" altLang="zh-CN" sz="1050">
              <a:solidFill>
                <a:srgbClr val="000000"/>
              </a:solidFill>
              <a:latin typeface="NEU-BZ-S92"/>
              <a:ea typeface="方正宋三_GBK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C.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实验室通常在</a:t>
            </a:r>
            <a:r>
              <a:rPr lang="en-US" altLang="zh-CN" sz="4800" err="1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HCl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气氛中加热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MgCl</a:t>
            </a:r>
            <a:r>
              <a:rPr lang="en-US" altLang="zh-CN" sz="4800" baseline="-250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2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·6H</a:t>
            </a:r>
            <a:r>
              <a:rPr lang="en-US" altLang="zh-CN" sz="4800" baseline="-250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2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O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制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MgCl</a:t>
            </a:r>
            <a:r>
              <a:rPr lang="en-US" altLang="zh-CN" sz="4800" baseline="-250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2</a:t>
            </a:r>
            <a:endParaRPr lang="zh-CN" altLang="zh-CN" sz="1050">
              <a:solidFill>
                <a:srgbClr val="000000"/>
              </a:solidFill>
              <a:latin typeface="NEU-BZ-S92"/>
              <a:ea typeface="方正宋三_GBK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D.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存放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Na</a:t>
            </a:r>
            <a:r>
              <a:rPr lang="en-US" altLang="zh-CN" sz="4800" baseline="-250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2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CO</a:t>
            </a:r>
            <a:r>
              <a:rPr lang="en-US" altLang="zh-CN" sz="4800" baseline="-250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3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、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Na</a:t>
            </a:r>
            <a:r>
              <a:rPr lang="en-US" altLang="zh-CN" sz="4800" baseline="-250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2</a:t>
            </a:r>
            <a:r>
              <a:rPr lang="en-US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SiO</a:t>
            </a:r>
            <a:r>
              <a:rPr lang="en-US" altLang="zh-CN" sz="4800" baseline="-250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3</a:t>
            </a:r>
            <a:r>
              <a:rPr lang="zh-CN" altLang="zh-CN" sz="4800">
                <a:solidFill>
                  <a:srgbClr val="000000"/>
                </a:solidFill>
                <a:latin typeface="Times New Roman"/>
                <a:ea typeface="微软雅黑"/>
                <a:cs typeface="Times New Roman"/>
              </a:rPr>
              <a:t>溶液的试剂瓶使用橡胶塞</a:t>
            </a:r>
            <a:endParaRPr lang="zh-CN" altLang="zh-CN" sz="1050">
              <a:solidFill>
                <a:srgbClr val="000000"/>
              </a:solidFill>
              <a:latin typeface="NEU-BZ-S92"/>
              <a:ea typeface="方正宋三_GBK"/>
              <a:cs typeface="Times New Roman"/>
            </a:endParaRPr>
          </a:p>
          <a:p>
            <a:pPr>
              <a:lnSpc>
                <a:spcPct val="150000"/>
              </a:lnSpc>
              <a:spcAft>
                <a:spcPct val="0"/>
              </a:spcAft>
            </a:pPr>
            <a:endParaRPr lang="zh-CN" altLang="zh-CN" sz="1100">
              <a:solidFill>
                <a:srgbClr val="000000"/>
              </a:solidFill>
              <a:effectLst/>
              <a:latin typeface="NEU-BZ-S92"/>
              <a:ea typeface="方正宋三_GBK"/>
              <a:cs typeface="Times New Roman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03A1F9C-3A14-47AE-AB20-9875CD996D2F}"/>
              </a:ext>
            </a:extLst>
          </p:cNvPr>
          <p:cNvSpPr/>
          <p:nvPr/>
        </p:nvSpPr>
        <p:spPr>
          <a:xfrm>
            <a:off x="2771594" y="3564806"/>
            <a:ext cx="789442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150000"/>
              </a:lnSpc>
              <a:spcAft>
                <a:spcPct val="0"/>
              </a:spcAft>
            </a:pPr>
            <a:r>
              <a:rPr lang="en-US" altLang="zh-CN" sz="6000" b="1" smtClean="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zh-CN" altLang="zh-CN" sz="600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</a:t>
            </a:r>
            <a:endParaRPr lang="zh-CN" altLang="zh-CN" sz="6000">
              <a:solidFill>
                <a:srgbClr val="000000"/>
              </a:solidFill>
              <a:latin typeface="NEU-BZ-S92" panose="02020503000000020003" pitchFamily="18" charset="-122"/>
              <a:ea typeface="NEU-BZ-S92" panose="02020503000000020003" pitchFamily="18" charset="-122"/>
              <a:cs typeface="Times New Roman" pitchFamily="18" charset="0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rgbClr val="1F497D">
                    <a:lumMod val="75000"/>
                  </a:srgb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</p:spTree>
    <p:extLst>
      <p:ext uri="{BB962C8B-B14F-4D97-AF65-F5344CB8AC3E}">
        <p14:creationId xmlns:p14="http://schemas.microsoft.com/office/powerpoint/2010/main" val="295943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Box 8">
            <a:extLst>
              <a:ext uri="{FF2B5EF4-FFF2-40B4-BE49-F238E27FC236}">
                <a16:creationId xmlns="" xmlns:a16="http://schemas.microsoft.com/office/drawing/2014/main" id="{EE48867E-9FC6-4D61-BD99-EC95EE142E0C}"/>
              </a:ext>
            </a:extLst>
          </p:cNvPr>
          <p:cNvSpPr txBox="1"/>
          <p:nvPr/>
        </p:nvSpPr>
        <p:spPr>
          <a:xfrm>
            <a:off x="1008436" y="216526"/>
            <a:ext cx="410445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800" b="1" spc="-150">
                <a:solidFill>
                  <a:srgbClr val="1F497D">
                    <a:lumMod val="75000"/>
                  </a:srgbClr>
                </a:solidFill>
                <a:latin typeface="方正兰亭圆_GBK_粗" panose="02000000000000000000" pitchFamily="2" charset="-122"/>
                <a:ea typeface="方正兰亭圆_GBK_粗" panose="02000000000000000000" pitchFamily="2" charset="-122"/>
              </a:rPr>
              <a:t>   新 课 探 究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B4914CA-D958-4C6B-8398-D8C4833C020D}"/>
              </a:ext>
            </a:extLst>
          </p:cNvPr>
          <p:cNvSpPr/>
          <p:nvPr/>
        </p:nvSpPr>
        <p:spPr>
          <a:xfrm>
            <a:off x="1472805" y="1260550"/>
            <a:ext cx="20810313" cy="111445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058863" indent="-601663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117725" indent="-120332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178175" indent="-1806575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237038" indent="-2408238" algn="l" defTabSz="2117725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4400" b="1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[</a:t>
            </a:r>
            <a:r>
              <a:rPr lang="zh-CN" altLang="zh-CN" sz="4400" b="1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解析</a:t>
            </a:r>
            <a:r>
              <a:rPr lang="en-US" altLang="zh-CN" sz="4400" b="1" smtClean="0">
                <a:solidFill>
                  <a:srgbClr val="A5002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]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亚铁离子具有还原性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为防止亚铁离子被空气中的氧气氧化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配制硫酸亚铁溶液时应加入少量的铁粉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则加入少量的铁粉与盐类水解无关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故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A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符合题意</a:t>
            </a:r>
            <a:r>
              <a:rPr lang="en-US" altLang="zh-CN" sz="4400" smtClean="0">
                <a:solidFill>
                  <a:srgbClr val="A50021"/>
                </a:solidFill>
                <a:latin typeface="Times New Roman"/>
                <a:ea typeface="微软雅黑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zh-CN" sz="4400" smtClean="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可溶性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铝盐、铁盐在溶液中水解生成氢氧化铝胶体、氢氧化铁胶体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胶体具有很大的表面积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能吸附水中悬浮的杂质而聚沉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从而达到净水的目的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则利用可溶性铝盐、铁盐作净水剂与盐类水解有关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故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B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不符合题意</a:t>
            </a:r>
            <a:r>
              <a:rPr lang="en-US" altLang="zh-CN" sz="4400" smtClean="0">
                <a:solidFill>
                  <a:srgbClr val="A50021"/>
                </a:solidFill>
                <a:latin typeface="Times New Roman"/>
                <a:ea typeface="微软雅黑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zh-CN" sz="4400" smtClean="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氯化镁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是强酸弱碱盐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在溶液中发生水解生成氢氧化镁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为防止氯化镁水解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实验室通常在氯化氢气氛中加热六水氯化镁制无水氯化镁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则在氯化氢气氛中加热六水氯化镁制无水氯化镁与盐类水解有关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故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C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不符合题意</a:t>
            </a:r>
            <a:r>
              <a:rPr lang="en-US" altLang="zh-CN" sz="4400" smtClean="0">
                <a:solidFill>
                  <a:srgbClr val="A50021"/>
                </a:solidFill>
                <a:latin typeface="Times New Roman"/>
                <a:ea typeface="微软雅黑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zh-CN" sz="4400" smtClean="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碳酸钠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、硅酸钠都是强碱弱酸盐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在溶液中水解使溶液呈碱性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玻璃中的二氧化硅能与氢氧根离子反应生成硅酸钠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导致瓶和塞无法打开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所以不能用玻璃塞而用橡胶塞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则保存碳酸钠、硅酸钠溶液的试剂瓶使用橡胶塞与盐类水解有关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,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故</a:t>
            </a:r>
            <a:r>
              <a:rPr lang="en-US" altLang="zh-CN" sz="4400">
                <a:solidFill>
                  <a:srgbClr val="A50021"/>
                </a:solidFill>
                <a:latin typeface="Times New Roman"/>
                <a:ea typeface="微软雅黑"/>
              </a:rPr>
              <a:t>D</a:t>
            </a:r>
            <a:r>
              <a:rPr lang="zh-CN" altLang="zh-CN" sz="4400">
                <a:solidFill>
                  <a:srgbClr val="A50021"/>
                </a:solidFill>
                <a:latin typeface="Times New Roman"/>
                <a:ea typeface="微软雅黑"/>
                <a:cs typeface="Times New Roman"/>
              </a:rPr>
              <a:t>不符合题意。</a:t>
            </a:r>
            <a:endParaRPr lang="en-US" altLang="zh-CN" sz="4400">
              <a:solidFill>
                <a:srgbClr val="A50021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36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22413912" cy="120523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https://d.book118.com/436222212012010031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 charset="-122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 charset="-122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26</Slides>
  <Notes>16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8">
      <vt:lpstr>Arial</vt:lpstr>
      <vt:lpstr>Calibri</vt:lpstr>
      <vt:lpstr>宋体</vt:lpstr>
      <vt:lpstr>微软雅黑</vt:lpstr>
      <vt:lpstr>华文行楷</vt:lpstr>
      <vt:lpstr>Times New Roman</vt:lpstr>
      <vt:lpstr>楷体</vt:lpstr>
      <vt:lpstr>方正兰亭圆_GBK_粗</vt:lpstr>
      <vt:lpstr>NEU-B4-S92</vt:lpstr>
      <vt:lpstr>方正宋三_GBK</vt:lpstr>
      <vt:lpstr>NEU-BZ-S92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2024-08-29T10:22:52.052</cp:lastPrinted>
  <dcterms:created xsi:type="dcterms:W3CDTF">2024-08-29T02:22:52Z</dcterms:created>
  <dcterms:modified xsi:type="dcterms:W3CDTF">2024-08-29T02:22:54Z</dcterms:modified>
</cp:coreProperties>
</file>