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FA3B445-6B95-40B4-91D6-7B930C2454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EC8366-A97B-4E4A-BA45-052E385D2C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E36D968-3245-40FC-BC71-273CF4C8D8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9963D58-122C-48AA-9903-78D904A6E2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F9169FB-173C-452E-B320-7ECDFD2B032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011C359-0022-4978-8613-6273CE79F2B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27C9A56-F6B4-4780-BE90-81D7F10CA4C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5FB72EE-EEE2-4CA8-B381-0067925F2B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14AA4C6-761C-4765-BE60-01F7100576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8713A1-4854-40A5-8C49-91C59B7011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EF7E3E-9BDD-406D-938E-696596111E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36230232010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52725" y="1782322"/>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C9B67E">
                    <a:alpha val="100000"/>
                  </a:srgbClr>
                </a:solidFill>
                <a:latin typeface="Microsoft Yahei"/>
                <a:ea typeface="Microsoft Yahei"/>
                <a:cs typeface="Microsoft Yahei"/>
              </a:rPr>
              <a:t>可再生能源行业技术能力培养与跨领域协同创新</a:t>
            </a:r>
          </a:p>
        </p:txBody>
      </p:sp>
      <p:sp>
        <p:nvSpPr>
          <p:cNvPr id="3" name="TextBox 3"/>
          <p:cNvSpPr txBox="1"/>
          <p:nvPr/>
        </p:nvSpPr>
        <p:spPr>
          <a:xfrm>
            <a:off x="2817287" y="4489571"/>
            <a:ext cx="3870073"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C9B67E">
                    <a:alpha val="100000"/>
                  </a:srgbClr>
                </a:solidFill>
                <a:latin typeface="Microsoft Yahei"/>
                <a:ea typeface="Microsoft Yahei"/>
                <a:cs typeface="Microsoft Yahei"/>
              </a:rPr>
              <a:t>汇报人：PPT可修改</a:t>
            </a:r>
          </a:p>
        </p:txBody>
      </p:sp>
      <p:sp>
        <p:nvSpPr>
          <p:cNvPr id="4" name="TextBox 4"/>
          <p:cNvSpPr txBox="1"/>
          <p:nvPr/>
        </p:nvSpPr>
        <p:spPr>
          <a:xfrm>
            <a:off x="5216176" y="4496753"/>
            <a:ext cx="4273248"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C9B67E">
                    <a:alpha val="100000"/>
                  </a:srgbClr>
                </a:solidFill>
                <a:latin typeface="Microsoft Yahei"/>
                <a:ea typeface="Microsoft Yahei"/>
                <a:cs typeface="Microsoft Yahei"/>
              </a:rP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260848" y="286204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目录</a:t>
            </a:r>
            <a:endParaRPr lang="en-US" sz="1100"/>
          </a:p>
        </p:txBody>
      </p:sp>
      <p:sp>
        <p:nvSpPr>
          <p:cNvPr id="4" name="TextBox 4"/>
          <p:cNvSpPr txBox="1"/>
          <p:nvPr/>
        </p:nvSpPr>
        <p:spPr>
          <a:xfrm>
            <a:off x="6096000" y="1379475"/>
            <a:ext cx="5439702"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可再生能源行业现状及发展趋势</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技术能力培养策略与实践</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跨领域协同创新模式探索</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成功案例分析与启示</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结论与展望</a:t>
            </a:r>
          </a:p>
        </p:txBody>
      </p:sp>
      <p:sp>
        <p:nvSpPr>
          <p:cNvPr id="5" name="AutoShape 5"/>
          <p:cNvSpPr/>
          <p:nvPr/>
        </p:nvSpPr>
        <p:spPr>
          <a:xfrm>
            <a:off x="1260848" y="1716203"/>
            <a:ext cx="4835152"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CONTENTS</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01</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引言</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全球能源危机与环境污染</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随着全球能源需求的不断增长和化石能源的日益枯竭，能源危机和环境污染问题日益严重，发展可再生能源已成为全球共识。</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可再生能源行业技术挑战</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可再生能源行业在发展过程中面临着技术、经济、政策等多方面的挑战，其中技术能力的培养与跨领域协同创新尤为关键。</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技术能力培养与跨领域协同创新的意义</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通过技术能力培养，可以提高可再生能源行业的自主创新能力，降低成本，提高效率；通过跨领域协同创新，可以汇聚多方力量，突破技术瓶颈，推动可再生能源行业的可持续发展。</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报告目的和范围</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报告目的</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本报告旨在分析可再生能源行业技术能力培养的现状与问题，探讨跨领域协同创新的模式与路径，提出促进可再生能源行业技术能力培养与跨领域协同创新的政策建议。</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报告范围</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本报告将涵盖太阳能、风能、水能、生物质能等可再生能源领域，重点分析各类可再生能源技术的研发、应用及产业化情况，同时涉及政策、市场、人才等方面的内容。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02</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可再生能源行业现状及发展趋势</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国际可再生能源行业现状</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近年来，全球可再生能源行业快速发展，风能、太阳能、水能等清洁能源逐渐成为主流。各国政府纷纷出台政策扶持可再生能源产业，推动能源结构转型。</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国内可再生能源行业现状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我国可再生能源资源丰富，政府高度重视可再生能源发展。在“十四五”规划中，明确提出了大力发展可再生能源的目标和措施，推动能源结构绿色低碳转型。</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658" r="2465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国内外可再生能源行业发展现状</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194" r="3119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644" r="23644"/>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未来能源供应将呈现多元化趋势，风能、太阳能、生物质能等多种可再生能源将共同发展。</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多元化能源供应</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随着人工智能、大数据等技术的不断发展，可再生能源行业将实现智能化管理，提高能源利用效率。</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智能化技术应用</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可再生能源行业发展趋势与挑战</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6029209" y="1988153"/>
            <a:ext cx="525813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96000"/>
              </a:lnSpc>
              <a:buFont typeface="Arial"/>
              <a:buChar char="•"/>
            </a:pPr>
            <a:r>
              <a:rPr lang="en-US" sz="1500">
                <a:solidFill>
                  <a:schemeClr val="dk1">
                    <a:alpha val="100000"/>
                  </a:schemeClr>
                </a:solidFill>
                <a:latin typeface="Microsoft Yahei"/>
                <a:ea typeface="Microsoft Yahei"/>
                <a:cs typeface="Microsoft Yahei"/>
              </a:rPr>
              <a:t>分布式能源系统：分布式能源系统将逐渐成为主流，实现能源的就地消纳和高效利用。</a:t>
            </a:r>
          </a:p>
        </p:txBody>
      </p:sp>
      <p:sp>
        <p:nvSpPr>
          <p:cNvPr id="3" name="AutoShape 3"/>
          <p:cNvSpPr/>
          <p:nvPr/>
        </p:nvSpPr>
        <p:spPr>
          <a:xfrm>
            <a:off x="6412992"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227931" y="4129306"/>
            <a:ext cx="755904" cy="755904"/>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0042870"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6137995" y="3770320"/>
            <a:ext cx="4941824"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6586408" y="4298640"/>
            <a:ext cx="410870" cy="410870"/>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424733" y="4355911"/>
            <a:ext cx="345034" cy="345034"/>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0222567" y="4333387"/>
            <a:ext cx="371856" cy="359664"/>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2"/>
          <a:srcRect t="16517" b="16517"/>
          <a:stretch>
            <a:fillRect/>
          </a:stretch>
        </p:blipFill>
        <p:spPr>
          <a:xfrm>
            <a:off x="763829" y="2145985"/>
            <a:ext cx="4887637" cy="2739225"/>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可再生能源行业发展趋势与挑战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542" r="154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市场机制不完善</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当前可再生能源市场机制尚不完善，需要建立健全的市场规则和交易机制。</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技术创新不足</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当前可再生能源技术仍处于发展阶段，需要进一步加大研发力度，推动技术创新。</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基础设施建设滞后</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可再生能源基础设施建设相对滞后，需要加强电网、储能等配套设施建设。</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可再生能源行业发展趋势与挑战</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563" b="35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国家出台了一系列支持可再生能源发展的政策，包括财政补贴、税收优惠、土地政策等。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地方政府也积极出台相关政策，支持可再生能源项目的建设和运营。</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政策支持与市场机遇</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地方层面政策</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国家层面政策</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环保意识提高</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随着人们环保意识的不断提高，清洁能源将越来越受到青睐，为可再生能源行业带来广阔的市场空间。</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技术进步带来的成本降低</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随着技术的不断进步和成熟，可再生能源的成本将不断降低，提高其市场竞争力。</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能源需求增长</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随着全球能源需求的不断增长，可再生能源市场具有巨大的发展潜力。</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16408" r="16408"/>
          <a:stretch>
            <a:fillRect/>
          </a:stretch>
        </p:blipFill>
        <p:spPr>
          <a:xfrm>
            <a:off x="641457" y="1883900"/>
            <a:ext cx="3722788"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政策支持与市场机遇</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03</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技术能力培养策略与实践</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通过加大投入，提升可再生能源行业在基础研究、应用基础研究等方面的能力，为技术创新提供源头活水。</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强化基础研发能力</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针对可再生能源行业发展的关键技术瓶颈，组织产学研联合攻关，加快突破一批核心技术和关键装备。</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突破关键技术瓶颈</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紧密跟踪国际可再生能源技术发展趋势，加强前沿技术布局和储备，抢占未来发展制高点。</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加强前沿技术布局</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关键技术研发与创新能力提升</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https://d.book118.com/436230232010010050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C9B44B"/>
      </a:dk1>
      <a:lt1>
        <a:srgbClr val="1E0E01"/>
      </a:lt1>
      <a:dk2>
        <a:srgbClr val="FFFFFF"/>
      </a:dk2>
      <a:lt2>
        <a:srgbClr val="000000"/>
      </a:lt2>
      <a:accent1>
        <a:srgbClr val="C9B67E"/>
      </a:accent1>
      <a:accent2>
        <a:srgbClr val="C29844"/>
      </a:accent2>
      <a:accent3>
        <a:srgbClr val="B37B04"/>
      </a:accent3>
      <a:accent4>
        <a:srgbClr val="D18343"/>
      </a:accent4>
      <a:accent5>
        <a:srgbClr val="D49433"/>
      </a:accent5>
      <a:accent6>
        <a:srgbClr val="DFCE9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2024-09-15T03:32:16.051</cp:lastPrinted>
  <dcterms:created xsi:type="dcterms:W3CDTF">2024-09-14T19:32:16Z</dcterms:created>
  <dcterms:modified xsi:type="dcterms:W3CDTF">2024-09-14T19:32:18Z</dcterms:modified>
</cp:coreProperties>
</file>