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CB95D-96D6-4C78-9FEF-E1106F0E4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DC017-C117-4B3B-AF3A-E482760FD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722D8-5313-4647-A002-41CDDE91C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1C024-3B1A-459D-84DB-55B37376F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6BB01-42C4-4513-A923-34AE761A6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48FA77-8964-4FE1-B0C0-5BCE34CE2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D6D8A0-F304-4F84-943E-9C567DCE6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69985-4316-4654-82DD-61F53AD1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E08D52-027E-4750-A91D-C2B71B9C3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0BD6B-C23D-4937-9B91-5C832A1C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042EE-B104-4756-80F3-82B1EC716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>
            <a:extLst>
              <a:ext uri="{FF2B5EF4-FFF2-40B4-BE49-F238E27FC236}">
                <a16:creationId xmlns:a16="http://schemas.microsoft.com/office/drawing/2014/main" id="{991E3A09-94D5-95DA-A09D-D6790948C4B9}"/>
              </a:ext>
            </a:extLst>
          </p:cNvPr>
          <p:cNvSpPr/>
          <p:nvPr userDrawn="1"/>
        </p:nvSpPr>
        <p:spPr>
          <a:xfrm>
            <a:off x="0" y="2438436"/>
            <a:ext cx="12192000" cy="2657416"/>
          </a:xfrm>
          <a:prstGeom prst="rect">
            <a:avLst/>
          </a:prstGeom>
          <a:solidFill>
            <a:srgbClr val="2F5EB0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460611" y="3015568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12" name="直接连接符 5">
            <a:extLst>
              <a:ext uri="{FF2B5EF4-FFF2-40B4-BE49-F238E27FC236}">
                <a16:creationId xmlns:a16="http://schemas.microsoft.com/office/drawing/2014/main" id="{33D14092-9CB7-5660-78A9-45F165867C4A}"/>
              </a:ext>
            </a:extLst>
          </p:cNvPr>
          <p:cNvCxnSpPr/>
          <p:nvPr userDrawn="1"/>
        </p:nvCxnSpPr>
        <p:spPr>
          <a:xfrm flipH="1">
            <a:off x="2111556" y="2939642"/>
            <a:ext cx="0" cy="1360019"/>
          </a:xfrm>
          <a:prstGeom prst="line">
            <a:avLst/>
          </a:prstGeom>
          <a:ln>
            <a:solidFill>
              <a:schemeClr val="bg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2580049" y="3359047"/>
            <a:ext cx="909880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4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直角三角形 6">
            <a:extLst>
              <a:ext uri="{FF2B5EF4-FFF2-40B4-BE49-F238E27FC236}">
                <a16:creationId xmlns:a16="http://schemas.microsoft.com/office/drawing/2014/main" id="{DE6DAEAD-84DF-C840-F723-F590C143A1D6}"/>
              </a:ext>
            </a:extLst>
          </p:cNvPr>
          <p:cNvSpPr/>
          <p:nvPr userDrawn="1"/>
        </p:nvSpPr>
        <p:spPr>
          <a:xfrm>
            <a:off x="-3175" y="-12700"/>
            <a:ext cx="12228830" cy="6883400"/>
          </a:xfrm>
          <a:prstGeom prst="rtTriangle">
            <a:avLst/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object 8">
            <a:extLst>
              <a:ext uri="{FF2B5EF4-FFF2-40B4-BE49-F238E27FC236}">
                <a16:creationId xmlns:a16="http://schemas.microsoft.com/office/drawing/2014/main" id="{6E309751-36AF-CC0F-7B03-E300DF928F43}"/>
              </a:ext>
            </a:extLst>
          </p:cNvPr>
          <p:cNvSpPr txBox="1"/>
          <p:nvPr userDrawn="1"/>
        </p:nvSpPr>
        <p:spPr>
          <a:xfrm>
            <a:off x="826896" y="3665435"/>
            <a:ext cx="5734473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33" marR="0" lvl="0" indent="0" algn="l" defTabSz="121917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0" i="0" u="none" strike="noStrike" kern="1200" cap="none" spc="-2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Britannic Bold"/>
              </a:rPr>
              <a:t>谢谢观看</a:t>
            </a:r>
            <a:endParaRPr kumimoji="0" sz="96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Britannic Bold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75733" y="274320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7CD9F9A0-1BAA-B2C0-2308-BFBB8B612CB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65C46A35-DDED-6ACA-5520-BC201280C5C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F1EFB464-763F-50A8-1E3C-144903E4B39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3">
            <a:extLst>
              <a:ext uri="{FF2B5EF4-FFF2-40B4-BE49-F238E27FC236}">
                <a16:creationId xmlns:a16="http://schemas.microsoft.com/office/drawing/2014/main" id="{1E40E55D-9A81-C638-800A-E72784991325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7E8A304-8975-A9FB-68FA-EA38EA65967A}"/>
              </a:ext>
            </a:extLst>
          </p:cNvPr>
          <p:cNvGrpSpPr/>
          <p:nvPr userDrawn="1"/>
        </p:nvGrpSpPr>
        <p:grpSpPr>
          <a:xfrm>
            <a:off x="659321" y="2016463"/>
            <a:ext cx="3307873" cy="3198157"/>
            <a:chOff x="679641" y="1792943"/>
            <a:chExt cx="3307873" cy="3198157"/>
          </a:xfrm>
        </p:grpSpPr>
        <p:grpSp>
          <p:nvGrpSpPr>
            <p:cNvPr id="16" name="组合 14">
              <a:extLst>
                <a:ext uri="{FF2B5EF4-FFF2-40B4-BE49-F238E27FC236}">
                  <a16:creationId xmlns:a16="http://schemas.microsoft.com/office/drawing/2014/main" id="{27D58F36-20E4-F102-E2DB-3773E4C80975}"/>
                </a:ext>
              </a:extLst>
            </p:cNvPr>
            <p:cNvGrpSpPr/>
            <p:nvPr/>
          </p:nvGrpSpPr>
          <p:grpSpPr>
            <a:xfrm>
              <a:off x="679641" y="1866900"/>
              <a:ext cx="3280411" cy="2304663"/>
              <a:chOff x="2362994" y="438944"/>
              <a:chExt cx="4600575" cy="3232150"/>
            </a:xfrm>
            <a:solidFill>
              <a:srgbClr val="0067B4"/>
            </a:solidFill>
          </p:grpSpPr>
          <p:sp>
            <p:nvSpPr>
              <p:cNvPr id="50" name="圆角矩形 22">
                <a:extLst>
                  <a:ext uri="{FF2B5EF4-FFF2-40B4-BE49-F238E27FC236}">
                    <a16:creationId xmlns:a16="http://schemas.microsoft.com/office/drawing/2014/main" id="{910E410C-337B-376A-9DA4-E9EE7A38C5EB}"/>
                  </a:ext>
                </a:extLst>
              </p:cNvPr>
              <p:cNvSpPr/>
              <p:nvPr/>
            </p:nvSpPr>
            <p:spPr>
              <a:xfrm>
                <a:off x="2362994" y="268049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1" name="圆角矩形 23">
                <a:extLst>
                  <a:ext uri="{FF2B5EF4-FFF2-40B4-BE49-F238E27FC236}">
                    <a16:creationId xmlns:a16="http://schemas.microsoft.com/office/drawing/2014/main" id="{DA50CB4D-0CE9-6CFD-544F-099FBB19820E}"/>
                  </a:ext>
                </a:extLst>
              </p:cNvPr>
              <p:cNvSpPr/>
              <p:nvPr/>
            </p:nvSpPr>
            <p:spPr>
              <a:xfrm>
                <a:off x="5515769" y="438944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" name="圆角矩形 24">
                <a:extLst>
                  <a:ext uri="{FF2B5EF4-FFF2-40B4-BE49-F238E27FC236}">
                    <a16:creationId xmlns:a16="http://schemas.microsoft.com/office/drawing/2014/main" id="{2D4DB3F4-96DD-DC88-DFAA-EC74C7C5309A}"/>
                  </a:ext>
                </a:extLst>
              </p:cNvPr>
              <p:cNvSpPr/>
              <p:nvPr/>
            </p:nvSpPr>
            <p:spPr>
              <a:xfrm>
                <a:off x="3940176" y="1559719"/>
                <a:ext cx="1447800" cy="990600"/>
              </a:xfrm>
              <a:prstGeom prst="round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圆角矩形 17">
                <a:extLst>
                  <a:ext uri="{FF2B5EF4-FFF2-40B4-BE49-F238E27FC236}">
                    <a16:creationId xmlns:a16="http://schemas.microsoft.com/office/drawing/2014/main" id="{22A22035-7465-F2BE-284E-B4DC32077848}"/>
                  </a:ext>
                </a:extLst>
              </p:cNvPr>
              <p:cNvSpPr/>
              <p:nvPr/>
            </p:nvSpPr>
            <p:spPr>
              <a:xfrm rot="18884531">
                <a:off x="3394757" y="2310909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4" name="圆角矩形 17">
                <a:extLst>
                  <a:ext uri="{FF2B5EF4-FFF2-40B4-BE49-F238E27FC236}">
                    <a16:creationId xmlns:a16="http://schemas.microsoft.com/office/drawing/2014/main" id="{057F90D5-8F7A-EE67-59A3-A5269CF191F4}"/>
                  </a:ext>
                </a:extLst>
              </p:cNvPr>
              <p:cNvSpPr/>
              <p:nvPr/>
            </p:nvSpPr>
            <p:spPr>
              <a:xfrm rot="18884531">
                <a:off x="4986624" y="1188251"/>
                <a:ext cx="901862" cy="533365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7" name="组合 15">
              <a:extLst>
                <a:ext uri="{FF2B5EF4-FFF2-40B4-BE49-F238E27FC236}">
                  <a16:creationId xmlns:a16="http://schemas.microsoft.com/office/drawing/2014/main" id="{5247CC21-6D3E-6093-9013-B02A148A97AC}"/>
                </a:ext>
              </a:extLst>
            </p:cNvPr>
            <p:cNvGrpSpPr/>
            <p:nvPr/>
          </p:nvGrpSpPr>
          <p:grpSpPr>
            <a:xfrm>
              <a:off x="1804241" y="2666061"/>
              <a:ext cx="2156377" cy="2325039"/>
              <a:chOff x="3940176" y="1559719"/>
              <a:chExt cx="3024187" cy="3260725"/>
            </a:xfrm>
            <a:solidFill>
              <a:srgbClr val="202A36"/>
            </a:solidFill>
          </p:grpSpPr>
          <p:sp>
            <p:nvSpPr>
              <p:cNvPr id="19" name="圆角矩形 17">
                <a:extLst>
                  <a:ext uri="{FF2B5EF4-FFF2-40B4-BE49-F238E27FC236}">
                    <a16:creationId xmlns:a16="http://schemas.microsoft.com/office/drawing/2014/main" id="{0EBA8217-4110-7FC3-5C84-7723DAAC3205}"/>
                  </a:ext>
                </a:extLst>
              </p:cNvPr>
              <p:cNvSpPr/>
              <p:nvPr/>
            </p:nvSpPr>
            <p:spPr>
              <a:xfrm>
                <a:off x="5516563" y="15597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圆角矩形 18">
                <a:extLst>
                  <a:ext uri="{FF2B5EF4-FFF2-40B4-BE49-F238E27FC236}">
                    <a16:creationId xmlns:a16="http://schemas.microsoft.com/office/drawing/2014/main" id="{874E0CCC-F9C4-E60C-A312-0CCC63DAED46}"/>
                  </a:ext>
                </a:extLst>
              </p:cNvPr>
              <p:cNvSpPr/>
              <p:nvPr/>
            </p:nvSpPr>
            <p:spPr>
              <a:xfrm>
                <a:off x="5515769" y="3829844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圆角矩形 19">
                <a:extLst>
                  <a:ext uri="{FF2B5EF4-FFF2-40B4-BE49-F238E27FC236}">
                    <a16:creationId xmlns:a16="http://schemas.microsoft.com/office/drawing/2014/main" id="{C53A182D-2E88-AA5D-89C6-387543973D5C}"/>
                  </a:ext>
                </a:extLst>
              </p:cNvPr>
              <p:cNvSpPr/>
              <p:nvPr/>
            </p:nvSpPr>
            <p:spPr>
              <a:xfrm>
                <a:off x="3940176" y="2677319"/>
                <a:ext cx="1447800" cy="990600"/>
              </a:xfrm>
              <a:prstGeom prst="roundRect">
                <a:avLst/>
              </a:pr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8" name="圆角矩形 17">
                <a:extLst>
                  <a:ext uri="{FF2B5EF4-FFF2-40B4-BE49-F238E27FC236}">
                    <a16:creationId xmlns:a16="http://schemas.microsoft.com/office/drawing/2014/main" id="{889AF083-6553-28A4-8458-D3826106194C}"/>
                  </a:ext>
                </a:extLst>
              </p:cNvPr>
              <p:cNvSpPr/>
              <p:nvPr/>
            </p:nvSpPr>
            <p:spPr>
              <a:xfrm rot="18884531">
                <a:off x="4986624" y="2349450"/>
                <a:ext cx="901862" cy="445469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9" name="圆角矩形 17">
                <a:extLst>
                  <a:ext uri="{FF2B5EF4-FFF2-40B4-BE49-F238E27FC236}">
                    <a16:creationId xmlns:a16="http://schemas.microsoft.com/office/drawing/2014/main" id="{1B567179-CE50-60EB-52D4-90303D097C99}"/>
                  </a:ext>
                </a:extLst>
              </p:cNvPr>
              <p:cNvSpPr/>
              <p:nvPr/>
            </p:nvSpPr>
            <p:spPr>
              <a:xfrm rot="2188039">
                <a:off x="4847484" y="3452363"/>
                <a:ext cx="1152426" cy="564051"/>
              </a:xfrm>
              <a:custGeom>
                <a:gdLst>
                  <a:gd name="connsiteX0" fmla="*/ 0 w 901862"/>
                  <a:gd name="connsiteY0" fmla="*/ 171490 h 533365"/>
                  <a:gd name="connsiteX1" fmla="*/ 27185 w 901862"/>
                  <a:gd name="connsiteY1" fmla="*/ 0 h 533365"/>
                  <a:gd name="connsiteX2" fmla="*/ 408216 w 901862"/>
                  <a:gd name="connsiteY2" fmla="*/ 205134 h 533365"/>
                  <a:gd name="connsiteX3" fmla="*/ 792935 w 901862"/>
                  <a:gd name="connsiteY3" fmla="*/ 85650 h 533365"/>
                  <a:gd name="connsiteX4" fmla="*/ 901862 w 901862"/>
                  <a:gd name="connsiteY4" fmla="*/ 171490 h 533365"/>
                  <a:gd name="connsiteX5" fmla="*/ 901862 w 901862"/>
                  <a:gd name="connsiteY5" fmla="*/ 345278 h 533365"/>
                  <a:gd name="connsiteX6" fmla="*/ 820718 w 901862"/>
                  <a:gd name="connsiteY6" fmla="*/ 533365 h 533365"/>
                  <a:gd name="connsiteX7" fmla="*/ 449618 w 901862"/>
                  <a:gd name="connsiteY7" fmla="*/ 358545 h 533365"/>
                  <a:gd name="connsiteX8" fmla="*/ 53233 w 901862"/>
                  <a:gd name="connsiteY8" fmla="*/ 459490 h 533365"/>
                  <a:gd name="connsiteX9" fmla="*/ 0 w 901862"/>
                  <a:gd name="connsiteY9" fmla="*/ 345278 h 533365"/>
                  <a:gd name="connsiteX10" fmla="*/ 0 w 901862"/>
                  <a:gd name="connsiteY10" fmla="*/ 171490 h 53336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901862" h="533365">
                    <a:moveTo>
                      <a:pt x="0" y="171490"/>
                    </a:moveTo>
                    <a:cubicBezTo>
                      <a:pt x="0" y="147494"/>
                      <a:pt x="3189" y="0"/>
                      <a:pt x="27185" y="0"/>
                    </a:cubicBezTo>
                    <a:cubicBezTo>
                      <a:pt x="108606" y="96799"/>
                      <a:pt x="280591" y="190859"/>
                      <a:pt x="408216" y="205134"/>
                    </a:cubicBezTo>
                    <a:cubicBezTo>
                      <a:pt x="535841" y="219409"/>
                      <a:pt x="638523" y="203937"/>
                      <a:pt x="792935" y="85650"/>
                    </a:cubicBezTo>
                    <a:cubicBezTo>
                      <a:pt x="816931" y="85650"/>
                      <a:pt x="901862" y="147494"/>
                      <a:pt x="901862" y="171490"/>
                    </a:cubicBezTo>
                    <a:lnTo>
                      <a:pt x="901862" y="345278"/>
                    </a:lnTo>
                    <a:cubicBezTo>
                      <a:pt x="901862" y="369274"/>
                      <a:pt x="844714" y="533365"/>
                      <a:pt x="820718" y="533365"/>
                    </a:cubicBezTo>
                    <a:cubicBezTo>
                      <a:pt x="658038" y="406441"/>
                      <a:pt x="577532" y="370857"/>
                      <a:pt x="449618" y="358545"/>
                    </a:cubicBezTo>
                    <a:cubicBezTo>
                      <a:pt x="321704" y="346233"/>
                      <a:pt x="129858" y="460586"/>
                      <a:pt x="53233" y="459490"/>
                    </a:cubicBezTo>
                    <a:cubicBezTo>
                      <a:pt x="29237" y="459490"/>
                      <a:pt x="0" y="369274"/>
                      <a:pt x="0" y="345278"/>
                    </a:cubicBezTo>
                    <a:lnTo>
                      <a:pt x="0" y="171490"/>
                    </a:lnTo>
                    <a:close/>
                  </a:path>
                </a:pathLst>
              </a:custGeom>
              <a:solidFill>
                <a:srgbClr val="0067B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pic>
          <p:nvPicPr>
            <p:cNvPr id="55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247AC10-0CB0-4617-8685-0A413B258813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1895363" y="1792943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56" name="Picture 4" descr="d:\users\administrator\appdata\roaming\360se6\User Data\temp\9279051_094912394000_2.jpg">
              <a:extLst>
                <a:ext uri="{FF2B5EF4-FFF2-40B4-BE49-F238E27FC236}">
                  <a16:creationId xmlns:a16="http://schemas.microsoft.com/office/drawing/2014/main" id="{AA357F51-3D2E-2A37-715F-BF6F8DA79356}"/>
                </a:ext>
              </a:extLst>
            </p:cNvPr>
            <p:cNvPicPr>
              <a:picLocks noChangeAspect="1" noChangeArrowheads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b="4134"/>
            <a:stretch>
              <a:fillRect/>
            </a:stretch>
          </p:blipFill>
          <p:spPr bwMode="auto">
            <a:xfrm>
              <a:off x="2955170" y="3396219"/>
              <a:ext cx="1032344" cy="74896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59" name="KSO_Shape">
              <a:extLst>
                <a:ext uri="{FF2B5EF4-FFF2-40B4-BE49-F238E27FC236}">
                  <a16:creationId xmlns:a16="http://schemas.microsoft.com/office/drawing/2014/main" id="{E88049CE-0DA9-5A10-F177-447A07A4560D}"/>
                </a:ext>
              </a:extLst>
            </p:cNvPr>
            <p:cNvSpPr/>
            <p:nvPr userDrawn="1"/>
          </p:nvSpPr>
          <p:spPr bwMode="auto">
            <a:xfrm>
              <a:off x="755128" y="2719945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60" name="图片 61">
              <a:extLst>
                <a:ext uri="{FF2B5EF4-FFF2-40B4-BE49-F238E27FC236}">
                  <a16:creationId xmlns:a16="http://schemas.microsoft.com/office/drawing/2014/main" id="{14E1D772-C73E-1AB1-49A4-13AF2DF70BF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826511" y="4334420"/>
              <a:ext cx="853640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2" name="图片 61">
              <a:extLst>
                <a:ext uri="{FF2B5EF4-FFF2-40B4-BE49-F238E27FC236}">
                  <a16:creationId xmlns:a16="http://schemas.microsoft.com/office/drawing/2014/main" id="{77F98ED7-1D69-5C71-2DA2-8CEADDB29CA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47835" y="1946556"/>
              <a:ext cx="899313" cy="565108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grpSp>
          <p:nvGrpSpPr>
            <p:cNvPr id="3" name="组合 49">
              <a:extLst>
                <a:ext uri="{FF2B5EF4-FFF2-40B4-BE49-F238E27FC236}">
                  <a16:creationId xmlns:a16="http://schemas.microsoft.com/office/drawing/2014/main" id="{AC3FD2BC-5F97-7441-1AA9-0EE145CA3288}"/>
                </a:ext>
              </a:extLst>
            </p:cNvPr>
            <p:cNvGrpSpPr/>
            <p:nvPr userDrawn="1"/>
          </p:nvGrpSpPr>
          <p:grpSpPr>
            <a:xfrm>
              <a:off x="792842" y="4340882"/>
              <a:ext cx="853640" cy="565108"/>
              <a:chOff x="882603" y="2302677"/>
              <a:chExt cx="1093895" cy="955612"/>
            </a:xfrm>
            <a:solidFill>
              <a:srgbClr val="0067B4"/>
            </a:solidFill>
          </p:grpSpPr>
          <p:sp>
            <p:nvSpPr>
              <p:cNvPr id="11" name="Freeform 14">
                <a:extLst>
                  <a:ext uri="{FF2B5EF4-FFF2-40B4-BE49-F238E27FC236}">
                    <a16:creationId xmlns:a16="http://schemas.microsoft.com/office/drawing/2014/main" id="{3664DA40-683B-7B82-0D12-E6E7C4BDEB23}"/>
                  </a:ext>
                </a:extLst>
              </p:cNvPr>
              <p:cNvSpPr/>
              <p:nvPr/>
            </p:nvSpPr>
            <p:spPr bwMode="auto">
              <a:xfrm>
                <a:off x="882603" y="2302677"/>
                <a:ext cx="820672" cy="955612"/>
              </a:xfrm>
              <a:custGeom>
                <a:gdLst>
                  <a:gd name="T0" fmla="*/ 908 w 1036"/>
                  <a:gd name="T1" fmla="*/ 372 h 1206"/>
                  <a:gd name="T2" fmla="*/ 908 w 1036"/>
                  <a:gd name="T3" fmla="*/ 296 h 1206"/>
                  <a:gd name="T4" fmla="*/ 908 w 1036"/>
                  <a:gd name="T5" fmla="*/ 152 h 1206"/>
                  <a:gd name="T6" fmla="*/ 883 w 1036"/>
                  <a:gd name="T7" fmla="*/ 128 h 1206"/>
                  <a:gd name="T8" fmla="*/ 405 w 1036"/>
                  <a:gd name="T9" fmla="*/ 128 h 1206"/>
                  <a:gd name="T10" fmla="*/ 387 w 1036"/>
                  <a:gd name="T11" fmla="*/ 128 h 1206"/>
                  <a:gd name="T12" fmla="*/ 387 w 1036"/>
                  <a:gd name="T13" fmla="*/ 150 h 1206"/>
                  <a:gd name="T14" fmla="*/ 387 w 1036"/>
                  <a:gd name="T15" fmla="*/ 296 h 1206"/>
                  <a:gd name="T16" fmla="*/ 295 w 1036"/>
                  <a:gd name="T17" fmla="*/ 386 h 1206"/>
                  <a:gd name="T18" fmla="*/ 145 w 1036"/>
                  <a:gd name="T19" fmla="*/ 386 h 1206"/>
                  <a:gd name="T20" fmla="*/ 128 w 1036"/>
                  <a:gd name="T21" fmla="*/ 386 h 1206"/>
                  <a:gd name="T22" fmla="*/ 128 w 1036"/>
                  <a:gd name="T23" fmla="*/ 404 h 1206"/>
                  <a:gd name="T24" fmla="*/ 128 w 1036"/>
                  <a:gd name="T25" fmla="*/ 1052 h 1206"/>
                  <a:gd name="T26" fmla="*/ 153 w 1036"/>
                  <a:gd name="T27" fmla="*/ 1078 h 1206"/>
                  <a:gd name="T28" fmla="*/ 882 w 1036"/>
                  <a:gd name="T29" fmla="*/ 1078 h 1206"/>
                  <a:gd name="T30" fmla="*/ 908 w 1036"/>
                  <a:gd name="T31" fmla="*/ 1052 h 1206"/>
                  <a:gd name="T32" fmla="*/ 908 w 1036"/>
                  <a:gd name="T33" fmla="*/ 869 h 1206"/>
                  <a:gd name="T34" fmla="*/ 914 w 1036"/>
                  <a:gd name="T35" fmla="*/ 851 h 1206"/>
                  <a:gd name="T36" fmla="*/ 1028 w 1036"/>
                  <a:gd name="T37" fmla="*/ 729 h 1206"/>
                  <a:gd name="T38" fmla="*/ 1035 w 1036"/>
                  <a:gd name="T39" fmla="*/ 724 h 1206"/>
                  <a:gd name="T40" fmla="*/ 1036 w 1036"/>
                  <a:gd name="T41" fmla="*/ 738 h 1206"/>
                  <a:gd name="T42" fmla="*/ 1036 w 1036"/>
                  <a:gd name="T43" fmla="*/ 1069 h 1206"/>
                  <a:gd name="T44" fmla="*/ 899 w 1036"/>
                  <a:gd name="T45" fmla="*/ 1206 h 1206"/>
                  <a:gd name="T46" fmla="*/ 133 w 1036"/>
                  <a:gd name="T47" fmla="*/ 1206 h 1206"/>
                  <a:gd name="T48" fmla="*/ 0 w 1036"/>
                  <a:gd name="T49" fmla="*/ 1073 h 1206"/>
                  <a:gd name="T50" fmla="*/ 0 w 1036"/>
                  <a:gd name="T51" fmla="*/ 316 h 1206"/>
                  <a:gd name="T52" fmla="*/ 19 w 1036"/>
                  <a:gd name="T53" fmla="*/ 267 h 1206"/>
                  <a:gd name="T54" fmla="*/ 265 w 1036"/>
                  <a:gd name="T55" fmla="*/ 27 h 1206"/>
                  <a:gd name="T56" fmla="*/ 331 w 1036"/>
                  <a:gd name="T57" fmla="*/ 0 h 1206"/>
                  <a:gd name="T58" fmla="*/ 902 w 1036"/>
                  <a:gd name="T59" fmla="*/ 0 h 1206"/>
                  <a:gd name="T60" fmla="*/ 1036 w 1036"/>
                  <a:gd name="T61" fmla="*/ 129 h 1206"/>
                  <a:gd name="T62" fmla="*/ 1035 w 1036"/>
                  <a:gd name="T63" fmla="*/ 206 h 1206"/>
                  <a:gd name="T64" fmla="*/ 1028 w 1036"/>
                  <a:gd name="T65" fmla="*/ 224 h 1206"/>
                  <a:gd name="T66" fmla="*/ 942 w 1036"/>
                  <a:gd name="T67" fmla="*/ 328 h 1206"/>
                  <a:gd name="T68" fmla="*/ 921 w 1036"/>
                  <a:gd name="T69" fmla="*/ 358 h 1206"/>
                  <a:gd name="T70" fmla="*/ 908 w 1036"/>
                  <a:gd name="T71" fmla="*/ 372 h 1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6" h="1206">
                    <a:moveTo>
                      <a:pt x="908" y="372"/>
                    </a:moveTo>
                    <a:cubicBezTo>
                      <a:pt x="908" y="344"/>
                      <a:pt x="908" y="320"/>
                      <a:pt x="908" y="296"/>
                    </a:cubicBezTo>
                    <a:cubicBezTo>
                      <a:pt x="908" y="248"/>
                      <a:pt x="908" y="200"/>
                      <a:pt x="908" y="152"/>
                    </a:cubicBezTo>
                    <a:cubicBezTo>
                      <a:pt x="908" y="131"/>
                      <a:pt x="905" y="128"/>
                      <a:pt x="883" y="128"/>
                    </a:cubicBezTo>
                    <a:cubicBezTo>
                      <a:pt x="724" y="128"/>
                      <a:pt x="565" y="128"/>
                      <a:pt x="405" y="128"/>
                    </a:cubicBezTo>
                    <a:cubicBezTo>
                      <a:pt x="400" y="128"/>
                      <a:pt x="394" y="128"/>
                      <a:pt x="387" y="128"/>
                    </a:cubicBezTo>
                    <a:cubicBezTo>
                      <a:pt x="387" y="137"/>
                      <a:pt x="387" y="144"/>
                      <a:pt x="387" y="150"/>
                    </a:cubicBezTo>
                    <a:cubicBezTo>
                      <a:pt x="387" y="199"/>
                      <a:pt x="387" y="247"/>
                      <a:pt x="387" y="296"/>
                    </a:cubicBezTo>
                    <a:cubicBezTo>
                      <a:pt x="386" y="352"/>
                      <a:pt x="351" y="386"/>
                      <a:pt x="295" y="386"/>
                    </a:cubicBezTo>
                    <a:cubicBezTo>
                      <a:pt x="245" y="386"/>
                      <a:pt x="195" y="386"/>
                      <a:pt x="145" y="386"/>
                    </a:cubicBezTo>
                    <a:cubicBezTo>
                      <a:pt x="140" y="386"/>
                      <a:pt x="135" y="386"/>
                      <a:pt x="128" y="386"/>
                    </a:cubicBezTo>
                    <a:cubicBezTo>
                      <a:pt x="128" y="394"/>
                      <a:pt x="128" y="399"/>
                      <a:pt x="128" y="404"/>
                    </a:cubicBezTo>
                    <a:cubicBezTo>
                      <a:pt x="128" y="620"/>
                      <a:pt x="128" y="836"/>
                      <a:pt x="128" y="1052"/>
                    </a:cubicBezTo>
                    <a:cubicBezTo>
                      <a:pt x="128" y="1076"/>
                      <a:pt x="130" y="1078"/>
                      <a:pt x="153" y="1078"/>
                    </a:cubicBezTo>
                    <a:cubicBezTo>
                      <a:pt x="396" y="1078"/>
                      <a:pt x="639" y="1078"/>
                      <a:pt x="882" y="1078"/>
                    </a:cubicBezTo>
                    <a:cubicBezTo>
                      <a:pt x="906" y="1078"/>
                      <a:pt x="908" y="1076"/>
                      <a:pt x="908" y="1052"/>
                    </a:cubicBezTo>
                    <a:cubicBezTo>
                      <a:pt x="908" y="991"/>
                      <a:pt x="908" y="930"/>
                      <a:pt x="908" y="869"/>
                    </a:cubicBezTo>
                    <a:cubicBezTo>
                      <a:pt x="908" y="863"/>
                      <a:pt x="910" y="855"/>
                      <a:pt x="914" y="851"/>
                    </a:cubicBezTo>
                    <a:cubicBezTo>
                      <a:pt x="952" y="810"/>
                      <a:pt x="990" y="770"/>
                      <a:pt x="1028" y="729"/>
                    </a:cubicBezTo>
                    <a:cubicBezTo>
                      <a:pt x="1030" y="728"/>
                      <a:pt x="1031" y="727"/>
                      <a:pt x="1035" y="724"/>
                    </a:cubicBezTo>
                    <a:cubicBezTo>
                      <a:pt x="1035" y="730"/>
                      <a:pt x="1036" y="734"/>
                      <a:pt x="1036" y="738"/>
                    </a:cubicBezTo>
                    <a:cubicBezTo>
                      <a:pt x="1036" y="849"/>
                      <a:pt x="1036" y="959"/>
                      <a:pt x="1036" y="1069"/>
                    </a:cubicBezTo>
                    <a:cubicBezTo>
                      <a:pt x="1035" y="1151"/>
                      <a:pt x="981" y="1206"/>
                      <a:pt x="899" y="1206"/>
                    </a:cubicBezTo>
                    <a:cubicBezTo>
                      <a:pt x="643" y="1206"/>
                      <a:pt x="388" y="1206"/>
                      <a:pt x="133" y="1206"/>
                    </a:cubicBezTo>
                    <a:cubicBezTo>
                      <a:pt x="56" y="1206"/>
                      <a:pt x="0" y="1150"/>
                      <a:pt x="0" y="1073"/>
                    </a:cubicBezTo>
                    <a:cubicBezTo>
                      <a:pt x="0" y="821"/>
                      <a:pt x="0" y="568"/>
                      <a:pt x="0" y="316"/>
                    </a:cubicBezTo>
                    <a:cubicBezTo>
                      <a:pt x="0" y="297"/>
                      <a:pt x="6" y="281"/>
                      <a:pt x="19" y="267"/>
                    </a:cubicBezTo>
                    <a:cubicBezTo>
                      <a:pt x="101" y="187"/>
                      <a:pt x="183" y="107"/>
                      <a:pt x="265" y="27"/>
                    </a:cubicBezTo>
                    <a:cubicBezTo>
                      <a:pt x="283" y="9"/>
                      <a:pt x="305" y="0"/>
                      <a:pt x="331" y="0"/>
                    </a:cubicBezTo>
                    <a:cubicBezTo>
                      <a:pt x="521" y="0"/>
                      <a:pt x="712" y="0"/>
                      <a:pt x="902" y="0"/>
                    </a:cubicBezTo>
                    <a:cubicBezTo>
                      <a:pt x="978" y="1"/>
                      <a:pt x="1033" y="53"/>
                      <a:pt x="1036" y="129"/>
                    </a:cubicBezTo>
                    <a:cubicBezTo>
                      <a:pt x="1036" y="155"/>
                      <a:pt x="1036" y="180"/>
                      <a:pt x="1035" y="206"/>
                    </a:cubicBezTo>
                    <a:cubicBezTo>
                      <a:pt x="1035" y="212"/>
                      <a:pt x="1032" y="219"/>
                      <a:pt x="1028" y="224"/>
                    </a:cubicBezTo>
                    <a:cubicBezTo>
                      <a:pt x="999" y="259"/>
                      <a:pt x="970" y="293"/>
                      <a:pt x="942" y="328"/>
                    </a:cubicBezTo>
                    <a:cubicBezTo>
                      <a:pt x="934" y="337"/>
                      <a:pt x="928" y="348"/>
                      <a:pt x="921" y="358"/>
                    </a:cubicBezTo>
                    <a:cubicBezTo>
                      <a:pt x="918" y="362"/>
                      <a:pt x="914" y="365"/>
                      <a:pt x="908" y="37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2" name="Freeform 15">
                <a:extLst>
                  <a:ext uri="{FF2B5EF4-FFF2-40B4-BE49-F238E27FC236}">
                    <a16:creationId xmlns:a16="http://schemas.microsoft.com/office/drawing/2014/main" id="{75CDC5B9-C383-84F1-9A07-443FAFD30983}"/>
                  </a:ext>
                </a:extLst>
              </p:cNvPr>
              <p:cNvSpPr/>
              <p:nvPr/>
            </p:nvSpPr>
            <p:spPr bwMode="auto">
              <a:xfrm>
                <a:off x="1362082" y="2640858"/>
                <a:ext cx="386396" cy="443988"/>
              </a:xfrm>
              <a:custGeom>
                <a:gdLst>
                  <a:gd name="T0" fmla="*/ 351 w 488"/>
                  <a:gd name="T1" fmla="*/ 0 h 560"/>
                  <a:gd name="T2" fmla="*/ 488 w 488"/>
                  <a:gd name="T3" fmla="*/ 114 h 560"/>
                  <a:gd name="T4" fmla="*/ 431 w 488"/>
                  <a:gd name="T5" fmla="*/ 180 h 560"/>
                  <a:gd name="T6" fmla="*/ 127 w 488"/>
                  <a:gd name="T7" fmla="*/ 490 h 560"/>
                  <a:gd name="T8" fmla="*/ 39 w 488"/>
                  <a:gd name="T9" fmla="*/ 554 h 560"/>
                  <a:gd name="T10" fmla="*/ 5 w 488"/>
                  <a:gd name="T11" fmla="*/ 560 h 560"/>
                  <a:gd name="T12" fmla="*/ 4 w 488"/>
                  <a:gd name="T13" fmla="*/ 526 h 560"/>
                  <a:gd name="T14" fmla="*/ 64 w 488"/>
                  <a:gd name="T15" fmla="*/ 404 h 560"/>
                  <a:gd name="T16" fmla="*/ 347 w 488"/>
                  <a:gd name="T17" fmla="*/ 7 h 560"/>
                  <a:gd name="T18" fmla="*/ 351 w 488"/>
                  <a:gd name="T19" fmla="*/ 0 h 5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8" h="560">
                    <a:moveTo>
                      <a:pt x="351" y="0"/>
                    </a:moveTo>
                    <a:cubicBezTo>
                      <a:pt x="398" y="39"/>
                      <a:pt x="443" y="76"/>
                      <a:pt x="488" y="114"/>
                    </a:cubicBezTo>
                    <a:cubicBezTo>
                      <a:pt x="469" y="137"/>
                      <a:pt x="450" y="159"/>
                      <a:pt x="431" y="180"/>
                    </a:cubicBezTo>
                    <a:cubicBezTo>
                      <a:pt x="336" y="289"/>
                      <a:pt x="238" y="396"/>
                      <a:pt x="127" y="490"/>
                    </a:cubicBezTo>
                    <a:cubicBezTo>
                      <a:pt x="100" y="514"/>
                      <a:pt x="69" y="534"/>
                      <a:pt x="39" y="554"/>
                    </a:cubicBezTo>
                    <a:cubicBezTo>
                      <a:pt x="30" y="560"/>
                      <a:pt x="17" y="558"/>
                      <a:pt x="5" y="560"/>
                    </a:cubicBezTo>
                    <a:cubicBezTo>
                      <a:pt x="5" y="549"/>
                      <a:pt x="0" y="536"/>
                      <a:pt x="4" y="526"/>
                    </a:cubicBezTo>
                    <a:cubicBezTo>
                      <a:pt x="23" y="485"/>
                      <a:pt x="41" y="443"/>
                      <a:pt x="64" y="404"/>
                    </a:cubicBezTo>
                    <a:cubicBezTo>
                      <a:pt x="147" y="264"/>
                      <a:pt x="245" y="134"/>
                      <a:pt x="347" y="7"/>
                    </a:cubicBezTo>
                    <a:cubicBezTo>
                      <a:pt x="348" y="5"/>
                      <a:pt x="349" y="3"/>
                      <a:pt x="35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3" name="Freeform 16">
                <a:extLst>
                  <a:ext uri="{FF2B5EF4-FFF2-40B4-BE49-F238E27FC236}">
                    <a16:creationId xmlns:a16="http://schemas.microsoft.com/office/drawing/2014/main" id="{B48EB02A-482C-1598-9331-445EA09687A1}"/>
                  </a:ext>
                </a:extLst>
              </p:cNvPr>
              <p:cNvSpPr/>
              <p:nvPr/>
            </p:nvSpPr>
            <p:spPr bwMode="auto">
              <a:xfrm>
                <a:off x="1667783" y="2400113"/>
                <a:ext cx="273223" cy="299340"/>
              </a:xfrm>
              <a:custGeom>
                <a:gdLst>
                  <a:gd name="T0" fmla="*/ 139 w 345"/>
                  <a:gd name="T1" fmla="*/ 378 h 378"/>
                  <a:gd name="T2" fmla="*/ 0 w 345"/>
                  <a:gd name="T3" fmla="*/ 264 h 378"/>
                  <a:gd name="T4" fmla="*/ 19 w 345"/>
                  <a:gd name="T5" fmla="*/ 240 h 378"/>
                  <a:gd name="T6" fmla="*/ 183 w 345"/>
                  <a:gd name="T7" fmla="*/ 54 h 378"/>
                  <a:gd name="T8" fmla="*/ 231 w 345"/>
                  <a:gd name="T9" fmla="*/ 17 h 378"/>
                  <a:gd name="T10" fmla="*/ 308 w 345"/>
                  <a:gd name="T11" fmla="*/ 26 h 378"/>
                  <a:gd name="T12" fmla="*/ 334 w 345"/>
                  <a:gd name="T13" fmla="*/ 103 h 378"/>
                  <a:gd name="T14" fmla="*/ 312 w 345"/>
                  <a:gd name="T15" fmla="*/ 150 h 378"/>
                  <a:gd name="T16" fmla="*/ 139 w 345"/>
                  <a:gd name="T17" fmla="*/ 378 h 3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5" h="378">
                    <a:moveTo>
                      <a:pt x="139" y="378"/>
                    </a:moveTo>
                    <a:cubicBezTo>
                      <a:pt x="90" y="338"/>
                      <a:pt x="46" y="301"/>
                      <a:pt x="0" y="264"/>
                    </a:cubicBezTo>
                    <a:cubicBezTo>
                      <a:pt x="7" y="255"/>
                      <a:pt x="13" y="247"/>
                      <a:pt x="19" y="240"/>
                    </a:cubicBezTo>
                    <a:cubicBezTo>
                      <a:pt x="74" y="178"/>
                      <a:pt x="128" y="115"/>
                      <a:pt x="183" y="54"/>
                    </a:cubicBezTo>
                    <a:cubicBezTo>
                      <a:pt x="196" y="39"/>
                      <a:pt x="214" y="27"/>
                      <a:pt x="231" y="17"/>
                    </a:cubicBezTo>
                    <a:cubicBezTo>
                      <a:pt x="259" y="0"/>
                      <a:pt x="280" y="4"/>
                      <a:pt x="308" y="26"/>
                    </a:cubicBezTo>
                    <a:cubicBezTo>
                      <a:pt x="336" y="50"/>
                      <a:pt x="345" y="73"/>
                      <a:pt x="334" y="103"/>
                    </a:cubicBezTo>
                    <a:cubicBezTo>
                      <a:pt x="328" y="119"/>
                      <a:pt x="322" y="136"/>
                      <a:pt x="312" y="150"/>
                    </a:cubicBezTo>
                    <a:cubicBezTo>
                      <a:pt x="255" y="226"/>
                      <a:pt x="197" y="301"/>
                      <a:pt x="139" y="37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4" name="Freeform 17">
                <a:extLst>
                  <a:ext uri="{FF2B5EF4-FFF2-40B4-BE49-F238E27FC236}">
                    <a16:creationId xmlns:a16="http://schemas.microsoft.com/office/drawing/2014/main" id="{6761D20C-9A89-A894-6437-EA00925FA57D}"/>
                  </a:ext>
                </a:extLst>
              </p:cNvPr>
              <p:cNvSpPr/>
              <p:nvPr/>
            </p:nvSpPr>
            <p:spPr bwMode="auto">
              <a:xfrm>
                <a:off x="1088524" y="2679029"/>
                <a:ext cx="408829" cy="66632"/>
              </a:xfrm>
              <a:custGeom>
                <a:gdLst>
                  <a:gd name="T0" fmla="*/ 257 w 516"/>
                  <a:gd name="T1" fmla="*/ 0 h 84"/>
                  <a:gd name="T2" fmla="*/ 496 w 516"/>
                  <a:gd name="T3" fmla="*/ 0 h 84"/>
                  <a:gd name="T4" fmla="*/ 516 w 516"/>
                  <a:gd name="T5" fmla="*/ 19 h 84"/>
                  <a:gd name="T6" fmla="*/ 516 w 516"/>
                  <a:gd name="T7" fmla="*/ 49 h 84"/>
                  <a:gd name="T8" fmla="*/ 481 w 516"/>
                  <a:gd name="T9" fmla="*/ 84 h 84"/>
                  <a:gd name="T10" fmla="*/ 23 w 516"/>
                  <a:gd name="T11" fmla="*/ 84 h 84"/>
                  <a:gd name="T12" fmla="*/ 0 w 516"/>
                  <a:gd name="T13" fmla="*/ 61 h 84"/>
                  <a:gd name="T14" fmla="*/ 0 w 516"/>
                  <a:gd name="T15" fmla="*/ 22 h 84"/>
                  <a:gd name="T16" fmla="*/ 22 w 516"/>
                  <a:gd name="T17" fmla="*/ 0 h 84"/>
                  <a:gd name="T18" fmla="*/ 257 w 516"/>
                  <a:gd name="T19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16" h="84">
                    <a:moveTo>
                      <a:pt x="257" y="0"/>
                    </a:moveTo>
                    <a:cubicBezTo>
                      <a:pt x="337" y="0"/>
                      <a:pt x="416" y="0"/>
                      <a:pt x="496" y="0"/>
                    </a:cubicBezTo>
                    <a:cubicBezTo>
                      <a:pt x="515" y="0"/>
                      <a:pt x="516" y="1"/>
                      <a:pt x="516" y="19"/>
                    </a:cubicBezTo>
                    <a:cubicBezTo>
                      <a:pt x="516" y="29"/>
                      <a:pt x="516" y="39"/>
                      <a:pt x="516" y="49"/>
                    </a:cubicBezTo>
                    <a:cubicBezTo>
                      <a:pt x="516" y="71"/>
                      <a:pt x="503" y="84"/>
                      <a:pt x="481" y="84"/>
                    </a:cubicBezTo>
                    <a:cubicBezTo>
                      <a:pt x="329" y="84"/>
                      <a:pt x="176" y="84"/>
                      <a:pt x="23" y="84"/>
                    </a:cubicBezTo>
                    <a:cubicBezTo>
                      <a:pt x="0" y="84"/>
                      <a:pt x="0" y="83"/>
                      <a:pt x="0" y="61"/>
                    </a:cubicBezTo>
                    <a:cubicBezTo>
                      <a:pt x="0" y="48"/>
                      <a:pt x="0" y="35"/>
                      <a:pt x="0" y="22"/>
                    </a:cubicBezTo>
                    <a:cubicBezTo>
                      <a:pt x="0" y="0"/>
                      <a:pt x="0" y="0"/>
                      <a:pt x="22" y="0"/>
                    </a:cubicBezTo>
                    <a:cubicBezTo>
                      <a:pt x="100" y="0"/>
                      <a:pt x="179" y="0"/>
                      <a:pt x="25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5" name="Freeform 18">
                <a:extLst>
                  <a:ext uri="{FF2B5EF4-FFF2-40B4-BE49-F238E27FC236}">
                    <a16:creationId xmlns:a16="http://schemas.microsoft.com/office/drawing/2014/main" id="{ECF261A1-DAF3-FAFA-87C9-FCE51A02AE65}"/>
                  </a:ext>
                </a:extLst>
              </p:cNvPr>
              <p:cNvSpPr/>
              <p:nvPr/>
            </p:nvSpPr>
            <p:spPr bwMode="auto">
              <a:xfrm>
                <a:off x="1087855" y="2815306"/>
                <a:ext cx="344542" cy="67301"/>
              </a:xfrm>
              <a:custGeom>
                <a:gdLst>
                  <a:gd name="T0" fmla="*/ 435 w 435"/>
                  <a:gd name="T1" fmla="*/ 0 h 85"/>
                  <a:gd name="T2" fmla="*/ 382 w 435"/>
                  <a:gd name="T3" fmla="*/ 80 h 85"/>
                  <a:gd name="T4" fmla="*/ 371 w 435"/>
                  <a:gd name="T5" fmla="*/ 84 h 85"/>
                  <a:gd name="T6" fmla="*/ 15 w 435"/>
                  <a:gd name="T7" fmla="*/ 85 h 85"/>
                  <a:gd name="T8" fmla="*/ 1 w 435"/>
                  <a:gd name="T9" fmla="*/ 69 h 85"/>
                  <a:gd name="T10" fmla="*/ 0 w 435"/>
                  <a:gd name="T11" fmla="*/ 18 h 85"/>
                  <a:gd name="T12" fmla="*/ 19 w 435"/>
                  <a:gd name="T13" fmla="*/ 0 h 85"/>
                  <a:gd name="T14" fmla="*/ 190 w 435"/>
                  <a:gd name="T15" fmla="*/ 0 h 85"/>
                  <a:gd name="T16" fmla="*/ 415 w 435"/>
                  <a:gd name="T17" fmla="*/ 0 h 85"/>
                  <a:gd name="T18" fmla="*/ 435 w 435"/>
                  <a:gd name="T19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35" h="85">
                    <a:moveTo>
                      <a:pt x="435" y="0"/>
                    </a:moveTo>
                    <a:cubicBezTo>
                      <a:pt x="417" y="29"/>
                      <a:pt x="400" y="55"/>
                      <a:pt x="382" y="80"/>
                    </a:cubicBezTo>
                    <a:cubicBezTo>
                      <a:pt x="380" y="83"/>
                      <a:pt x="375" y="84"/>
                      <a:pt x="371" y="84"/>
                    </a:cubicBezTo>
                    <a:cubicBezTo>
                      <a:pt x="252" y="85"/>
                      <a:pt x="134" y="84"/>
                      <a:pt x="15" y="85"/>
                    </a:cubicBezTo>
                    <a:cubicBezTo>
                      <a:pt x="4" y="85"/>
                      <a:pt x="0" y="80"/>
                      <a:pt x="1" y="69"/>
                    </a:cubicBezTo>
                    <a:cubicBezTo>
                      <a:pt x="1" y="52"/>
                      <a:pt x="1" y="35"/>
                      <a:pt x="0" y="18"/>
                    </a:cubicBezTo>
                    <a:cubicBezTo>
                      <a:pt x="0" y="4"/>
                      <a:pt x="6" y="0"/>
                      <a:pt x="19" y="0"/>
                    </a:cubicBezTo>
                    <a:cubicBezTo>
                      <a:pt x="76" y="0"/>
                      <a:pt x="133" y="0"/>
                      <a:pt x="190" y="0"/>
                    </a:cubicBezTo>
                    <a:cubicBezTo>
                      <a:pt x="265" y="0"/>
                      <a:pt x="340" y="0"/>
                      <a:pt x="415" y="0"/>
                    </a:cubicBezTo>
                    <a:cubicBezTo>
                      <a:pt x="421" y="0"/>
                      <a:pt x="426" y="0"/>
                      <a:pt x="4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18" name="Freeform 19">
                <a:extLst>
                  <a:ext uri="{FF2B5EF4-FFF2-40B4-BE49-F238E27FC236}">
                    <a16:creationId xmlns:a16="http://schemas.microsoft.com/office/drawing/2014/main" id="{811A7EC5-A190-2FC1-4E85-F96EE93B3006}"/>
                  </a:ext>
                </a:extLst>
              </p:cNvPr>
              <p:cNvSpPr/>
              <p:nvPr/>
            </p:nvSpPr>
            <p:spPr bwMode="auto">
              <a:xfrm>
                <a:off x="1082497" y="2945221"/>
                <a:ext cx="244427" cy="146657"/>
              </a:xfrm>
              <a:custGeom>
                <a:gdLst>
                  <a:gd name="T0" fmla="*/ 286 w 309"/>
                  <a:gd name="T1" fmla="*/ 148 h 185"/>
                  <a:gd name="T2" fmla="*/ 283 w 309"/>
                  <a:gd name="T3" fmla="*/ 148 h 185"/>
                  <a:gd name="T4" fmla="*/ 234 w 309"/>
                  <a:gd name="T5" fmla="*/ 153 h 185"/>
                  <a:gd name="T6" fmla="*/ 214 w 309"/>
                  <a:gd name="T7" fmla="*/ 169 h 185"/>
                  <a:gd name="T8" fmla="*/ 156 w 309"/>
                  <a:gd name="T9" fmla="*/ 164 h 185"/>
                  <a:gd name="T10" fmla="*/ 105 w 309"/>
                  <a:gd name="T11" fmla="*/ 110 h 185"/>
                  <a:gd name="T12" fmla="*/ 80 w 309"/>
                  <a:gd name="T13" fmla="*/ 157 h 185"/>
                  <a:gd name="T14" fmla="*/ 38 w 309"/>
                  <a:gd name="T15" fmla="*/ 178 h 185"/>
                  <a:gd name="T16" fmla="*/ 11 w 309"/>
                  <a:gd name="T17" fmla="*/ 126 h 185"/>
                  <a:gd name="T18" fmla="*/ 64 w 309"/>
                  <a:gd name="T19" fmla="*/ 24 h 185"/>
                  <a:gd name="T20" fmla="*/ 126 w 309"/>
                  <a:gd name="T21" fmla="*/ 21 h 185"/>
                  <a:gd name="T22" fmla="*/ 191 w 309"/>
                  <a:gd name="T23" fmla="*/ 90 h 185"/>
                  <a:gd name="T24" fmla="*/ 230 w 309"/>
                  <a:gd name="T25" fmla="*/ 60 h 185"/>
                  <a:gd name="T26" fmla="*/ 281 w 309"/>
                  <a:gd name="T27" fmla="*/ 58 h 185"/>
                  <a:gd name="T28" fmla="*/ 309 w 309"/>
                  <a:gd name="T29" fmla="*/ 76 h 185"/>
                  <a:gd name="T30" fmla="*/ 286 w 309"/>
                  <a:gd name="T31" fmla="*/ 148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09" h="185">
                    <a:moveTo>
                      <a:pt x="286" y="148"/>
                    </a:moveTo>
                    <a:cubicBezTo>
                      <a:pt x="284" y="148"/>
                      <a:pt x="284" y="148"/>
                      <a:pt x="283" y="148"/>
                    </a:cubicBezTo>
                    <a:cubicBezTo>
                      <a:pt x="265" y="131"/>
                      <a:pt x="249" y="137"/>
                      <a:pt x="234" y="153"/>
                    </a:cubicBezTo>
                    <a:cubicBezTo>
                      <a:pt x="228" y="159"/>
                      <a:pt x="221" y="164"/>
                      <a:pt x="214" y="169"/>
                    </a:cubicBezTo>
                    <a:cubicBezTo>
                      <a:pt x="193" y="185"/>
                      <a:pt x="174" y="183"/>
                      <a:pt x="156" y="164"/>
                    </a:cubicBezTo>
                    <a:cubicBezTo>
                      <a:pt x="139" y="147"/>
                      <a:pt x="123" y="129"/>
                      <a:pt x="105" y="110"/>
                    </a:cubicBezTo>
                    <a:cubicBezTo>
                      <a:pt x="96" y="126"/>
                      <a:pt x="88" y="142"/>
                      <a:pt x="80" y="157"/>
                    </a:cubicBezTo>
                    <a:cubicBezTo>
                      <a:pt x="71" y="174"/>
                      <a:pt x="55" y="181"/>
                      <a:pt x="38" y="178"/>
                    </a:cubicBezTo>
                    <a:cubicBezTo>
                      <a:pt x="14" y="174"/>
                      <a:pt x="0" y="149"/>
                      <a:pt x="11" y="126"/>
                    </a:cubicBezTo>
                    <a:cubicBezTo>
                      <a:pt x="28" y="92"/>
                      <a:pt x="45" y="57"/>
                      <a:pt x="64" y="24"/>
                    </a:cubicBezTo>
                    <a:cubicBezTo>
                      <a:pt x="77" y="0"/>
                      <a:pt x="107" y="0"/>
                      <a:pt x="126" y="21"/>
                    </a:cubicBezTo>
                    <a:cubicBezTo>
                      <a:pt x="148" y="43"/>
                      <a:pt x="169" y="66"/>
                      <a:pt x="191" y="90"/>
                    </a:cubicBezTo>
                    <a:cubicBezTo>
                      <a:pt x="204" y="80"/>
                      <a:pt x="217" y="70"/>
                      <a:pt x="230" y="60"/>
                    </a:cubicBezTo>
                    <a:cubicBezTo>
                      <a:pt x="247" y="47"/>
                      <a:pt x="262" y="46"/>
                      <a:pt x="281" y="58"/>
                    </a:cubicBezTo>
                    <a:cubicBezTo>
                      <a:pt x="291" y="64"/>
                      <a:pt x="300" y="70"/>
                      <a:pt x="309" y="76"/>
                    </a:cubicBezTo>
                    <a:cubicBezTo>
                      <a:pt x="301" y="100"/>
                      <a:pt x="294" y="124"/>
                      <a:pt x="286" y="14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6" name="Freeform 20">
                <a:extLst>
                  <a:ext uri="{FF2B5EF4-FFF2-40B4-BE49-F238E27FC236}">
                    <a16:creationId xmlns:a16="http://schemas.microsoft.com/office/drawing/2014/main" id="{656ABD27-DA01-B747-C47E-CE36C4ABC9C0}"/>
                  </a:ext>
                </a:extLst>
              </p:cNvPr>
              <p:cNvSpPr/>
              <p:nvPr/>
            </p:nvSpPr>
            <p:spPr bwMode="auto">
              <a:xfrm>
                <a:off x="1748478" y="2540408"/>
                <a:ext cx="228020" cy="273223"/>
              </a:xfrm>
              <a:custGeom>
                <a:gdLst>
                  <a:gd name="T0" fmla="*/ 288 w 288"/>
                  <a:gd name="T1" fmla="*/ 37 h 345"/>
                  <a:gd name="T2" fmla="*/ 280 w 288"/>
                  <a:gd name="T3" fmla="*/ 52 h 345"/>
                  <a:gd name="T4" fmla="*/ 118 w 288"/>
                  <a:gd name="T5" fmla="*/ 260 h 345"/>
                  <a:gd name="T6" fmla="*/ 57 w 288"/>
                  <a:gd name="T7" fmla="*/ 326 h 345"/>
                  <a:gd name="T8" fmla="*/ 24 w 288"/>
                  <a:gd name="T9" fmla="*/ 343 h 345"/>
                  <a:gd name="T10" fmla="*/ 3 w 288"/>
                  <a:gd name="T11" fmla="*/ 338 h 345"/>
                  <a:gd name="T12" fmla="*/ 3 w 288"/>
                  <a:gd name="T13" fmla="*/ 314 h 345"/>
                  <a:gd name="T14" fmla="*/ 44 w 288"/>
                  <a:gd name="T15" fmla="*/ 262 h 345"/>
                  <a:gd name="T16" fmla="*/ 210 w 288"/>
                  <a:gd name="T17" fmla="*/ 53 h 345"/>
                  <a:gd name="T18" fmla="*/ 236 w 288"/>
                  <a:gd name="T19" fmla="*/ 15 h 345"/>
                  <a:gd name="T20" fmla="*/ 263 w 288"/>
                  <a:gd name="T21" fmla="*/ 4 h 345"/>
                  <a:gd name="T22" fmla="*/ 288 w 288"/>
                  <a:gd name="T23" fmla="*/ 37 h 3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8" h="345">
                    <a:moveTo>
                      <a:pt x="288" y="37"/>
                    </a:moveTo>
                    <a:cubicBezTo>
                      <a:pt x="286" y="40"/>
                      <a:pt x="284" y="46"/>
                      <a:pt x="280" y="52"/>
                    </a:cubicBezTo>
                    <a:cubicBezTo>
                      <a:pt x="226" y="121"/>
                      <a:pt x="172" y="191"/>
                      <a:pt x="118" y="260"/>
                    </a:cubicBezTo>
                    <a:cubicBezTo>
                      <a:pt x="99" y="283"/>
                      <a:pt x="78" y="305"/>
                      <a:pt x="57" y="326"/>
                    </a:cubicBezTo>
                    <a:cubicBezTo>
                      <a:pt x="48" y="334"/>
                      <a:pt x="36" y="339"/>
                      <a:pt x="24" y="343"/>
                    </a:cubicBezTo>
                    <a:cubicBezTo>
                      <a:pt x="18" y="345"/>
                      <a:pt x="6" y="343"/>
                      <a:pt x="3" y="338"/>
                    </a:cubicBezTo>
                    <a:cubicBezTo>
                      <a:pt x="0" y="332"/>
                      <a:pt x="0" y="320"/>
                      <a:pt x="3" y="314"/>
                    </a:cubicBezTo>
                    <a:cubicBezTo>
                      <a:pt x="15" y="296"/>
                      <a:pt x="30" y="279"/>
                      <a:pt x="44" y="262"/>
                    </a:cubicBezTo>
                    <a:cubicBezTo>
                      <a:pt x="99" y="192"/>
                      <a:pt x="154" y="123"/>
                      <a:pt x="210" y="53"/>
                    </a:cubicBezTo>
                    <a:cubicBezTo>
                      <a:pt x="219" y="41"/>
                      <a:pt x="228" y="28"/>
                      <a:pt x="236" y="15"/>
                    </a:cubicBezTo>
                    <a:cubicBezTo>
                      <a:pt x="243" y="5"/>
                      <a:pt x="251" y="0"/>
                      <a:pt x="263" y="4"/>
                    </a:cubicBezTo>
                    <a:cubicBezTo>
                      <a:pt x="275" y="7"/>
                      <a:pt x="288" y="23"/>
                      <a:pt x="288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27" name="Freeform 21">
                <a:extLst>
                  <a:ext uri="{FF2B5EF4-FFF2-40B4-BE49-F238E27FC236}">
                    <a16:creationId xmlns:a16="http://schemas.microsoft.com/office/drawing/2014/main" id="{8FF60D27-8A3D-A3F1-82DE-E707BAB72A30}"/>
                  </a:ext>
                </a:extLst>
              </p:cNvPr>
              <p:cNvSpPr/>
              <p:nvPr/>
            </p:nvSpPr>
            <p:spPr bwMode="auto">
              <a:xfrm>
                <a:off x="1293107" y="2473776"/>
                <a:ext cx="204247" cy="66632"/>
              </a:xfrm>
              <a:custGeom>
                <a:gdLst>
                  <a:gd name="T0" fmla="*/ 129 w 258"/>
                  <a:gd name="T1" fmla="*/ 84 h 84"/>
                  <a:gd name="T2" fmla="*/ 18 w 258"/>
                  <a:gd name="T3" fmla="*/ 84 h 84"/>
                  <a:gd name="T4" fmla="*/ 0 w 258"/>
                  <a:gd name="T5" fmla="*/ 66 h 84"/>
                  <a:gd name="T6" fmla="*/ 0 w 258"/>
                  <a:gd name="T7" fmla="*/ 16 h 84"/>
                  <a:gd name="T8" fmla="*/ 15 w 258"/>
                  <a:gd name="T9" fmla="*/ 0 h 84"/>
                  <a:gd name="T10" fmla="*/ 243 w 258"/>
                  <a:gd name="T11" fmla="*/ 0 h 84"/>
                  <a:gd name="T12" fmla="*/ 258 w 258"/>
                  <a:gd name="T13" fmla="*/ 15 h 84"/>
                  <a:gd name="T14" fmla="*/ 258 w 258"/>
                  <a:gd name="T15" fmla="*/ 68 h 84"/>
                  <a:gd name="T16" fmla="*/ 241 w 258"/>
                  <a:gd name="T17" fmla="*/ 84 h 84"/>
                  <a:gd name="T18" fmla="*/ 129 w 258"/>
                  <a:gd name="T19" fmla="*/ 8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84">
                    <a:moveTo>
                      <a:pt x="129" y="84"/>
                    </a:moveTo>
                    <a:cubicBezTo>
                      <a:pt x="92" y="84"/>
                      <a:pt x="55" y="83"/>
                      <a:pt x="18" y="84"/>
                    </a:cubicBezTo>
                    <a:cubicBezTo>
                      <a:pt x="5" y="84"/>
                      <a:pt x="0" y="79"/>
                      <a:pt x="0" y="66"/>
                    </a:cubicBezTo>
                    <a:cubicBezTo>
                      <a:pt x="1" y="50"/>
                      <a:pt x="1" y="33"/>
                      <a:pt x="0" y="16"/>
                    </a:cubicBezTo>
                    <a:cubicBezTo>
                      <a:pt x="0" y="5"/>
                      <a:pt x="4" y="0"/>
                      <a:pt x="15" y="0"/>
                    </a:cubicBezTo>
                    <a:cubicBezTo>
                      <a:pt x="91" y="0"/>
                      <a:pt x="167" y="0"/>
                      <a:pt x="243" y="0"/>
                    </a:cubicBezTo>
                    <a:cubicBezTo>
                      <a:pt x="254" y="0"/>
                      <a:pt x="258" y="4"/>
                      <a:pt x="258" y="15"/>
                    </a:cubicBezTo>
                    <a:cubicBezTo>
                      <a:pt x="257" y="33"/>
                      <a:pt x="257" y="50"/>
                      <a:pt x="258" y="68"/>
                    </a:cubicBezTo>
                    <a:cubicBezTo>
                      <a:pt x="258" y="80"/>
                      <a:pt x="253" y="84"/>
                      <a:pt x="241" y="84"/>
                    </a:cubicBezTo>
                    <a:cubicBezTo>
                      <a:pt x="203" y="84"/>
                      <a:pt x="166" y="84"/>
                      <a:pt x="129" y="8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14400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83620" y="1014217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2256" y="1661090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583620" y="3819674"/>
            <a:ext cx="5709220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292256" y="4466547"/>
            <a:ext cx="601684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4743291" y="97503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877192" y="114505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4734564" y="3819674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848460" y="397786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9C4CDDB5-37E9-8B9C-3E96-CEC647622AA5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8" name="直接连接符 88">
              <a:extLst>
                <a:ext uri="{FF2B5EF4-FFF2-40B4-BE49-F238E27FC236}">
                  <a16:creationId xmlns:a16="http://schemas.microsoft.com/office/drawing/2014/main" id="{22C20764-C7B2-5B7C-BD20-D86B1110E7DA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89">
              <a:extLst>
                <a:ext uri="{FF2B5EF4-FFF2-40B4-BE49-F238E27FC236}">
                  <a16:creationId xmlns:a16="http://schemas.microsoft.com/office/drawing/2014/main" id="{6DDDB4BA-CB3A-C44E-8194-0AA012675498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直接连接符 3">
            <a:extLst>
              <a:ext uri="{FF2B5EF4-FFF2-40B4-BE49-F238E27FC236}">
                <a16:creationId xmlns:a16="http://schemas.microsoft.com/office/drawing/2014/main" id="{DE70264A-4EDC-D184-A2C7-42F5E9DB338E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BD7BC9-24FA-9ACA-DAA4-5BED565061F8}"/>
              </a:ext>
            </a:extLst>
          </p:cNvPr>
          <p:cNvGrpSpPr/>
          <p:nvPr userDrawn="1"/>
        </p:nvGrpSpPr>
        <p:grpSpPr>
          <a:xfrm>
            <a:off x="388221" y="1767840"/>
            <a:ext cx="3265805" cy="3674745"/>
            <a:chOff x="388221" y="1767840"/>
            <a:chExt cx="3265805" cy="3674745"/>
          </a:xfrm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solidFill>
              <a:srgbClr val="0067B4"/>
            </a:solidFill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1" name="KSO_Shape">
              <a:extLst>
                <a:ext uri="{FF2B5EF4-FFF2-40B4-BE49-F238E27FC236}">
                  <a16:creationId xmlns:a16="http://schemas.microsoft.com/office/drawing/2014/main" id="{43D09953-8EB0-7AC1-355B-20D193076DE4}"/>
                </a:ext>
              </a:extLst>
            </p:cNvPr>
            <p:cNvSpPr/>
            <p:nvPr userDrawn="1"/>
          </p:nvSpPr>
          <p:spPr bwMode="auto">
            <a:xfrm>
              <a:off x="1612783" y="3320000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61123" y="3951754"/>
            <a:ext cx="5916373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305893A-1A1A-5419-0284-8173F0130B2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B14C0C89-B720-92FB-B329-C1C681B0BF1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89">
              <a:extLst>
                <a:ext uri="{FF2B5EF4-FFF2-40B4-BE49-F238E27FC236}">
                  <a16:creationId xmlns:a16="http://schemas.microsoft.com/office/drawing/2014/main" id="{2F36CE3B-2155-DFAF-7103-FD6773275632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3">
            <a:extLst>
              <a:ext uri="{FF2B5EF4-FFF2-40B4-BE49-F238E27FC236}">
                <a16:creationId xmlns:a16="http://schemas.microsoft.com/office/drawing/2014/main" id="{5C955431-6BAE-9521-2F76-554B90326310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图片 61">
            <a:extLst>
              <a:ext uri="{FF2B5EF4-FFF2-40B4-BE49-F238E27FC236}">
                <a16:creationId xmlns:a16="http://schemas.microsoft.com/office/drawing/2014/main" id="{91BB8D18-0E62-C66F-471C-A494085C009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80305" y="2549073"/>
            <a:ext cx="4356095" cy="2429327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88475" y="274320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7839" y="1197097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06475" y="1843969"/>
            <a:ext cx="5698833" cy="1938551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217583" y="3947690"/>
            <a:ext cx="54074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821052" y="4594563"/>
            <a:ext cx="580400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557510" y="115791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5368527" y="3947690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4824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E5237110-CF3F-36CD-97E9-C6776F10A45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937518" y="4194115"/>
            <a:ext cx="3970552" cy="1829300"/>
          </a:xfrm>
          <a:prstGeom prst="rect">
            <a:avLst/>
          </a:prstGeom>
          <a:blipFill>
            <a:blip r:embed="rId1"/>
            <a:stretch>
              <a:fillRect/>
            </a:stretch>
          </a:blipFill>
          <a:ln w="28575" cap="flat">
            <a:solidFill>
              <a:schemeClr val="accent5">
                <a:lumMod val="60000"/>
                <a:lumOff val="40000"/>
              </a:schemeClr>
            </a:solidFill>
            <a:prstDash val="solid"/>
            <a:miter lim="800000"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015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A9301715-38C9-248A-0916-540E66DA0BD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8" name="直接连接符 88">
              <a:extLst>
                <a:ext uri="{FF2B5EF4-FFF2-40B4-BE49-F238E27FC236}">
                  <a16:creationId xmlns:a16="http://schemas.microsoft.com/office/drawing/2014/main" id="{E31B3310-5EA0-4977-7EB6-41043E180A0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89">
              <a:extLst>
                <a:ext uri="{FF2B5EF4-FFF2-40B4-BE49-F238E27FC236}">
                  <a16:creationId xmlns:a16="http://schemas.microsoft.com/office/drawing/2014/main" id="{9AE1AAC9-87F0-99A9-C418-3ED464428A8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3">
            <a:extLst>
              <a:ext uri="{FF2B5EF4-FFF2-40B4-BE49-F238E27FC236}">
                <a16:creationId xmlns:a16="http://schemas.microsoft.com/office/drawing/2014/main" id="{6165F102-3B78-C8C9-9A6D-8FF3AA0847B9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61">
            <a:extLst>
              <a:ext uri="{FF2B5EF4-FFF2-40B4-BE49-F238E27FC236}">
                <a16:creationId xmlns:a16="http://schemas.microsoft.com/office/drawing/2014/main" id="{D22D169B-6A99-7C3C-7F86-FCDE09326BD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70464" y="1603563"/>
            <a:ext cx="4198576" cy="2049554"/>
          </a:xfrm>
          <a:prstGeom prst="rect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7" name="Picture 4" descr="d:\users\administrator\appdata\roaming\360se6\User Data\temp\9279051_094912394000_2.jpg">
            <a:extLst>
              <a:ext uri="{FF2B5EF4-FFF2-40B4-BE49-F238E27FC236}">
                <a16:creationId xmlns:a16="http://schemas.microsoft.com/office/drawing/2014/main" id="{FF7E5784-A0B9-AD1C-3F00-486860B80C39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4134"/>
          <a:stretch>
            <a:fillRect/>
          </a:stretch>
        </p:blipFill>
        <p:spPr bwMode="auto">
          <a:xfrm>
            <a:off x="-1" y="3123058"/>
            <a:ext cx="5148073" cy="3734942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5" name="组合 87">
            <a:extLst>
              <a:ext uri="{FF2B5EF4-FFF2-40B4-BE49-F238E27FC236}">
                <a16:creationId xmlns:a16="http://schemas.microsoft.com/office/drawing/2014/main" id="{6A01B7A7-592E-9760-57FF-543B04E5D5D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0" name="直接连接符 88">
              <a:extLst>
                <a:ext uri="{FF2B5EF4-FFF2-40B4-BE49-F238E27FC236}">
                  <a16:creationId xmlns:a16="http://schemas.microsoft.com/office/drawing/2014/main" id="{E96139D5-2BA3-D554-9E0A-C2B2516BED2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89">
              <a:extLst>
                <a:ext uri="{FF2B5EF4-FFF2-40B4-BE49-F238E27FC236}">
                  <a16:creationId xmlns:a16="http://schemas.microsoft.com/office/drawing/2014/main" id="{4A84F296-FD03-81FE-4DA3-6C1A22C9777E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直接连接符 3">
            <a:extLst>
              <a:ext uri="{FF2B5EF4-FFF2-40B4-BE49-F238E27FC236}">
                <a16:creationId xmlns:a16="http://schemas.microsoft.com/office/drawing/2014/main" id="{BB12798F-080E-BF1C-2E1A-10B1193FE75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21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25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34719" y="274320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2662A9D-8D41-DD5D-AC76-72789B21AC4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1" name="直接连接符 88">
              <a:extLst>
                <a:ext uri="{FF2B5EF4-FFF2-40B4-BE49-F238E27FC236}">
                  <a16:creationId xmlns:a16="http://schemas.microsoft.com/office/drawing/2014/main" id="{E3E5AD9C-884F-E922-D0C3-21454CD769F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89">
              <a:extLst>
                <a:ext uri="{FF2B5EF4-FFF2-40B4-BE49-F238E27FC236}">
                  <a16:creationId xmlns:a16="http://schemas.microsoft.com/office/drawing/2014/main" id="{F1EDA0FA-CC43-B963-0664-A62761759425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直接连接符 3">
            <a:extLst>
              <a:ext uri="{FF2B5EF4-FFF2-40B4-BE49-F238E27FC236}">
                <a16:creationId xmlns:a16="http://schemas.microsoft.com/office/drawing/2014/main" id="{48F834E2-4CF9-12EF-0306-6A6B3ADE948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99D08D2E-8FC4-55AB-902A-C8F25309E4E0}"/>
              </a:ext>
            </a:extLst>
          </p:cNvPr>
          <p:cNvGrpSpPr/>
          <p:nvPr userDrawn="1"/>
        </p:nvGrpSpPr>
        <p:grpSpPr>
          <a:xfrm>
            <a:off x="3175" y="6739245"/>
            <a:ext cx="12188825" cy="118755"/>
            <a:chExt cx="9143999" cy="63170"/>
          </a:xfrm>
        </p:grpSpPr>
        <p:sp>
          <p:nvSpPr>
            <p:cNvPr id="7" name="Rectangle 2">
              <a:extLst>
                <a:ext uri="{FF2B5EF4-FFF2-40B4-BE49-F238E27FC236}">
                  <a16:creationId xmlns:a16="http://schemas.microsoft.com/office/drawing/2014/main" id="{FC0EF3E8-1666-0AEA-CF96-8DFBA18FD0A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0" y="0"/>
              <a:ext cx="440597" cy="63170"/>
            </a:xfrm>
            <a:prstGeom prst="rect">
              <a:avLst/>
            </a:prstGeom>
            <a:solidFill>
              <a:srgbClr val="4D81AF">
                <a:alpha val="9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8" name="Rectangle 3">
              <a:extLst>
                <a:ext uri="{FF2B5EF4-FFF2-40B4-BE49-F238E27FC236}">
                  <a16:creationId xmlns:a16="http://schemas.microsoft.com/office/drawing/2014/main" id="{A57387BC-981E-EC8A-BE83-D64574E53B76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519971" y="0"/>
              <a:ext cx="150644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9" name="Rectangle 4">
              <a:extLst>
                <a:ext uri="{FF2B5EF4-FFF2-40B4-BE49-F238E27FC236}">
                  <a16:creationId xmlns:a16="http://schemas.microsoft.com/office/drawing/2014/main" id="{E0E6056F-813E-6323-C9FA-68F4A7228A3C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795996" y="0"/>
              <a:ext cx="843938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0" name="Rectangle 5">
              <a:extLst>
                <a:ext uri="{FF2B5EF4-FFF2-40B4-BE49-F238E27FC236}">
                  <a16:creationId xmlns:a16="http://schemas.microsoft.com/office/drawing/2014/main" id="{27667139-7641-042A-B47C-9B3B5D07A25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671268" y="0"/>
              <a:ext cx="124727" cy="63170"/>
            </a:xfrm>
            <a:prstGeom prst="rect">
              <a:avLst/>
            </a:prstGeom>
            <a:solidFill>
              <a:schemeClr val="tx2">
                <a:alpha val="50000"/>
              </a:schemeClr>
            </a:solidFill>
            <a:ln w="9525" algn="ctr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1" name="Rectangle 6">
              <a:extLst>
                <a:ext uri="{FF2B5EF4-FFF2-40B4-BE49-F238E27FC236}">
                  <a16:creationId xmlns:a16="http://schemas.microsoft.com/office/drawing/2014/main" id="{43456420-B902-C697-D558-FF66CB0B9892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1639933" y="0"/>
              <a:ext cx="7504066" cy="63170"/>
            </a:xfrm>
            <a:prstGeom prst="rect">
              <a:avLst/>
            </a:prstGeom>
            <a:solidFill>
              <a:srgbClr val="B2C9DC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  <p:sp>
          <p:nvSpPr>
            <p:cNvPr id="12" name="Rectangle 7">
              <a:extLst>
                <a:ext uri="{FF2B5EF4-FFF2-40B4-BE49-F238E27FC236}">
                  <a16:creationId xmlns:a16="http://schemas.microsoft.com/office/drawing/2014/main" id="{043F15DA-B51D-3B8A-A1C6-4DCE7E54B8A5}"/>
                </a:ext>
              </a:extLst>
            </p:cNvPr>
            <p:cNvSpPr>
              <a:spLocks noChangeArrowheads="1"/>
            </p:cNvSpPr>
            <p:nvPr/>
          </p:nvSpPr>
          <p:spPr bwMode="gray">
            <a:xfrm rot="10800000">
              <a:off x="437360" y="0"/>
              <a:ext cx="82612" cy="63170"/>
            </a:xfrm>
            <a:prstGeom prst="rect">
              <a:avLst/>
            </a:prstGeom>
            <a:solidFill>
              <a:srgbClr val="4D81AF">
                <a:alpha val="50000"/>
              </a:srgbClr>
            </a:solidFill>
            <a:ln w="9525">
              <a:noFill/>
              <a:miter lim="800000"/>
            </a:ln>
            <a:effectLst/>
          </p:spPr>
          <p:txBody>
            <a:bodyPr rot="10800000" wrap="none" lIns="91420" tIns="45710" rIns="91420" bIns="4571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8987"/>
              <a:endParaRPr lang="zh-CN" altLang="en-US" sz="1000">
                <a:solidFill>
                  <a:prstClr val="white"/>
                </a:solidFill>
                <a:latin typeface="Calibri" panose="020f0502020204030204" pitchFamily="34" charset="0"/>
                <a:ea typeface="黑体" panose="02010609060101010101" pitchFamily="49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3215204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0">
            <a:extLst>
              <a:ext uri="{FF2B5EF4-FFF2-40B4-BE49-F238E27FC236}">
                <a16:creationId xmlns:a16="http://schemas.microsoft.com/office/drawing/2014/main" id="{389E4184-1BDF-B431-53F1-89A7CEA6727D}"/>
              </a:ext>
            </a:extLst>
          </p:cNvPr>
          <p:cNvGrpSpPr/>
          <p:nvPr/>
        </p:nvGrpSpPr>
        <p:grpSpPr>
          <a:xfrm>
            <a:off x="536573" y="148245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6" name="同心圆 14">
              <a:extLst>
                <a:ext uri="{FF2B5EF4-FFF2-40B4-BE49-F238E27FC236}">
                  <a16:creationId xmlns:a16="http://schemas.microsoft.com/office/drawing/2014/main" id="{DCE4DF0F-617F-93CC-61C4-2D811A0F029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" name="椭圆 15">
              <a:extLst>
                <a:ext uri="{FF2B5EF4-FFF2-40B4-BE49-F238E27FC236}">
                  <a16:creationId xmlns:a16="http://schemas.microsoft.com/office/drawing/2014/main" id="{D2E86563-BEA0-521F-6E6E-145B7285DE82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0" name="组合 16">
            <a:extLst>
              <a:ext uri="{FF2B5EF4-FFF2-40B4-BE49-F238E27FC236}">
                <a16:creationId xmlns:a16="http://schemas.microsoft.com/office/drawing/2014/main" id="{790EB45E-9CE9-B131-0EE5-2A28BE8908EE}"/>
              </a:ext>
            </a:extLst>
          </p:cNvPr>
          <p:cNvGrpSpPr/>
          <p:nvPr/>
        </p:nvGrpSpPr>
        <p:grpSpPr>
          <a:xfrm>
            <a:off x="3776755" y="3292586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1" name="同心圆 17">
              <a:extLst>
                <a:ext uri="{FF2B5EF4-FFF2-40B4-BE49-F238E27FC236}">
                  <a16:creationId xmlns:a16="http://schemas.microsoft.com/office/drawing/2014/main" id="{7D9E4358-3D3B-1640-DD9D-DACC023C79F4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2" name="椭圆 18">
              <a:extLst>
                <a:ext uri="{FF2B5EF4-FFF2-40B4-BE49-F238E27FC236}">
                  <a16:creationId xmlns:a16="http://schemas.microsoft.com/office/drawing/2014/main" id="{9E876A25-CB0B-89D0-04F4-A43B51265509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3" name="组合 20">
            <a:extLst>
              <a:ext uri="{FF2B5EF4-FFF2-40B4-BE49-F238E27FC236}">
                <a16:creationId xmlns:a16="http://schemas.microsoft.com/office/drawing/2014/main" id="{E385FD1C-964C-A669-DD17-4E7FC61CFEDB}"/>
              </a:ext>
            </a:extLst>
          </p:cNvPr>
          <p:cNvGrpSpPr/>
          <p:nvPr/>
        </p:nvGrpSpPr>
        <p:grpSpPr>
          <a:xfrm>
            <a:off x="2605720" y="354002"/>
            <a:ext cx="2019604" cy="2019604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14" name="同心圆 21">
              <a:extLst>
                <a:ext uri="{FF2B5EF4-FFF2-40B4-BE49-F238E27FC236}">
                  <a16:creationId xmlns:a16="http://schemas.microsoft.com/office/drawing/2014/main" id="{DA080CB8-120F-A445-9451-8AF3AA130D63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5" name="椭圆 22">
              <a:extLst>
                <a:ext uri="{FF2B5EF4-FFF2-40B4-BE49-F238E27FC236}">
                  <a16:creationId xmlns:a16="http://schemas.microsoft.com/office/drawing/2014/main" id="{9F2E459A-B6BB-0C0D-EFF7-349BE77BC114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6" name="组合 23">
            <a:extLst>
              <a:ext uri="{FF2B5EF4-FFF2-40B4-BE49-F238E27FC236}">
                <a16:creationId xmlns:a16="http://schemas.microsoft.com/office/drawing/2014/main" id="{00041CB4-6094-BEFC-B913-E706620B563C}"/>
              </a:ext>
            </a:extLst>
          </p:cNvPr>
          <p:cNvGrpSpPr/>
          <p:nvPr/>
        </p:nvGrpSpPr>
        <p:grpSpPr>
          <a:xfrm>
            <a:off x="959796" y="983677"/>
            <a:ext cx="4233770" cy="4233770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45000"/>
              </a:prstClr>
            </a:outerShdw>
          </a:effectLst>
        </p:grpSpPr>
        <p:sp>
          <p:nvSpPr>
            <p:cNvPr id="17" name="同心圆 24">
              <a:extLst>
                <a:ext uri="{FF2B5EF4-FFF2-40B4-BE49-F238E27FC236}">
                  <a16:creationId xmlns:a16="http://schemas.microsoft.com/office/drawing/2014/main" id="{DC8C61D0-E38E-E998-8AB7-85D08B362148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18" name="椭圆 25">
              <a:extLst>
                <a:ext uri="{FF2B5EF4-FFF2-40B4-BE49-F238E27FC236}">
                  <a16:creationId xmlns:a16="http://schemas.microsoft.com/office/drawing/2014/main" id="{77F7840D-BE8A-CFFA-FE24-67A1C4820E58}"/>
                </a:ext>
              </a:extLst>
            </p:cNvPr>
            <p:cNvSpPr/>
            <p:nvPr/>
          </p:nvSpPr>
          <p:spPr>
            <a:xfrm>
              <a:off x="392113" y="760413"/>
              <a:ext cx="3825873" cy="3825873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26">
            <a:extLst>
              <a:ext uri="{FF2B5EF4-FFF2-40B4-BE49-F238E27FC236}">
                <a16:creationId xmlns:a16="http://schemas.microsoft.com/office/drawing/2014/main" id="{AD2D35C8-998C-3992-82BF-6EEB8EE2EA72}"/>
              </a:ext>
            </a:extLst>
          </p:cNvPr>
          <p:cNvGrpSpPr/>
          <p:nvPr/>
        </p:nvGrpSpPr>
        <p:grpSpPr>
          <a:xfrm>
            <a:off x="5166116" y="1161195"/>
            <a:ext cx="704931" cy="70493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0" name="同心圆 27">
              <a:extLst>
                <a:ext uri="{FF2B5EF4-FFF2-40B4-BE49-F238E27FC236}">
                  <a16:creationId xmlns:a16="http://schemas.microsoft.com/office/drawing/2014/main" id="{24A18233-9C1B-9D15-DB80-4CAF84992FD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1" name="椭圆 28">
              <a:extLst>
                <a:ext uri="{FF2B5EF4-FFF2-40B4-BE49-F238E27FC236}">
                  <a16:creationId xmlns:a16="http://schemas.microsoft.com/office/drawing/2014/main" id="{A37DF285-C137-89DD-A6F8-AAC0AC933513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F942BB2-51B5-8B57-8AF2-626731EFB6DA}"/>
              </a:ext>
            </a:extLst>
          </p:cNvPr>
          <p:cNvSpPr txBox="1"/>
          <p:nvPr/>
        </p:nvSpPr>
        <p:spPr>
          <a:xfrm>
            <a:off x="1258269" y="1996954"/>
            <a:ext cx="3636824" cy="1996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375" spc="-422">
              <a:solidFill>
                <a:schemeClr val="bg1"/>
              </a:solidFill>
              <a:latin typeface="DFGothic-EB" panose="02010609010101010101" pitchFamily="1" charset="-128"/>
              <a:ea typeface="DFGothic-EB" panose="02010609010101010101" pitchFamily="1" charset="-128"/>
            </a:endParaRPr>
          </a:p>
        </p:txBody>
      </p:sp>
      <p:cxnSp>
        <p:nvCxnSpPr>
          <p:cNvPr id="43" name="直接连接符 53">
            <a:extLst>
              <a:ext uri="{FF2B5EF4-FFF2-40B4-BE49-F238E27FC236}">
                <a16:creationId xmlns:a16="http://schemas.microsoft.com/office/drawing/2014/main" id="{51392F46-9832-58E5-C2F6-8387F368BCBD}"/>
              </a:ext>
            </a:extLst>
          </p:cNvPr>
          <p:cNvCxnSpPr/>
          <p:nvPr/>
        </p:nvCxnSpPr>
        <p:spPr>
          <a:xfrm>
            <a:off x="5781736" y="3953756"/>
            <a:ext cx="6196340" cy="0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  <a:tailEnd type="oval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14"/>
          <p:cNvSpPr txBox="1"/>
          <p:nvPr/>
        </p:nvSpPr>
        <p:spPr>
          <a:xfrm>
            <a:off x="5581394" y="2159781"/>
            <a:ext cx="6196340" cy="768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美发行业行业概述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231BFAA-0342-3596-A9FB-1D83BFB44BC2}"/>
              </a:ext>
            </a:extLst>
          </p:cNvPr>
          <p:cNvSpPr/>
          <p:nvPr/>
        </p:nvSpPr>
        <p:spPr>
          <a:xfrm>
            <a:off x="1785299" y="2238079"/>
            <a:ext cx="2601305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endParaRPr lang="en-US" altLang="zh-CN" sz="16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/>
            <a:r>
              <a:rPr lang="zh-CN" altLang="en-US" sz="40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变革未来</a:t>
            </a:r>
            <a:endParaRPr lang="en-US" altLang="zh-CN" sz="40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51FA61A4-D36A-1A88-57EE-C21FC9FF76DD}"/>
              </a:ext>
            </a:extLst>
          </p:cNvPr>
          <p:cNvGrpSpPr/>
          <p:nvPr/>
        </p:nvGrpSpPr>
        <p:grpSpPr>
          <a:xfrm>
            <a:off x="5846113" y="4291049"/>
            <a:ext cx="2942245" cy="435525"/>
            <a:chOff x="5717435" y="5325094"/>
            <a:chExt cx="2942245" cy="435525"/>
          </a:xfrm>
        </p:grpSpPr>
        <p:grpSp>
          <p:nvGrpSpPr>
            <p:cNvPr id="93" name="组合 33">
              <a:extLst>
                <a:ext uri="{FF2B5EF4-FFF2-40B4-BE49-F238E27FC236}">
                  <a16:creationId xmlns:a16="http://schemas.microsoft.com/office/drawing/2014/main" id="{EBC71B6A-F677-7C8A-F8AF-B1AE70A2E29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94" name="组合 34">
                <a:extLst>
                  <a:ext uri="{FF2B5EF4-FFF2-40B4-BE49-F238E27FC236}">
                    <a16:creationId xmlns:a16="http://schemas.microsoft.com/office/drawing/2014/main" id="{683FA26B-F85E-A5A4-4D3F-C89F9A40E5FF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96" name="椭圆 36">
                  <a:extLst>
                    <a:ext uri="{FF2B5EF4-FFF2-40B4-BE49-F238E27FC236}">
                      <a16:creationId xmlns:a16="http://schemas.microsoft.com/office/drawing/2014/main" id="{BFA1C52D-5434-B656-461E-E7AC406B4D8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97" name="椭圆 37">
                  <a:extLst>
                    <a:ext uri="{FF2B5EF4-FFF2-40B4-BE49-F238E27FC236}">
                      <a16:creationId xmlns:a16="http://schemas.microsoft.com/office/drawing/2014/main" id="{9D096588-845D-B589-CBC9-89F601EC0CFB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95" name="Freeform 44">
                <a:extLst>
                  <a:ext uri="{FF2B5EF4-FFF2-40B4-BE49-F238E27FC236}">
                    <a16:creationId xmlns:a16="http://schemas.microsoft.com/office/drawing/2014/main" id="{800C0FE0-43DD-F757-A67E-054770A8F24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98" name="组合 38">
              <a:extLst>
                <a:ext uri="{FF2B5EF4-FFF2-40B4-BE49-F238E27FC236}">
                  <a16:creationId xmlns:a16="http://schemas.microsoft.com/office/drawing/2014/main" id="{1D51DBA4-D7FE-DCA4-91A5-B49FBBFCD6A7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99" name="组合 39">
                <a:extLst>
                  <a:ext uri="{FF2B5EF4-FFF2-40B4-BE49-F238E27FC236}">
                    <a16:creationId xmlns:a16="http://schemas.microsoft.com/office/drawing/2014/main" id="{08C74643-614E-2C9E-1993-E8DD548565E3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1" name="椭圆 41">
                  <a:extLst>
                    <a:ext uri="{FF2B5EF4-FFF2-40B4-BE49-F238E27FC236}">
                      <a16:creationId xmlns:a16="http://schemas.microsoft.com/office/drawing/2014/main" id="{158BDDF0-3E03-A3AB-79DC-578F84EE81E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2" name="椭圆 42">
                  <a:extLst>
                    <a:ext uri="{FF2B5EF4-FFF2-40B4-BE49-F238E27FC236}">
                      <a16:creationId xmlns:a16="http://schemas.microsoft.com/office/drawing/2014/main" id="{297EC366-07F8-31C7-B9DE-E92F471D9293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0" name="Freeform 6">
                <a:extLst>
                  <a:ext uri="{FF2B5EF4-FFF2-40B4-BE49-F238E27FC236}">
                    <a16:creationId xmlns:a16="http://schemas.microsoft.com/office/drawing/2014/main" id="{EAABEB5F-5304-9787-1045-BE162CC0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3" name="组合 43">
              <a:extLst>
                <a:ext uri="{FF2B5EF4-FFF2-40B4-BE49-F238E27FC236}">
                  <a16:creationId xmlns:a16="http://schemas.microsoft.com/office/drawing/2014/main" id="{DD8E4DB6-460D-610C-9AEE-DD5566539834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104" name="组合 44">
                <a:extLst>
                  <a:ext uri="{FF2B5EF4-FFF2-40B4-BE49-F238E27FC236}">
                    <a16:creationId xmlns:a16="http://schemas.microsoft.com/office/drawing/2014/main" id="{6D2A2AE0-DA30-46EF-3B01-F8E4CF1BE079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6" name="椭圆 46">
                  <a:extLst>
                    <a:ext uri="{FF2B5EF4-FFF2-40B4-BE49-F238E27FC236}">
                      <a16:creationId xmlns:a16="http://schemas.microsoft.com/office/drawing/2014/main" id="{5D3DDDE4-17E3-8B32-006D-A63A3B80085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07" name="椭圆 47">
                  <a:extLst>
                    <a:ext uri="{FF2B5EF4-FFF2-40B4-BE49-F238E27FC236}">
                      <a16:creationId xmlns:a16="http://schemas.microsoft.com/office/drawing/2014/main" id="{93D5F892-1DBB-DE5E-1E98-E77FB105999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05" name="Freeform 45">
                <a:extLst>
                  <a:ext uri="{FF2B5EF4-FFF2-40B4-BE49-F238E27FC236}">
                    <a16:creationId xmlns:a16="http://schemas.microsoft.com/office/drawing/2014/main" id="{FE4A51CA-EBFC-72E2-D472-C050C1C071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08" name="组合 48">
              <a:extLst>
                <a:ext uri="{FF2B5EF4-FFF2-40B4-BE49-F238E27FC236}">
                  <a16:creationId xmlns:a16="http://schemas.microsoft.com/office/drawing/2014/main" id="{61780A10-C3CD-E514-8CBD-931C1FDC7932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09" name="组合 49">
                <a:extLst>
                  <a:ext uri="{FF2B5EF4-FFF2-40B4-BE49-F238E27FC236}">
                    <a16:creationId xmlns:a16="http://schemas.microsoft.com/office/drawing/2014/main" id="{D6F8E238-F4DD-BE3C-1B13-0F912D5CE5DD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1" name="椭圆 51">
                  <a:extLst>
                    <a:ext uri="{FF2B5EF4-FFF2-40B4-BE49-F238E27FC236}">
                      <a16:creationId xmlns:a16="http://schemas.microsoft.com/office/drawing/2014/main" id="{268796F0-237D-CD62-404D-AB5F1216FD4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2" name="椭圆 52">
                  <a:extLst>
                    <a:ext uri="{FF2B5EF4-FFF2-40B4-BE49-F238E27FC236}">
                      <a16:creationId xmlns:a16="http://schemas.microsoft.com/office/drawing/2014/main" id="{BFC98E2E-F917-7B50-CF93-F47E2F465969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0" name="Freeform 39">
                <a:extLst>
                  <a:ext uri="{FF2B5EF4-FFF2-40B4-BE49-F238E27FC236}">
                    <a16:creationId xmlns:a16="http://schemas.microsoft.com/office/drawing/2014/main" id="{490337F3-AD0F-83F2-C2DC-00DA2A0C5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itchFamily="2" charset="-122"/>
                </a:endParaRPr>
              </a:p>
            </p:txBody>
          </p:sp>
        </p:grpSp>
        <p:grpSp>
          <p:nvGrpSpPr>
            <p:cNvPr id="113" name="组合 54">
              <a:extLst>
                <a:ext uri="{FF2B5EF4-FFF2-40B4-BE49-F238E27FC236}">
                  <a16:creationId xmlns:a16="http://schemas.microsoft.com/office/drawing/2014/main" id="{0DC1EAB7-CE71-D4B9-F54F-2ED19E9863FF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14" name="组合 55">
                <a:extLst>
                  <a:ext uri="{FF2B5EF4-FFF2-40B4-BE49-F238E27FC236}">
                    <a16:creationId xmlns:a16="http://schemas.microsoft.com/office/drawing/2014/main" id="{D5EA2CD4-5D7D-7DDA-50DF-89C9F509B97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6" name="椭圆 57">
                  <a:extLst>
                    <a:ext uri="{FF2B5EF4-FFF2-40B4-BE49-F238E27FC236}">
                      <a16:creationId xmlns:a16="http://schemas.microsoft.com/office/drawing/2014/main" id="{2CAFEFE2-06F2-2D08-77D8-5F4FCA2F2DED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  <p:sp>
              <p:nvSpPr>
                <p:cNvPr id="117" name="椭圆 59">
                  <a:extLst>
                    <a:ext uri="{FF2B5EF4-FFF2-40B4-BE49-F238E27FC236}">
                      <a16:creationId xmlns:a16="http://schemas.microsoft.com/office/drawing/2014/main" id="{3FA6E395-C101-BD25-6727-AEC4A64798D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itchFamily="2" charset="-122"/>
                    <a:cs typeface="+mn-cs"/>
                  </a:endParaRPr>
                </a:p>
              </p:txBody>
            </p:sp>
          </p:grpSp>
          <p:sp>
            <p:nvSpPr>
              <p:cNvPr id="115" name="KSO_Shape">
                <a:extLst>
                  <a:ext uri="{FF2B5EF4-FFF2-40B4-BE49-F238E27FC236}">
                    <a16:creationId xmlns:a16="http://schemas.microsoft.com/office/drawing/2014/main" id="{69D26BBF-EB96-311B-FCFE-F6DB2EBEC5E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平行四边形 23">
            <a:extLst>
              <a:ext uri="{FF2B5EF4-FFF2-40B4-BE49-F238E27FC236}">
                <a16:creationId xmlns:a16="http://schemas.microsoft.com/office/drawing/2014/main" id="{B59CEE85-D3AC-0CBB-D316-67CCD43A136E}"/>
              </a:ext>
            </a:extLst>
          </p:cNvPr>
          <p:cNvSpPr/>
          <p:nvPr/>
        </p:nvSpPr>
        <p:spPr>
          <a:xfrm>
            <a:off x="9868735" y="2305"/>
            <a:ext cx="1318266" cy="1335683"/>
          </a:xfrm>
          <a:prstGeom prst="parallelogram">
            <a:avLst>
              <a:gd name="adj" fmla="val 35242"/>
            </a:avLst>
          </a:prstGeom>
          <a:solidFill>
            <a:srgbClr val="009BD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平行四边形 24">
            <a:extLst>
              <a:ext uri="{FF2B5EF4-FFF2-40B4-BE49-F238E27FC236}">
                <a16:creationId xmlns:a16="http://schemas.microsoft.com/office/drawing/2014/main" id="{18CBEDDD-6EDD-9EB8-8626-7079C8E72D58}"/>
              </a:ext>
            </a:extLst>
          </p:cNvPr>
          <p:cNvSpPr/>
          <p:nvPr/>
        </p:nvSpPr>
        <p:spPr>
          <a:xfrm>
            <a:off x="433439" y="6381946"/>
            <a:ext cx="2526577" cy="476054"/>
          </a:xfrm>
          <a:prstGeom prst="parallelogram">
            <a:avLst>
              <a:gd name="adj" fmla="val 52002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平行四边形 27">
            <a:extLst>
              <a:ext uri="{FF2B5EF4-FFF2-40B4-BE49-F238E27FC236}">
                <a16:creationId xmlns:a16="http://schemas.microsoft.com/office/drawing/2014/main" id="{AD0692A8-8A19-754D-EDC1-234E15C236CB}"/>
              </a:ext>
            </a:extLst>
          </p:cNvPr>
          <p:cNvSpPr/>
          <p:nvPr/>
        </p:nvSpPr>
        <p:spPr>
          <a:xfrm>
            <a:off x="5085942" y="1863134"/>
            <a:ext cx="9056778" cy="3552372"/>
          </a:xfrm>
          <a:prstGeom prst="parallelogram">
            <a:avLst>
              <a:gd name="adj" fmla="val 33640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平行四边形 44">
            <a:extLst>
              <a:ext uri="{FF2B5EF4-FFF2-40B4-BE49-F238E27FC236}">
                <a16:creationId xmlns:a16="http://schemas.microsoft.com/office/drawing/2014/main" id="{C7912D82-C68A-ABA0-2BB0-05DCD5C54A2D}"/>
              </a:ext>
            </a:extLst>
          </p:cNvPr>
          <p:cNvSpPr/>
          <p:nvPr/>
        </p:nvSpPr>
        <p:spPr>
          <a:xfrm>
            <a:off x="8956695" y="884187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3B8899-895B-7710-B3AF-AE47C328B432}"/>
              </a:ext>
            </a:extLst>
          </p:cNvPr>
          <p:cNvSpPr txBox="1"/>
          <p:nvPr/>
        </p:nvSpPr>
        <p:spPr>
          <a:xfrm>
            <a:off x="308745" y="2981410"/>
            <a:ext cx="5458693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美发行业历史演变
当前美发市场规模
美发技术与趋势
美发产品与工具
美发业务运营模式
美发行业竞争格局
美发行业法规与标准
可持续性与创新发展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42" name="组合 66">
            <a:extLst>
              <a:ext uri="{FF2B5EF4-FFF2-40B4-BE49-F238E27FC236}">
                <a16:creationId xmlns:a16="http://schemas.microsoft.com/office/drawing/2014/main" id="{AFD52F1E-B8FF-A832-36BC-B0978868A780}"/>
              </a:ext>
            </a:extLst>
          </p:cNvPr>
          <p:cNvGrpSpPr/>
          <p:nvPr/>
        </p:nvGrpSpPr>
        <p:grpSpPr>
          <a:xfrm>
            <a:off x="4649974" y="259517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43" name="Freeform 324">
              <a:extLst>
                <a:ext uri="{FF2B5EF4-FFF2-40B4-BE49-F238E27FC236}">
                  <a16:creationId xmlns:a16="http://schemas.microsoft.com/office/drawing/2014/main" id="{5D0E8D57-3C46-79F2-4561-5A8213C2225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325">
              <a:extLst>
                <a:ext uri="{FF2B5EF4-FFF2-40B4-BE49-F238E27FC236}">
                  <a16:creationId xmlns:a16="http://schemas.microsoft.com/office/drawing/2014/main" id="{5D5E308B-2E9D-9833-97C6-9A343CC90D5A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49" name="Group 48">
            <a:extLst>
              <a:ext uri="{FF2B5EF4-FFF2-40B4-BE49-F238E27FC236}">
                <a16:creationId xmlns:a16="http://schemas.microsoft.com/office/drawing/2014/main" id="{DEA9A324-30A6-E6CE-E839-B0895FFC0501}"/>
              </a:ext>
            </a:extLst>
          </p:cNvPr>
          <p:cNvGrpSpPr/>
          <p:nvPr/>
        </p:nvGrpSpPr>
        <p:grpSpPr>
          <a:xfrm>
            <a:off x="5535521" y="1862908"/>
            <a:ext cx="9759219" cy="3552371"/>
            <a:chOff x="635185" y="15470"/>
            <a:chExt cx="8309568" cy="3672540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A831E5BA-03CF-FD0C-2D46-68F42A2A8A01}"/>
                </a:ext>
              </a:extLst>
            </p:cNvPr>
            <p:cNvGrpSpPr/>
            <p:nvPr/>
          </p:nvGrpSpPr>
          <p:grpSpPr>
            <a:xfrm>
              <a:off x="635185" y="15470"/>
              <a:ext cx="7383814" cy="3672540"/>
              <a:chOff x="635185" y="15470"/>
              <a:chExt cx="7383814" cy="3672540"/>
            </a:xfrm>
          </p:grpSpPr>
          <p:pic>
            <p:nvPicPr>
              <p:cNvPr id="45" name="图片 61">
                <a:extLst>
                  <a:ext uri="{FF2B5EF4-FFF2-40B4-BE49-F238E27FC236}">
                    <a16:creationId xmlns:a16="http://schemas.microsoft.com/office/drawing/2014/main" id="{5B46E12F-11C3-6DFC-DE35-C6733E81899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p:blipFill>
            <p:spPr>
              <a:xfrm>
                <a:off x="1524288" y="84667"/>
                <a:ext cx="6494711" cy="3556934"/>
              </a:xfrm>
              <a:prstGeom prst="rect">
                <a:avLst/>
              </a:prstGeom>
              <a:noFill/>
            </p:spPr>
          </p:pic>
          <p:sp>
            <p:nvSpPr>
              <p:cNvPr id="46" name="平行四边形 44">
                <a:extLst>
                  <a:ext uri="{FF2B5EF4-FFF2-40B4-BE49-F238E27FC236}">
                    <a16:creationId xmlns:a16="http://schemas.microsoft.com/office/drawing/2014/main" id="{4C2C5410-CF8D-4F31-E778-22A9ACCB876C}"/>
                  </a:ext>
                </a:extLst>
              </p:cNvPr>
              <p:cNvSpPr/>
              <p:nvPr/>
            </p:nvSpPr>
            <p:spPr>
              <a:xfrm>
                <a:off x="635185" y="15470"/>
                <a:ext cx="2590413" cy="3672540"/>
              </a:xfrm>
              <a:prstGeom prst="parallelogram">
                <a:avLst>
                  <a:gd name="adj" fmla="val 35242"/>
                </a:avLst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8" name="平行四边形 44">
              <a:extLst>
                <a:ext uri="{FF2B5EF4-FFF2-40B4-BE49-F238E27FC236}">
                  <a16:creationId xmlns:a16="http://schemas.microsoft.com/office/drawing/2014/main" id="{78E5FD40-0D87-3FBA-4DA1-E5FE12E618A0}"/>
                </a:ext>
              </a:extLst>
            </p:cNvPr>
            <p:cNvSpPr/>
            <p:nvPr/>
          </p:nvSpPr>
          <p:spPr>
            <a:xfrm>
              <a:off x="6354340" y="81280"/>
              <a:ext cx="2590413" cy="3585957"/>
            </a:xfrm>
            <a:prstGeom prst="parallelogram">
              <a:avLst>
                <a:gd name="adj" fmla="val 35242"/>
              </a:avLst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BFC9C3A-91C8-A2BB-7D93-783F0725361E}"/>
              </a:ext>
            </a:extLst>
          </p:cNvPr>
          <p:cNvSpPr txBox="1"/>
          <p:nvPr/>
        </p:nvSpPr>
        <p:spPr>
          <a:xfrm>
            <a:off x="6188950" y="3013501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0E37A2-417B-3152-64C4-2A38CF522E29}"/>
              </a:ext>
            </a:extLst>
          </p:cNvPr>
          <p:cNvSpPr txBox="1"/>
          <p:nvPr/>
        </p:nvSpPr>
        <p:spPr>
          <a:xfrm>
            <a:off x="4945756" y="5543928"/>
            <a:ext cx="285155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2500">
                <a:solidFill>
                  <a:schemeClr val="tx1">
                    <a:lumMod val="50000"/>
                    <a:lumOff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PAGE DIRECTORY</a:t>
            </a:r>
            <a:endParaRPr lang="zh-CN" altLang="en-US" sz="2500">
              <a:solidFill>
                <a:schemeClr val="tx1">
                  <a:lumMod val="50000"/>
                  <a:lumOff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美发行业历史演变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美发行业行业概述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美发行业历史演变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美发行业的起源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美发行业可以追溯到古代文明时期，最早的美发技术可以追溯到古埃及和古希腊。古埃及人使用各种天然成分制作发胶和染发剂，同时采用特殊工具修剪头发。古希腊文化也强调头发的重要性，对头发进行了精心的护理和造型。随着时间的推移，美发技术逐渐传播到不同的文化中，形成了各种不同的发型和发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美发业的现代化发展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美发业在19世纪末和20世纪初经历了现代化的发展。电动剪刀、吹风机和化学染发剂的发明使美发技术更加先进。此时，美发沙龙开始兴起，成为社交和美容的中心。美发学校也开始涌现，培养专业美发师。这一时期，美发业开始建立专业标准和规范，形成了一个独立的行业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美发行业历史演变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美发业的技术革新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美发业在技术方面不断创新。近年来，3D打印技术被引入美发业，可以定制发饰和假发。此外，虚拟现实技术也用于发型设计，客户可以通过虚拟试妆来选择适合自己的发型。另外，染发技术也不断发展，出现了更多的有机和无害染发剂，以满足消费者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美发业的全球化趋势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美发业已经全球化，各种发型和发饰在不同文化中传播。国际美发展会议和比赛成为美发师交流经验和展示技能的平台。美发产品也在国际市场上竞相争夺份额。全球化趋势还包括跨文化的发型趋势，人们可以在不同文化中找到灵感，创造出独特的发型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美发行业历史演变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美发业的可持续发展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美发业越来越关注可持续发展。使用环保产品和减少化学废物排放已成为行业的趋势。一些美发沙龙采用可再生能源，减少碳足迹。此外，美发业也在培训美发师时强调可持续的实践方法，鼓励客户选择环保的美发产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美发业的数字化转型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数字技术对美发业产生了深远的影响。在线预约系统和移动应用程序使顾客更容易找到和预约美发师。社交媒体平台也成为美发业推广和客户互动的关键工具。此外，数据分析和人工智能用于客户个性化推荐发型和护理产品。数字化转型不仅提高了美发业的效率，还提供了更好的客户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当前美发市场规模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美发行业行业概述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当前美发市场规模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美发市场规模增长趋势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美发市场规模呈现稳健增长趋势，主要受到消费者对美发服务的不断需求增加驱动。随着生活水平提高，人们更注重个人形象，美发市场不断扩大，年均增长率约为5%。此外，社交媒体的普及也促进了美发市场的发展，因为人们更倾向于追求时尚发型和潮流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区域差异与市场细分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美发市场存在明显的区域差异和市场细分。大城市通常拥有更大的美发市场规模，因为人口更多，消费力更强。同时，市场细分也显著，包括高端沙龙、连锁美发店、个体美发师等。不同市场细分在规模和服务定位上有所不同，需要不同的经营策略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当前美发市场规模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线上线下融合模式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美发市场逐渐采用线上线下融合模式。线上平台提供了预约、评价、推广等功能，增加了客户互动，同时也提高了市场透明度。线下沙龙仍然是美发服务的主要场所，但线上渠道的增加使得美发市场更加多元化。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美发市场的产品多元化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美发市场的产品范围不断扩大，不仅包括传统的剪发、染发、造型等服务，还包括头皮护理、发质改善、美发产品销售等。美发市场已经不再仅仅是一项服务业，更是一项涵盖多种产品和服务的综合产业。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当前美发市场规模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消费者健康与环保意识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近年来，消费者对美发产品和服务的健康与环保意识不断增强。他们更倾向于选择无害化学成分的产品和绿色美发服务。这一趋势推动了市场中无硅油、无硫酸、无对苯二胺等天然和环保美发产品的崛起。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技术创新与数字化服务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技术创新对美发市场产生深远影响。数字化工具如虚拟试发、智能预约系统、在线教程等为美发业带来更多便捷和个性化选择。此外，3D打印发型、智能染发设备等技术也在美发领域崭露头角，为市场增添了新的亮点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当前美发市场规模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国际化与跨界合作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美发市场逐渐国际化，美发品牌和美发师的跨界合作日益增多。国际品牌的进入和合作使得市场更加多元化，同时也带来了全球美发趋势的影响。跨界合作也推动了美发市场的创新与发展。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美发技术与趋势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美发行业行业概述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美发技术与趋势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美发技术与趋势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美发技术是美发行业的核心驱动力之一，不断演进以满足消费者需求。以下是当前美发技术与趋势的关键要点：</a:t>
            </a:r>
          </a:p>
          <a:p>
            <a:r>
              <a:t>数字化发型设计：</a:t>
            </a:r>
          </a:p>
          <a:p>
            <a:r>
              <a:t>美发师现在使用先进的数字工具，如虚拟发型设计软件，来与客户合作创建个性化发型。</a:t>
            </a:r>
          </a:p>
          <a:p>
            <a:r>
              <a:t>这种技术使客户能够在发型前看到实际效果，提高满意度。</a:t>
            </a:r>
          </a:p>
          <a:p>
            <a:r>
              <a:t>可持续美发：</a:t>
            </a:r>
          </a:p>
          <a:p>
            <a:r>
              <a:t>美发行业越来越关注可持续性，使用环保产品和方法，减少废物和对环境的影响。</a:t>
            </a:r>
          </a:p>
          <a:p>
            <a:r>
              <a:t>有机产品和可再生材料的使用正在增加，以满足消费者对绿色美发的需求。</a:t>
            </a:r>
          </a:p>
          <a:p>
            <a:r>
              <a:t>智能剪发工具：</a:t>
            </a:r>
          </a:p>
          <a:p>
            <a:r>
              <a:t>智能剪发工具利用机器学习和人工智能来精确测量头发长度和质地，提供更准确的剪发体验。</a:t>
            </a:r>
          </a:p>
          <a:p>
            <a:r>
              <a:t>这种技术有助于提高美发师的效率，并减少错误。</a:t>
            </a:r>
          </a:p>
          <a:p>
            <a:r>
              <a:t>多元化的发型：</a:t>
            </a:r>
          </a:p>
          <a:p>
            <a:r>
              <a:t>现代美发趋向于包容各种不同的发型和发质。</a:t>
            </a:r>
          </a:p>
          <a:p>
            <a:r>
              <a:t>这包括适用于各种肤色和文化的发型，反映了多元社会的需求。</a:t>
            </a:r>
          </a:p>
          <a:p>
            <a:r>
              <a:t>虚拟美发课程：</a:t>
            </a:r>
          </a:p>
          <a:p>
            <a:r>
              <a:t>在线美发教育课程越来越受欢迎，美发师可以在全球范围内学习新技能和趋势。</a:t>
            </a:r>
          </a:p>
          <a:p>
            <a:r>
              <a:t>这种虚拟学习使美发专业人员能够不断更新知识。</a:t>
            </a:r>
          </a:p>
          <a:p>
            <a:r>
              <a:t>定制化护理：</a:t>
            </a:r>
          </a:p>
          <a:p>
            <a:r>
              <a:t>技术进步使美发产品能够根据个人发质和需求进行定制。</a:t>
            </a:r>
          </a:p>
          <a:p>
            <a:r>
              <a:t>这有助于提供更个性化的美发护理体验。</a:t>
            </a:r>
          </a:p>
          <a:p>
            <a:r>
              <a:t>人工智能在染发中的应用：</a:t>
            </a:r>
          </a:p>
          <a:p>
            <a:r>
              <a:t>AI技术用于推荐最适合客户的染发颜色和技术。</a:t>
            </a:r>
          </a:p>
          <a:p>
            <a:r>
              <a:t>这提高了染发过程的准确性和客户满意度。</a:t>
            </a:r>
          </a:p>
          <a:p>
            <a:r>
              <a:t>增强现实体验：</a:t>
            </a:r>
          </a:p>
          <a:p>
            <a:r>
              <a:t>一些美发沙龙开始使用增强现实技术，为客户提供沉浸式美发体验。</a:t>
            </a:r>
          </a:p>
          <a:p>
            <a:r>
              <a:t>这种趋势将创造出更具创新性和娱乐性的美发环境。</a:t>
            </a:r>
          </a:p>
          <a:p>
            <a:r>
              <a:t>这些美发技术与趋势将继续塑造美发行业的未来，美发专业人员需要紧跟潮流，不断学习和适应新技术，以满足不断变化的市场需求。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美发产品与工具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美发行业行业概述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美发产品与工具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美发产品与工具的多样性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美发产品与工具市场呈现出多样性和创新。传统的美发产品如洗发水、护发素仍然占据市场份额，但现在越来越多的消费者寻求个性化的解决方案。定制化洗发产品和护发工具如卷发棒、直发器等已成为热门选择。此外，生态友好型产品和工具的需求也不断增加，符合可持续发展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数字化美发工具的崭露头角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数字化美发工具正逐渐改变美发行业。智能电吹风、智能剪刀等产品融合了先进的技术，提供更精确的发型和护理。此外，一些应用程序和在线平台也为消费者提供了预约美发师、获得发型建议和教程的便捷途径。数字化美发工具的市场前景仍有待进一步开发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https://d.book118.com/436232152044010052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9">
      <vt:lpstr>Arial</vt:lpstr>
      <vt:lpstr>Calibri</vt:lpstr>
      <vt:lpstr>黑体</vt:lpstr>
      <vt:lpstr>Wingdings</vt:lpstr>
      <vt:lpstr>微软雅黑</vt:lpstr>
      <vt:lpstr>Franklin Gothic Book</vt:lpstr>
      <vt:lpstr>Britannic Bold</vt:lpstr>
      <vt:lpstr>Impact</vt:lpstr>
      <vt:lpstr>仿宋_GB2312</vt:lpstr>
      <vt:lpstr>宋体</vt:lpstr>
      <vt:lpstr>DFGothic-EB</vt:lpstr>
      <vt:lpstr>幼圆</vt:lpstr>
      <vt:lpstr>Office Theme</vt:lpstr>
      <vt:lpstr>PowerPoint Presentation</vt:lpstr>
      <vt:lpstr>PowerPoint Presentation</vt:lpstr>
      <vt:lpstr>美发行业历史演变</vt:lpstr>
      <vt:lpstr>美发行业历史演变</vt:lpstr>
      <vt:lpstr>美发行业历史演变</vt:lpstr>
      <vt:lpstr>美发行业历史演变</vt:lpstr>
      <vt:lpstr>当前美发市场规模</vt:lpstr>
      <vt:lpstr>当前美发市场规模</vt:lpstr>
      <vt:lpstr>当前美发市场规模</vt:lpstr>
      <vt:lpstr>当前美发市场规模</vt:lpstr>
      <vt:lpstr>当前美发市场规模</vt:lpstr>
      <vt:lpstr>美发技术与趋势</vt:lpstr>
      <vt:lpstr>美发技术与趋势</vt:lpstr>
      <vt:lpstr>美发产品与工具</vt:lpstr>
      <vt:lpstr>美发产品与工具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2024-09-18T12:52:49.135</cp:lastPrinted>
  <dcterms:created xsi:type="dcterms:W3CDTF">2024-09-18T04:52:49Z</dcterms:created>
  <dcterms:modified xsi:type="dcterms:W3CDTF">2024-09-18T04:52:51Z</dcterms:modified>
</cp:coreProperties>
</file>