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4" r:id="rId2"/>
    <p:sldMasterId id="2147483744" r:id="rId3"/>
    <p:sldMasterId id="2147483760" r:id="rId4"/>
    <p:sldMasterId id="2147483777" r:id="rId5"/>
    <p:sldMasterId id="2147483789" r:id="rId6"/>
  </p:sld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9" r:id="rId17"/>
    <p:sldId id="292" r:id="rId18"/>
    <p:sldId id="295" r:id="rId19"/>
    <p:sldId id="298" r:id="rId20"/>
    <p:sldId id="301" r:id="rId21"/>
    <p:sldId id="303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slide" Target="slides/slide12.xml" /><Relationship Id="rId19" Type="http://schemas.openxmlformats.org/officeDocument/2006/relationships/slide" Target="slides/slide13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4.xml" /><Relationship Id="rId21" Type="http://schemas.openxmlformats.org/officeDocument/2006/relationships/slide" Target="slides/slide15.xml" /><Relationship Id="rId22" Type="http://schemas.openxmlformats.org/officeDocument/2006/relationships/slide" Target="slides/slide16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7.emf" /><Relationship Id="rId3" Type="http://schemas.openxmlformats.org/officeDocument/2006/relationships/image" Target="../media/image8.emf" /><Relationship Id="rId4" Type="http://schemas.openxmlformats.org/officeDocument/2006/relationships/image" Target="../media/image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Relationship Id="rId2" Type="http://schemas.openxmlformats.org/officeDocument/2006/relationships/image" Target="../media/image19.emf" /><Relationship Id="rId3" Type="http://schemas.openxmlformats.org/officeDocument/2006/relationships/image" Target="../media/image20.emf" /><Relationship Id="rId4" Type="http://schemas.openxmlformats.org/officeDocument/2006/relationships/image" Target="../media/image21.emf" /><Relationship Id="rId5" Type="http://schemas.openxmlformats.org/officeDocument/2006/relationships/image" Target="../media/image22.emf" /><Relationship Id="rId6" Type="http://schemas.openxmlformats.org/officeDocument/2006/relationships/image" Target="../media/image23.emf" /><Relationship Id="rId7" Type="http://schemas.openxmlformats.org/officeDocument/2006/relationships/image" Target="../media/image2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emf" /><Relationship Id="rId2" Type="http://schemas.openxmlformats.org/officeDocument/2006/relationships/image" Target="../media/image29.emf" /><Relationship Id="rId3" Type="http://schemas.openxmlformats.org/officeDocument/2006/relationships/image" Target="../media/image30.emf" /><Relationship Id="rId4" Type="http://schemas.openxmlformats.org/officeDocument/2006/relationships/image" Target="../media/image31.emf" /><Relationship Id="rId5" Type="http://schemas.openxmlformats.org/officeDocument/2006/relationships/image" Target="../media/image32.emf" /><Relationship Id="rId6" Type="http://schemas.openxmlformats.org/officeDocument/2006/relationships/image" Target="../media/image33.emf" /><Relationship Id="rId7" Type="http://schemas.openxmlformats.org/officeDocument/2006/relationships/image" Target="../media/image34.emf" /><Relationship Id="rId8" Type="http://schemas.openxmlformats.org/officeDocument/2006/relationships/image" Target="../media/image35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emf" /><Relationship Id="rId2" Type="http://schemas.openxmlformats.org/officeDocument/2006/relationships/image" Target="../media/image37.emf" /><Relationship Id="rId3" Type="http://schemas.openxmlformats.org/officeDocument/2006/relationships/image" Target="../media/image38.emf" /><Relationship Id="rId4" Type="http://schemas.openxmlformats.org/officeDocument/2006/relationships/image" Target="../media/image39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0.emf" /><Relationship Id="rId2" Type="http://schemas.openxmlformats.org/officeDocument/2006/relationships/image" Target="../media/image41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2.emf" /><Relationship Id="rId2" Type="http://schemas.openxmlformats.org/officeDocument/2006/relationships/image" Target="../media/image4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5C38C-1CE9-4997-B068-29EC7A20A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723FD-B04C-400D-B008-5D06AF2E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90F5A-BD41-4F9A-989A-4DB12AAF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AED0B-8C5C-454D-A7E2-910EC2CEB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A8845-A572-4BB9-AE60-F536D43C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5F9BA9-2209-4A92-8310-F14D2623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858D0-BD22-4EB4-9654-27390C68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822E9-72EB-4084-AD37-F4E6803F1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408AF-9B41-433E-B420-E387A613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8C5AB-1696-403A-9E25-99F11CBF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0DA1-4241-4D8E-AA8F-73DA43C21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717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623BA4C2-4696-49E5-BE97-B222888246FA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8201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11C27942-730D-4D59-88AC-B987D0ED3AC9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9225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4C433FEA-8C5F-4046-A0D9-BAB7E46DF0C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0200" cy="5257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5410200" cy="5257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0249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AC8810B0-7830-4F51-B97F-20A12EE575CD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73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48CFA52A-94BB-400A-AF68-D180F820CFC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229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94AB4A44-7EDE-459D-8AFA-20AB79CAD9A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21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0FB4E948-CDD7-4A6E-9A64-76991879420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4345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6A873DF2-C04A-4B8A-9DF3-4FDDEBBF7B9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45720" tIns="45720" rIns="4572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5369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A5F9D294-7A30-42DF-AA5C-B03CB799842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本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6393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9EBC872D-9FB3-4EC7-AEFE-4500F5E4F6D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和文本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90488"/>
            <a:ext cx="2743200" cy="6767512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609600" y="90488"/>
            <a:ext cx="8077200" cy="6767512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741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3F79B0CE-0BAF-4EE5-AD39-BD5847A32FA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标题，文本与两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8441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8442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8443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97E10B71-158C-4F8E-AAAD-A35639116E8D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9465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946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946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806C8463-E567-4687-9B01-DB2AD8ACAD8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0489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0490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0491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BD402D44-20B0-4148-AC55-CF3637C4D3CA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>
  <p:cSld name="标题和图示或组织结构图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609600" y="1600201"/>
            <a:ext cx="10972800" cy="4525963"/>
          </a:xfrm>
        </p:spPr>
        <p:txBody>
          <a:bodyPr vert="horz" wrap="square" lIns="45720" tIns="45720" rIns="45720" bIns="45720" numCol="1" anchor="t" anchorCtr="0" compatLnSpc="1"/>
          <a:lstStyle/>
          <a:p>
            <a:pPr marL="228600" marR="0" lvl="0" indent="-22860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  <a:sym typeface="Segoe UI" pitchFamily="34" charset="0"/>
            </a:endParaRPr>
          </a:p>
        </p:txBody>
      </p:sp>
      <p:sp>
        <p:nvSpPr>
          <p:cNvPr id="21513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151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151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0790B575-2A79-4709-9DA4-719D3FAEC0D8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标题，文本与两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253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253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2536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8737600" y="6356350"/>
            <a:ext cx="2844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66D9775-A76A-4EE9-AAF4-9789DCC798E1}" type="slidenum">
              <a:rPr lang="zh-CN" altLang="en-US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3558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355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3560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8737600" y="6356350"/>
            <a:ext cx="2844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1DDF6B33-222D-4CCC-8CBE-01A1C1187584}" type="slidenum">
              <a:rPr lang="zh-CN" altLang="en-US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4582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458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4584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8737600" y="6356350"/>
            <a:ext cx="2844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A4809193-1144-4597-AE0D-469CB105EACF}" type="slidenum">
              <a:rPr lang="zh-CN" altLang="en-US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>
  <p:cSld name="标题和图示或组织结构图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marL="228600" marR="0" lvl="0" indent="-22860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  <a:sym typeface="Segoe UI" pitchFamily="34" charset="0"/>
            </a:endParaRPr>
          </a:p>
        </p:txBody>
      </p:sp>
      <p:sp>
        <p:nvSpPr>
          <p:cNvPr id="25606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560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5608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8737600" y="6356350"/>
            <a:ext cx="2844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F4A845FF-EAF1-466C-9DF8-0C74FF44A996}" type="slidenum">
              <a:rPr lang="zh-CN" altLang="en-US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../media/image2.png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3.png" /><Relationship Id="rId19" Type="http://schemas.openxmlformats.org/officeDocument/2006/relationships/image" Target="../media/image1.jpeg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slideLayout" Target="../slideLayouts/slideLayout36.xml" /><Relationship Id="rId11" Type="http://schemas.openxmlformats.org/officeDocument/2006/relationships/slideLayout" Target="../slideLayouts/slideLayout37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image" Target="../media/image1.jpe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8.xml" /><Relationship Id="rId3" Type="http://schemas.openxmlformats.org/officeDocument/2006/relationships/slideLayout" Target="../slideLayouts/slideLayout29.xml" /><Relationship Id="rId4" Type="http://schemas.openxmlformats.org/officeDocument/2006/relationships/slideLayout" Target="../slideLayouts/slideLayout30.xml" /><Relationship Id="rId5" Type="http://schemas.openxmlformats.org/officeDocument/2006/relationships/slideLayout" Target="../slideLayouts/slideLayout31.xml" /><Relationship Id="rId6" Type="http://schemas.openxmlformats.org/officeDocument/2006/relationships/slideLayout" Target="../slideLayouts/slideLayout32.xml" /><Relationship Id="rId7" Type="http://schemas.openxmlformats.org/officeDocument/2006/relationships/slideLayout" Target="../slideLayouts/slideLayout33.xml" /><Relationship Id="rId8" Type="http://schemas.openxmlformats.org/officeDocument/2006/relationships/slideLayout" Target="../slideLayouts/slideLayout34.xml" /><Relationship Id="rId9" Type="http://schemas.openxmlformats.org/officeDocument/2006/relationships/slideLayout" Target="../slideLayouts/slideLayout35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slideLayout" Target="../slideLayouts/slideLayout47.xml" /><Relationship Id="rId11" Type="http://schemas.openxmlformats.org/officeDocument/2006/relationships/slideLayout" Target="../slideLayouts/slideLayout48.xml" /><Relationship Id="rId12" Type="http://schemas.openxmlformats.org/officeDocument/2006/relationships/slideLayout" Target="../slideLayouts/slideLayout49.xml" /><Relationship Id="rId13" Type="http://schemas.openxmlformats.org/officeDocument/2006/relationships/slideLayout" Target="../slideLayouts/slideLayout50.xml" /><Relationship Id="rId14" Type="http://schemas.openxmlformats.org/officeDocument/2006/relationships/slideLayout" Target="../slideLayouts/slideLayout51.xml" /><Relationship Id="rId15" Type="http://schemas.openxmlformats.org/officeDocument/2006/relationships/slideLayout" Target="../slideLayouts/slideLayout52.xml" /><Relationship Id="rId16" Type="http://schemas.openxmlformats.org/officeDocument/2006/relationships/image" Target="../media/image4.jpeg" /><Relationship Id="rId17" Type="http://schemas.openxmlformats.org/officeDocument/2006/relationships/image" Target="../media/image5.png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3.png" /><Relationship Id="rId2" Type="http://schemas.openxmlformats.org/officeDocument/2006/relationships/slideLayout" Target="../slideLayouts/slideLayout39.xml" /><Relationship Id="rId20" Type="http://schemas.openxmlformats.org/officeDocument/2006/relationships/image" Target="../media/image1.jpeg" /><Relationship Id="rId21" Type="http://schemas.openxmlformats.org/officeDocument/2006/relationships/theme" Target="../theme/theme4.xml" /><Relationship Id="rId3" Type="http://schemas.openxmlformats.org/officeDocument/2006/relationships/slideLayout" Target="../slideLayouts/slideLayout40.xml" /><Relationship Id="rId4" Type="http://schemas.openxmlformats.org/officeDocument/2006/relationships/slideLayout" Target="../slideLayouts/slideLayout41.xml" /><Relationship Id="rId5" Type="http://schemas.openxmlformats.org/officeDocument/2006/relationships/slideLayout" Target="../slideLayouts/slideLayout42.xml" /><Relationship Id="rId6" Type="http://schemas.openxmlformats.org/officeDocument/2006/relationships/slideLayout" Target="../slideLayouts/slideLayout43.xml" /><Relationship Id="rId7" Type="http://schemas.openxmlformats.org/officeDocument/2006/relationships/slideLayout" Target="../slideLayouts/slideLayout44.xml" /><Relationship Id="rId8" Type="http://schemas.openxmlformats.org/officeDocument/2006/relationships/slideLayout" Target="../slideLayouts/slideLayout45.xml" /><Relationship Id="rId9" Type="http://schemas.openxmlformats.org/officeDocument/2006/relationships/slideLayout" Target="../slideLayouts/slideLayout46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3.xml" /><Relationship Id="rId10" Type="http://schemas.openxmlformats.org/officeDocument/2006/relationships/slideLayout" Target="../slideLayouts/slideLayout62.xml" /><Relationship Id="rId11" Type="http://schemas.openxmlformats.org/officeDocument/2006/relationships/slideLayout" Target="../slideLayouts/slideLayout6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image" Target="../media/image1.jpeg" /><Relationship Id="rId15" Type="http://schemas.openxmlformats.org/officeDocument/2006/relationships/theme" Target="../theme/theme5.xml" /><Relationship Id="rId2" Type="http://schemas.openxmlformats.org/officeDocument/2006/relationships/slideLayout" Target="../slideLayouts/slideLayout54.xml" /><Relationship Id="rId3" Type="http://schemas.openxmlformats.org/officeDocument/2006/relationships/slideLayout" Target="../slideLayouts/slideLayout55.xml" /><Relationship Id="rId4" Type="http://schemas.openxmlformats.org/officeDocument/2006/relationships/slideLayout" Target="../slideLayouts/slideLayout56.xml" /><Relationship Id="rId5" Type="http://schemas.openxmlformats.org/officeDocument/2006/relationships/slideLayout" Target="../slideLayouts/slideLayout57.xml" /><Relationship Id="rId6" Type="http://schemas.openxmlformats.org/officeDocument/2006/relationships/slideLayout" Target="../slideLayouts/slideLayout58.xml" /><Relationship Id="rId7" Type="http://schemas.openxmlformats.org/officeDocument/2006/relationships/slideLayout" Target="../slideLayouts/slideLayout59.xml" /><Relationship Id="rId8" Type="http://schemas.openxmlformats.org/officeDocument/2006/relationships/slideLayout" Target="../slideLayouts/slideLayout60.xml" /><Relationship Id="rId9" Type="http://schemas.openxmlformats.org/officeDocument/2006/relationships/slideLayout" Target="../slideLayouts/slideLayout61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4.xml" /><Relationship Id="rId10" Type="http://schemas.openxmlformats.org/officeDocument/2006/relationships/slideLayout" Target="../slideLayouts/slideLayout73.xml" /><Relationship Id="rId11" Type="http://schemas.openxmlformats.org/officeDocument/2006/relationships/slideLayout" Target="../slideLayouts/slideLayout74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image" Target="../media/image1.jpeg" /><Relationship Id="rId15" Type="http://schemas.openxmlformats.org/officeDocument/2006/relationships/theme" Target="../theme/theme6.xml" /><Relationship Id="rId2" Type="http://schemas.openxmlformats.org/officeDocument/2006/relationships/slideLayout" Target="../slideLayouts/slideLayout65.xml" /><Relationship Id="rId3" Type="http://schemas.openxmlformats.org/officeDocument/2006/relationships/slideLayout" Target="../slideLayouts/slideLayout66.xml" /><Relationship Id="rId4" Type="http://schemas.openxmlformats.org/officeDocument/2006/relationships/slideLayout" Target="../slideLayouts/slideLayout67.xml" /><Relationship Id="rId5" Type="http://schemas.openxmlformats.org/officeDocument/2006/relationships/slideLayout" Target="../slideLayouts/slideLayout68.xml" /><Relationship Id="rId6" Type="http://schemas.openxmlformats.org/officeDocument/2006/relationships/slideLayout" Target="../slideLayouts/slideLayout69.xml" /><Relationship Id="rId7" Type="http://schemas.openxmlformats.org/officeDocument/2006/relationships/slideLayout" Target="../slideLayouts/slideLayout70.xml" /><Relationship Id="rId8" Type="http://schemas.openxmlformats.org/officeDocument/2006/relationships/slideLayout" Target="../slideLayouts/slideLayout71.xml" /><Relationship Id="rId9" Type="http://schemas.openxmlformats.org/officeDocument/2006/relationships/slideLayout" Target="../slideLayouts/slideLayout7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1" descr="pasted-image.png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2700" y="0"/>
            <a:ext cx="12217400" cy="4079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7" name="Rectangle 2"/>
          <p:cNvSpPr/>
          <p:nvPr/>
        </p:nvSpPr>
        <p:spPr bwMode="auto">
          <a:xfrm>
            <a:off x="0" y="-3175"/>
            <a:ext cx="12192000" cy="4157663"/>
          </a:xfrm>
          <a:prstGeom prst="rect">
            <a:avLst/>
          </a:prstGeom>
          <a:solidFill>
            <a:srgbClr val="354B5E">
              <a:alpha val="79999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sym typeface="Segoe UI" pitchFamily="34" charset="0"/>
            </a:endParaRPr>
          </a:p>
        </p:txBody>
      </p:sp>
      <p:sp>
        <p:nvSpPr>
          <p:cNvPr id="1028" name="Rectangle 3"/>
          <p:cNvSpPr/>
          <p:nvPr/>
        </p:nvSpPr>
        <p:spPr bwMode="auto">
          <a:xfrm>
            <a:off x="0" y="4087813"/>
            <a:ext cx="12192000" cy="71438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sym typeface="Segoe UI" pitchFamily="34" charset="0"/>
            </a:endParaRPr>
          </a:p>
        </p:txBody>
      </p:sp>
      <p:sp>
        <p:nvSpPr>
          <p:cNvPr id="1029" name="AutoShape 4"/>
          <p:cNvSpPr/>
          <p:nvPr/>
        </p:nvSpPr>
        <p:spPr bwMode="auto">
          <a:xfrm>
            <a:off x="5556250" y="3586163"/>
            <a:ext cx="1079500" cy="10795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sym typeface="Segoe UI" pitchFamily="34" charset="0"/>
            </a:endParaRPr>
          </a:p>
        </p:txBody>
      </p:sp>
      <p:sp>
        <p:nvSpPr>
          <p:cNvPr id="1031" name="Rectangle 6"/>
          <p:cNvSpPr>
            <a:spLocks noGrp="1"/>
          </p:cNvSpPr>
          <p:nvPr>
            <p:ph type="title" idx="4294967295"/>
          </p:nvPr>
        </p:nvSpPr>
        <p:spPr>
          <a:xfrm>
            <a:off x="609600" y="90488"/>
            <a:ext cx="10972800" cy="1508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45720" rIns="45720"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2" name="Rectangle 7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45720" rIns="45720"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pic>
        <p:nvPicPr>
          <p:cNvPr id="1033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6" r:id="rId2"/>
    <p:sldLayoutId id="2147483688" r:id="rId3"/>
    <p:sldLayoutId id="2147483690" r:id="rId4"/>
    <p:sldLayoutId id="2147483692" r:id="rId5"/>
    <p:sldLayoutId id="2147483694" r:id="rId6"/>
    <p:sldLayoutId id="2147483696" r:id="rId7"/>
    <p:sldLayoutId id="2147483698" r:id="rId8"/>
    <p:sldLayoutId id="2147483700" r:id="rId9"/>
    <p:sldLayoutId id="2147483702" r:id="rId10"/>
    <p:sldLayoutId id="2147483704" r:id="rId11"/>
    <p:sldLayoutId id="2147483706" r:id="rId12"/>
    <p:sldLayoutId id="2147483708" r:id="rId13"/>
    <p:sldLayoutId id="2147483710" r:id="rId14"/>
    <p:sldLayoutId id="2147483712" r:id="rId15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74" name="Group 1"/>
          <p:cNvGrpSpPr/>
          <p:nvPr/>
        </p:nvGrpSpPr>
        <p:grpSpPr>
          <a:xfrm>
            <a:off x="625475" y="690563"/>
            <a:ext cx="179388" cy="631825"/>
            <a:chOff x="0" y="-1"/>
            <a:chExt cx="179388" cy="630239"/>
          </a:xfrm>
        </p:grpSpPr>
        <p:sp>
          <p:nvSpPr>
            <p:cNvPr id="3075" name="AutoShape 2"/>
            <p:cNvSpPr/>
            <p:nvPr/>
          </p:nvSpPr>
          <p:spPr bwMode="auto">
            <a:xfrm>
              <a:off x="0" y="-1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3076" name="AutoShape 3"/>
            <p:cNvSpPr/>
            <p:nvPr/>
          </p:nvSpPr>
          <p:spPr bwMode="auto">
            <a:xfrm>
              <a:off x="0" y="224858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3077" name="AutoShape 4"/>
            <p:cNvSpPr/>
            <p:nvPr/>
          </p:nvSpPr>
          <p:spPr bwMode="auto">
            <a:xfrm>
              <a:off x="0" y="449717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3079" name="Rectangle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308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1" descr="image.jp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1" name="Picture 2" descr="pasted-image.png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47" t="749" r="7936" b="749"/>
          <a:stretch>
            <a:fillRect/>
          </a:stretch>
        </p:blipFill>
        <p:spPr>
          <a:xfrm>
            <a:off x="-17462" y="0"/>
            <a:ext cx="12225337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2" name="Rectangle 3"/>
          <p:cNvSpPr/>
          <p:nvPr/>
        </p:nvSpPr>
        <p:spPr bwMode="auto">
          <a:xfrm>
            <a:off x="-44450" y="0"/>
            <a:ext cx="12280900" cy="6856413"/>
          </a:xfrm>
          <a:prstGeom prst="rect">
            <a:avLst/>
          </a:prstGeom>
          <a:solidFill>
            <a:srgbClr val="394C5F">
              <a:alpha val="97018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2054" name="Rectangle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5292250A-8FA4-470A-B31A-3D7BE17E7497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2055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Group 1"/>
          <p:cNvGrpSpPr/>
          <p:nvPr/>
        </p:nvGrpSpPr>
        <p:grpSpPr>
          <a:xfrm>
            <a:off x="619125" y="690563"/>
            <a:ext cx="179388" cy="631825"/>
            <a:chOff x="0" y="-1"/>
            <a:chExt cx="179388" cy="630239"/>
          </a:xfrm>
        </p:grpSpPr>
        <p:sp>
          <p:nvSpPr>
            <p:cNvPr id="6147" name="AutoShape 2"/>
            <p:cNvSpPr/>
            <p:nvPr/>
          </p:nvSpPr>
          <p:spPr bwMode="auto">
            <a:xfrm>
              <a:off x="0" y="-1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6148" name="AutoShape 3"/>
            <p:cNvSpPr/>
            <p:nvPr/>
          </p:nvSpPr>
          <p:spPr bwMode="auto">
            <a:xfrm>
              <a:off x="0" y="224858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6149" name="AutoShape 4"/>
            <p:cNvSpPr/>
            <p:nvPr/>
          </p:nvSpPr>
          <p:spPr bwMode="auto">
            <a:xfrm>
              <a:off x="0" y="449717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6150" name="Rectangle 5"/>
          <p:cNvSpPr/>
          <p:nvPr/>
        </p:nvSpPr>
        <p:spPr bwMode="auto">
          <a:xfrm>
            <a:off x="0" y="1997075"/>
            <a:ext cx="12192000" cy="2159000"/>
          </a:xfrm>
          <a:prstGeom prst="rect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6152" name="Rectangle 7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47DA960-A73F-467B-A58B-E31D01FAA16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6153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Rectangle 2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6ADE8C5F-A72B-45F9-9187-75F0347E0D29}" type="slidenum">
              <a:rPr lang="zh-CN" altLang="zh-CN" sz="1200">
                <a:solidFill>
                  <a:srgbClr val="898989"/>
                </a:solidFill>
                <a:latin typeface="Times New Roman" pitchFamily="18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5124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10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6.e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7.e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8.emf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9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oleObject" Target="../embeddings/oleObject9.bin" TargetMode="Internal" /><Relationship Id="rId11" Type="http://schemas.openxmlformats.org/officeDocument/2006/relationships/image" Target="../media/image22.emf" /><Relationship Id="rId12" Type="http://schemas.openxmlformats.org/officeDocument/2006/relationships/oleObject" Target="../embeddings/oleObject10.bin" TargetMode="Internal" /><Relationship Id="rId13" Type="http://schemas.openxmlformats.org/officeDocument/2006/relationships/image" Target="../media/image23.emf" /><Relationship Id="rId14" Type="http://schemas.openxmlformats.org/officeDocument/2006/relationships/oleObject" Target="../embeddings/oleObject11.bin" TargetMode="Internal" /><Relationship Id="rId15" Type="http://schemas.openxmlformats.org/officeDocument/2006/relationships/image" Target="../media/image24.emf" /><Relationship Id="rId16" Type="http://schemas.openxmlformats.org/officeDocument/2006/relationships/image" Target="../media/image13.png" /><Relationship Id="rId17" Type="http://schemas.openxmlformats.org/officeDocument/2006/relationships/vmlDrawing" Target="../drawings/vmlDrawing2.v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8.emf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19.emf" /><Relationship Id="rId6" Type="http://schemas.openxmlformats.org/officeDocument/2006/relationships/oleObject" Target="../embeddings/oleObject7.bin" TargetMode="Internal" /><Relationship Id="rId7" Type="http://schemas.openxmlformats.org/officeDocument/2006/relationships/image" Target="../media/image20.emf" /><Relationship Id="rId8" Type="http://schemas.openxmlformats.org/officeDocument/2006/relationships/oleObject" Target="../embeddings/oleObject8.bin" TargetMode="Internal" /><Relationship Id="rId9" Type="http://schemas.openxmlformats.org/officeDocument/2006/relationships/image" Target="../media/image21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25.emf" /><Relationship Id="rId4" Type="http://schemas.openxmlformats.org/officeDocument/2006/relationships/image" Target="../media/image26.png" /><Relationship Id="rId5" Type="http://schemas.openxmlformats.org/officeDocument/2006/relationships/vmlDrawing" Target="../drawings/vmlDrawing3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2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10" Type="http://schemas.openxmlformats.org/officeDocument/2006/relationships/oleObject" Target="../embeddings/oleObject17.bin" TargetMode="Internal" /><Relationship Id="rId11" Type="http://schemas.openxmlformats.org/officeDocument/2006/relationships/image" Target="../media/image32.emf" /><Relationship Id="rId12" Type="http://schemas.openxmlformats.org/officeDocument/2006/relationships/oleObject" Target="../embeddings/oleObject18.bin" TargetMode="Internal" /><Relationship Id="rId13" Type="http://schemas.openxmlformats.org/officeDocument/2006/relationships/image" Target="../media/image33.emf" /><Relationship Id="rId14" Type="http://schemas.openxmlformats.org/officeDocument/2006/relationships/oleObject" Target="../embeddings/oleObject19.bin" TargetMode="Internal" /><Relationship Id="rId15" Type="http://schemas.openxmlformats.org/officeDocument/2006/relationships/image" Target="../media/image34.emf" /><Relationship Id="rId16" Type="http://schemas.openxmlformats.org/officeDocument/2006/relationships/oleObject" Target="../embeddings/oleObject20.bin" TargetMode="Internal" /><Relationship Id="rId17" Type="http://schemas.openxmlformats.org/officeDocument/2006/relationships/image" Target="../media/image35.emf" /><Relationship Id="rId18" Type="http://schemas.openxmlformats.org/officeDocument/2006/relationships/vmlDrawing" Target="../drawings/vmlDrawing4.vml" /><Relationship Id="rId2" Type="http://schemas.openxmlformats.org/officeDocument/2006/relationships/oleObject" Target="../embeddings/oleObject13.bin" TargetMode="Internal" /><Relationship Id="rId3" Type="http://schemas.openxmlformats.org/officeDocument/2006/relationships/image" Target="../media/image28.emf" /><Relationship Id="rId4" Type="http://schemas.openxmlformats.org/officeDocument/2006/relationships/oleObject" Target="../embeddings/oleObject14.bin" TargetMode="Internal" /><Relationship Id="rId5" Type="http://schemas.openxmlformats.org/officeDocument/2006/relationships/image" Target="../media/image29.emf" /><Relationship Id="rId6" Type="http://schemas.openxmlformats.org/officeDocument/2006/relationships/oleObject" Target="../embeddings/oleObject15.bin" TargetMode="Internal" /><Relationship Id="rId7" Type="http://schemas.openxmlformats.org/officeDocument/2006/relationships/image" Target="../media/image30.emf" /><Relationship Id="rId8" Type="http://schemas.openxmlformats.org/officeDocument/2006/relationships/oleObject" Target="../embeddings/oleObject16.bin" TargetMode="Internal" /><Relationship Id="rId9" Type="http://schemas.openxmlformats.org/officeDocument/2006/relationships/image" Target="../media/image31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vmlDrawing" Target="../drawings/vmlDrawing5.v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36.e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37.emf" /><Relationship Id="rId6" Type="http://schemas.openxmlformats.org/officeDocument/2006/relationships/oleObject" Target="../embeddings/oleObject23.bin" TargetMode="Internal" /><Relationship Id="rId7" Type="http://schemas.openxmlformats.org/officeDocument/2006/relationships/image" Target="../media/image38.emf" /><Relationship Id="rId8" Type="http://schemas.openxmlformats.org/officeDocument/2006/relationships/oleObject" Target="../embeddings/oleObject24.bin" TargetMode="Internal" /><Relationship Id="rId9" Type="http://schemas.openxmlformats.org/officeDocument/2006/relationships/image" Target="../media/image39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oleObject" Target="../embeddings/oleObject25.bin" TargetMode="Internal" /><Relationship Id="rId3" Type="http://schemas.openxmlformats.org/officeDocument/2006/relationships/image" Target="../media/image40.emf" /><Relationship Id="rId4" Type="http://schemas.openxmlformats.org/officeDocument/2006/relationships/oleObject" Target="../embeddings/oleObject26.bin" TargetMode="Internal" /><Relationship Id="rId5" Type="http://schemas.openxmlformats.org/officeDocument/2006/relationships/image" Target="../media/image41.emf" /><Relationship Id="rId6" Type="http://schemas.openxmlformats.org/officeDocument/2006/relationships/vmlDrawing" Target="../drawings/vmlDrawing6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2" Type="http://schemas.openxmlformats.org/officeDocument/2006/relationships/oleObject" Target="../embeddings/oleObject27.bin" TargetMode="Internal" /><Relationship Id="rId3" Type="http://schemas.openxmlformats.org/officeDocument/2006/relationships/image" Target="../media/image42.emf" /><Relationship Id="rId4" Type="http://schemas.openxmlformats.org/officeDocument/2006/relationships/oleObject" Target="../embeddings/oleObject28.bin" TargetMode="Internal" /><Relationship Id="rId5" Type="http://schemas.openxmlformats.org/officeDocument/2006/relationships/image" Target="../media/image43.emf" /><Relationship Id="rId6" Type="http://schemas.openxmlformats.org/officeDocument/2006/relationships/vmlDrawing" Target="../drawings/vmlDrawing7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3003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1"/>
          <p:cNvSpPr/>
          <p:nvPr/>
        </p:nvSpPr>
        <p:spPr bwMode="auto">
          <a:xfrm>
            <a:off x="0" y="764704"/>
            <a:ext cx="121920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lang="zh-CN" altLang="en-US"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lang="zh-CN" altLang="en-US"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lang="zh-CN" altLang="en-US"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lang="zh-CN" altLang="en-US"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r>
              <a:rPr lang="zh-CN" altLang="en-US" sz="4000" i="0" spc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Segoe UI Light" pitchFamily="34" charset="0"/>
              </a:rPr>
              <a:t>第二章  实数</a:t>
            </a:r>
            <a:endParaRPr lang="zh-CN" altLang="en-US" sz="4000" i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Segoe UI Light" pitchFamily="34" charset="0"/>
            </a:endParaRPr>
          </a:p>
        </p:txBody>
      </p:sp>
      <p:sp>
        <p:nvSpPr>
          <p:cNvPr id="27650" name="副标题 2"/>
          <p:cNvSpPr/>
          <p:nvPr/>
        </p:nvSpPr>
        <p:spPr>
          <a:xfrm>
            <a:off x="2895600" y="2234729"/>
            <a:ext cx="6400800" cy="1008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742950" lvl="0" indent="-742950" algn="ctr" eaLnBrk="1" hangingPunct="1">
              <a:lnSpc>
                <a:spcPct val="125000"/>
              </a:lnSpc>
              <a:spcBef>
                <a:spcPts val="1000"/>
              </a:spcBef>
            </a:pPr>
            <a:r>
              <a:rPr lang="en-US" altLang="zh-CN" sz="6600" i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Segoe UI" pitchFamily="34" charset="0"/>
              </a:rPr>
              <a:t>4. </a:t>
            </a:r>
            <a:r>
              <a:rPr lang="zh-CN" altLang="en-US" sz="6600" i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Segoe UI" pitchFamily="34" charset="0"/>
              </a:rPr>
              <a:t>估算</a:t>
            </a:r>
          </a:p>
        </p:txBody>
      </p:sp>
      <p:sp>
        <p:nvSpPr>
          <p:cNvPr id="4" name="矩形 3"/>
          <p:cNvSpPr/>
          <p:nvPr/>
        </p:nvSpPr>
        <p:spPr>
          <a:xfrm>
            <a:off x="0" y="5805264"/>
            <a:ext cx="12192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i="0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Rectangle 5"/>
          <p:cNvSpPr>
            <a:spLocks noChangeArrowheads="1"/>
          </p:cNvSpPr>
          <p:nvPr/>
        </p:nvSpPr>
        <p:spPr bwMode="auto">
          <a:xfrm>
            <a:off x="3856038" y="4295775"/>
            <a:ext cx="2971800" cy="14478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PMingLiU" pitchFamily="18" charset="-120"/>
                <a:cs typeface="Times New Roman" panose="02020603050405020304" pitchFamily="18" charset="0"/>
                <a:sym typeface="+mn-ea"/>
              </a:rPr>
              <a:t>400 000 m</a:t>
            </a:r>
            <a:r>
              <a:rPr kumimoji="0" lang="en-US" altLang="zh-CN" sz="2000" b="0" i="0" u="none" strike="noStrike" kern="1200" cap="none" spc="0" normalizeH="0" baseline="300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  <a:sym typeface="+mn-ea"/>
              </a:rPr>
              <a:t>2</a:t>
            </a:r>
          </a:p>
        </p:txBody>
      </p:sp>
      <p:sp>
        <p:nvSpPr>
          <p:cNvPr id="29698" name="Rectangle 3"/>
          <p:cNvSpPr>
            <a:spLocks noGrp="1"/>
          </p:cNvSpPr>
          <p:nvPr>
            <p:ph idx="4294967295"/>
          </p:nvPr>
        </p:nvSpPr>
        <p:spPr>
          <a:xfrm>
            <a:off x="1557338" y="1841500"/>
            <a:ext cx="8715375" cy="180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           某市开辟了一块长方形的荒地用来建一个以环保为主题的公园</a:t>
            </a: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已知这块地的长是宽的</a:t>
            </a: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倍，它的面积为</a:t>
            </a: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400 000 m</a:t>
            </a:r>
            <a:r>
              <a:rPr lang="en-US" altLang="zh-CN" sz="2400" baseline="30000">
                <a:latin typeface="Times New Roman" pitchFamily="18" charset="0"/>
                <a:ea typeface="微软雅黑" panose="020b0503020204020204" pitchFamily="34" charset="-122"/>
              </a:rPr>
              <a:t>2</a:t>
            </a: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.</a:t>
            </a:r>
            <a:endParaRPr lang="zh-CN" altLang="en-US" sz="2400">
              <a:latin typeface="Times New Roman" pitchFamily="18" charset="0"/>
              <a:ea typeface="微软雅黑" panose="020b0503020204020204" pitchFamily="34" charset="-122"/>
            </a:endParaRPr>
          </a:p>
        </p:txBody>
      </p:sp>
      <p:sp>
        <p:nvSpPr>
          <p:cNvPr id="29699" name="Rectangle 8"/>
          <p:cNvSpPr/>
          <p:nvPr/>
        </p:nvSpPr>
        <p:spPr>
          <a:xfrm>
            <a:off x="2206625" y="3068638"/>
            <a:ext cx="6913563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400" i="0">
                <a:solidFill>
                  <a:schemeClr val="tx1"/>
                </a:solidFill>
                <a:latin typeface="Times New Roman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 i="0">
                <a:solidFill>
                  <a:schemeClr val="tx1"/>
                </a:solidFill>
                <a:latin typeface="Times New Roman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 i="0">
                <a:solidFill>
                  <a:schemeClr val="tx1"/>
                </a:solidFill>
                <a:latin typeface="Times New Roman" pitchFamily="18" charset="0"/>
                <a:ea typeface="微软雅黑" panose="020b0503020204020204" pitchFamily="34" charset="-122"/>
              </a:rPr>
              <a:t>）公园的宽大约是多少？</a:t>
            </a:r>
          </a:p>
          <a:p>
            <a:pPr lvl="0" eaLnBrk="1" hangingPunct="1"/>
            <a:r>
              <a:rPr lang="zh-CN" altLang="en-US" sz="2400" i="0">
                <a:solidFill>
                  <a:schemeClr val="tx1"/>
                </a:solidFill>
                <a:latin typeface="Times New Roman" pitchFamily="18" charset="0"/>
                <a:ea typeface="微软雅黑" panose="020b0503020204020204" pitchFamily="34" charset="-122"/>
              </a:rPr>
              <a:t>                                             </a:t>
            </a:r>
            <a:endParaRPr lang="zh-CN" altLang="en-US" sz="2400" b="1" i="0">
              <a:solidFill>
                <a:srgbClr val="FF33CC"/>
              </a:solidFill>
              <a:latin typeface="Times New Roman" pitchFamily="18" charset="0"/>
              <a:ea typeface="微软雅黑" panose="020b0503020204020204" pitchFamily="34" charset="-122"/>
            </a:endParaRPr>
          </a:p>
        </p:txBody>
      </p:sp>
      <p:sp>
        <p:nvSpPr>
          <p:cNvPr id="29700" name="Rectangle 1"/>
          <p:cNvSpPr txBox="1"/>
          <p:nvPr/>
        </p:nvSpPr>
        <p:spPr bwMode="auto">
          <a:xfrm>
            <a:off x="890588" y="539750"/>
            <a:ext cx="2973388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情境引入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 fill="hold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  <p:bldP spid="29698" grpId="0" build="p"/>
      <p:bldP spid="29699" grpId="0" uiExpand="1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Rectangle 2"/>
          <p:cNvSpPr>
            <a:spLocks noGrp="1"/>
          </p:cNvSpPr>
          <p:nvPr>
            <p:ph type="body" sz="half" idx="4294967295"/>
          </p:nvPr>
        </p:nvSpPr>
        <p:spPr>
          <a:xfrm>
            <a:off x="1882775" y="1563688"/>
            <a:ext cx="8353425" cy="493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697038" indent="-325438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解：设公园的宽为</a:t>
            </a:r>
            <a:r>
              <a:rPr lang="en-US" altLang="zh-CN" sz="2400" i="1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x</a:t>
            </a:r>
            <a:r>
              <a:rPr lang="zh-CN" altLang="en-US" sz="2400" i="1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m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，则它的长为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2</a:t>
            </a:r>
            <a:r>
              <a:rPr lang="en-US" altLang="zh-CN" sz="2400" i="1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x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m.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</a:t>
            </a:r>
            <a:endParaRPr lang="zh-CN" altLang="en-US" sz="240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</p:txBody>
      </p:sp>
      <p:graphicFrame>
        <p:nvGraphicFramePr>
          <p:cNvPr id="31746" name="Object 3"/>
          <p:cNvGraphicFramePr>
            <a:graphicFrameLocks noGrp="1" noChangeAspect="1"/>
          </p:cNvGraphicFramePr>
          <p:nvPr>
            <p:ph sz="quarter" idx="4294967295"/>
          </p:nvPr>
        </p:nvGraphicFramePr>
        <p:xfrm>
          <a:off x="2617788" y="2152650"/>
          <a:ext cx="2735262" cy="4524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2735262" imgH="452438" progId="Equation.DSMT4">
                  <p:embed/>
                </p:oleObj>
              </mc:Choice>
              <mc:Fallback>
                <p:oleObj r:id="rId2" imgW="2735262" imgH="452438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617788" y="2152650"/>
                        <a:ext cx="2735262" cy="4524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7"/>
          <p:cNvSpPr/>
          <p:nvPr/>
        </p:nvSpPr>
        <p:spPr>
          <a:xfrm>
            <a:off x="1524000" y="-1841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1748" name="Rectangle 8"/>
          <p:cNvSpPr/>
          <p:nvPr/>
        </p:nvSpPr>
        <p:spPr>
          <a:xfrm>
            <a:off x="1524000" y="-1841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graphicFrame>
        <p:nvGraphicFramePr>
          <p:cNvPr id="31749" name="Object 9"/>
          <p:cNvGraphicFramePr>
            <a:graphicFrameLocks noChangeAspect="1"/>
          </p:cNvGraphicFramePr>
          <p:nvPr/>
        </p:nvGraphicFramePr>
        <p:xfrm>
          <a:off x="2644775" y="2778125"/>
          <a:ext cx="2011363" cy="527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2011363" imgH="527050" progId="Equation.DSMT4">
                  <p:embed/>
                </p:oleObj>
              </mc:Choice>
              <mc:Fallback>
                <p:oleObj r:id="rId4" imgW="2011363" imgH="52705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644775" y="2778125"/>
                        <a:ext cx="2011363" cy="527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0" name="Rectangle 10"/>
          <p:cNvSpPr/>
          <p:nvPr/>
        </p:nvSpPr>
        <p:spPr>
          <a:xfrm>
            <a:off x="1524000" y="-1841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graphicFrame>
        <p:nvGraphicFramePr>
          <p:cNvPr id="31751" name="Object 11"/>
          <p:cNvGraphicFramePr>
            <a:graphicFrameLocks noChangeAspect="1"/>
          </p:cNvGraphicFramePr>
          <p:nvPr/>
        </p:nvGraphicFramePr>
        <p:xfrm>
          <a:off x="2617788" y="3476625"/>
          <a:ext cx="2247900" cy="603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6" imgW="2247900" imgH="603250" progId="Equation.DSMT4">
                  <p:embed/>
                </p:oleObj>
              </mc:Choice>
              <mc:Fallback>
                <p:oleObj r:id="rId6" imgW="2247900" imgH="60325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617788" y="3476625"/>
                        <a:ext cx="2247900" cy="6032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2" name="Rectangle 12"/>
          <p:cNvSpPr/>
          <p:nvPr/>
        </p:nvSpPr>
        <p:spPr>
          <a:xfrm>
            <a:off x="1524000" y="-1841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graphicFrame>
        <p:nvGraphicFramePr>
          <p:cNvPr id="31753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618664"/>
              </p:ext>
            </p:extLst>
          </p:nvPr>
        </p:nvGraphicFramePr>
        <p:xfrm>
          <a:off x="2567608" y="4437112"/>
          <a:ext cx="2443162" cy="5254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8" imgW="2443162" imgH="525463" progId="Equation.DSMT4">
                  <p:embed/>
                </p:oleObj>
              </mc:Choice>
              <mc:Fallback>
                <p:oleObj r:id="rId8" imgW="2443162" imgH="52546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567608" y="4437112"/>
                        <a:ext cx="2443162" cy="5254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 fill="hold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/>
      <p:bldP spid="317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Rectangle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br>
              <a:rPr lang="zh-CN" altLang="en-US">
                <a:ea typeface="宋体" pitchFamily="2" charset="-122"/>
              </a:rPr>
            </a:br>
            <a:br>
              <a:rPr lang="zh-CN" altLang="en-US">
                <a:ea typeface="宋体" pitchFamily="2" charset="-122"/>
              </a:rPr>
            </a:br>
            <a:br>
              <a:rPr lang="zh-CN" altLang="en-US">
                <a:ea typeface="宋体" pitchFamily="2" charset="-122"/>
              </a:rPr>
            </a:br>
            <a:endParaRPr lang="zh-CN" altLang="en-US">
              <a:ea typeface="宋体" pitchFamily="2" charset="-122"/>
            </a:endParaRPr>
          </a:p>
        </p:txBody>
      </p:sp>
      <p:sp>
        <p:nvSpPr>
          <p:cNvPr id="33794" name="Rectangle 3"/>
          <p:cNvSpPr>
            <a:spLocks noGrp="1"/>
          </p:cNvSpPr>
          <p:nvPr>
            <p:ph idx="4294967295"/>
          </p:nvPr>
        </p:nvSpPr>
        <p:spPr>
          <a:xfrm>
            <a:off x="1698625" y="1752600"/>
            <a:ext cx="8759825" cy="703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例   下列结果正确吗？你是怎样判断的？与同伴交流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</a:p>
          <a:p>
            <a:pPr lvl="0" eaLnBrk="1" hangingPunct="1">
              <a:buNone/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</a:p>
        </p:txBody>
      </p:sp>
      <p:sp>
        <p:nvSpPr>
          <p:cNvPr id="33795" name="Rectangle 6"/>
          <p:cNvSpPr/>
          <p:nvPr/>
        </p:nvSpPr>
        <p:spPr>
          <a:xfrm>
            <a:off x="1524000" y="31305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6" name="Rectangle 8"/>
          <p:cNvSpPr/>
          <p:nvPr/>
        </p:nvSpPr>
        <p:spPr>
          <a:xfrm>
            <a:off x="1524000" y="31305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7" name="Rectangle 10"/>
          <p:cNvSpPr/>
          <p:nvPr/>
        </p:nvSpPr>
        <p:spPr>
          <a:xfrm>
            <a:off x="1524000" y="31305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8" name="Rectangle 12"/>
          <p:cNvSpPr/>
          <p:nvPr/>
        </p:nvSpPr>
        <p:spPr>
          <a:xfrm>
            <a:off x="1524000" y="3173413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9" name="Text Box 14"/>
          <p:cNvSpPr/>
          <p:nvPr/>
        </p:nvSpPr>
        <p:spPr>
          <a:xfrm>
            <a:off x="2424113" y="5734050"/>
            <a:ext cx="6048375" cy="9413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80000"/>
              </a:lnSpc>
              <a:spcBef>
                <a:spcPct val="20000"/>
              </a:spcBef>
              <a:buClr>
                <a:schemeClr val="bg2"/>
              </a:buClr>
              <a:buSzPct val="75000"/>
            </a:pPr>
            <a:r>
              <a:rPr lang="zh-CN" altLang="en-US" sz="2400" i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怎样估算一个无理数的范围</a:t>
            </a:r>
            <a:r>
              <a:rPr lang="en-US" altLang="zh-CN" sz="2400" i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</a:p>
          <a:p>
            <a:pPr lvl="0" eaLnBrk="1" hangingPunct="1">
              <a:spcBef>
                <a:spcPct val="50000"/>
              </a:spcBef>
            </a:pPr>
            <a:endParaRPr lang="zh-CN" altLang="en-US" sz="2400" i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800" name="Rectangle 1"/>
          <p:cNvSpPr txBox="1"/>
          <p:nvPr/>
        </p:nvSpPr>
        <p:spPr bwMode="auto">
          <a:xfrm>
            <a:off x="890588" y="539750"/>
            <a:ext cx="2973388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新知探究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3801" name="文本框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0155" y="2421255"/>
            <a:ext cx="4936490" cy="802005"/>
          </a:xfrm>
          <a:prstGeom prst="rect">
            <a:avLst/>
          </a:prstGeom>
          <a:blipFill rotWithShape="0"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33802" name="文本框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927286" y="3541649"/>
            <a:ext cx="3111500" cy="803910"/>
          </a:xfrm>
          <a:prstGeom prst="rect">
            <a:avLst/>
          </a:prstGeom>
          <a:blipFill rotWithShape="0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b="32"/>
            </a:stretch>
          </a:blipFill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33803" name="文本框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47936" y="4638294"/>
            <a:ext cx="3861435" cy="802005"/>
          </a:xfrm>
          <a:prstGeom prst="rect">
            <a:avLst/>
          </a:prstGeom>
          <a:blipFill rotWithShape="0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15" t="-32" r="-2008" b="32"/>
            </a:stretch>
          </a:blipFill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841" name="Group 2"/>
          <p:cNvGrpSpPr/>
          <p:nvPr/>
        </p:nvGrpSpPr>
        <p:grpSpPr>
          <a:xfrm>
            <a:off x="5370513" y="1739900"/>
            <a:ext cx="6840537" cy="4321175"/>
            <a:chExt cx="6840538" cy="4321175"/>
          </a:xfrm>
        </p:grpSpPr>
        <p:sp>
          <p:nvSpPr>
            <p:cNvPr id="35842" name="Rectangle 3"/>
            <p:cNvSpPr/>
            <p:nvPr/>
          </p:nvSpPr>
          <p:spPr bwMode="auto">
            <a:xfrm>
              <a:off x="0" y="0"/>
              <a:ext cx="6840538" cy="4321175"/>
            </a:xfrm>
            <a:prstGeom prst="rect">
              <a:avLst/>
            </a:prstGeom>
            <a:solidFill>
              <a:srgbClr val="354B5E">
                <a:alpha val="89999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35843" name="Rectangle 4"/>
            <p:cNvSpPr/>
            <p:nvPr/>
          </p:nvSpPr>
          <p:spPr bwMode="auto">
            <a:xfrm>
              <a:off x="0" y="0"/>
              <a:ext cx="107950" cy="432117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35844" name="Rectangle 3"/>
          <p:cNvSpPr>
            <a:spLocks noGrp="1"/>
          </p:cNvSpPr>
          <p:nvPr>
            <p:ph idx="4294967295"/>
          </p:nvPr>
        </p:nvSpPr>
        <p:spPr bwMode="auto">
          <a:xfrm>
            <a:off x="5640388" y="1865313"/>
            <a:ext cx="6738938" cy="4495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hangingPunct="1">
              <a:buNone/>
            </a:pPr>
            <a:r>
              <a:rPr lang="zh-CN" altLang="en-US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你能估算它们的大小吗？说出你的方法</a:t>
            </a:r>
            <a:r>
              <a:rPr lang="en-US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.</a:t>
            </a:r>
            <a:endParaRPr lang="en-US" altLang="zh-CN" sz="2400" baseline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marL="609600" marR="0" lvl="0" indent="-609600" defTabSz="914400" eaLnBrk="1" hangingPunct="1">
              <a:buNone/>
            </a:pPr>
            <a:endParaRPr lang="en-US" altLang="zh-CN" sz="2400" baseline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marL="609600" marR="0" lvl="0" indent="-609600" defTabSz="914400" eaLnBrk="1" hangingPunct="1">
              <a:buNone/>
            </a:pPr>
            <a:endParaRPr lang="en-US" altLang="zh-CN" sz="2400" baseline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marL="609600" marR="0" lvl="0" indent="-609600" defTabSz="914400" eaLnBrk="1" hangingPunct="1">
              <a:buNone/>
            </a:pPr>
            <a:r>
              <a:rPr lang="zh-CN" altLang="en-US" sz="2400" spc="0" baseline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①误差小于</a:t>
            </a:r>
            <a:r>
              <a:rPr lang="en-US" altLang="zh-CN" sz="2400" spc="0" baseline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0.01</a:t>
            </a:r>
            <a:r>
              <a:rPr lang="zh-CN" altLang="en-US" sz="2400" spc="0" baseline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，</a:t>
            </a:r>
            <a:r>
              <a:rPr lang="zh-CN" altLang="en-US" sz="2400" spc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②误差小于</a:t>
            </a:r>
            <a:r>
              <a:rPr lang="en-US" altLang="zh-CN" sz="2400" spc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 spc="0" baseline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，</a:t>
            </a:r>
            <a:r>
              <a:rPr lang="zh-CN" altLang="en-US" sz="2400" spc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③误差小于</a:t>
            </a:r>
            <a:r>
              <a:rPr lang="en-US" altLang="zh-CN" sz="2400" spc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1</a:t>
            </a:r>
            <a:r>
              <a:rPr lang="en-US" altLang="zh-CN" sz="2400" spc="0" baseline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.</a:t>
            </a:r>
            <a:endParaRPr lang="zh-CN" altLang="en-US" sz="2400" baseline="0">
              <a:solidFill>
                <a:srgbClr val="FFFF00"/>
              </a:solidFill>
              <a:latin typeface="Times New Roman" pitchFamily="18" charset="0"/>
              <a:ea typeface="微软雅黑" panose="020b0503020204020204" pitchFamily="34" charset="-122"/>
            </a:endParaRPr>
          </a:p>
        </p:txBody>
      </p:sp>
      <p:sp>
        <p:nvSpPr>
          <p:cNvPr id="35845" name="Text Box 11"/>
          <p:cNvSpPr/>
          <p:nvPr/>
        </p:nvSpPr>
        <p:spPr>
          <a:xfrm>
            <a:off x="5554663" y="4657725"/>
            <a:ext cx="6421437" cy="1198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zh-CN" altLang="en-US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      误差小于</a:t>
            </a:r>
            <a:r>
              <a:rPr lang="en-US" altLang="zh-CN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0.01</a:t>
            </a:r>
            <a:r>
              <a:rPr lang="zh-CN" altLang="en-US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就是指估算出来的值与准确值之间的差的绝对值小于</a:t>
            </a:r>
            <a:r>
              <a:rPr lang="en-US" altLang="zh-CN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0.01.</a:t>
            </a:r>
          </a:p>
        </p:txBody>
      </p:sp>
      <p:sp>
        <p:nvSpPr>
          <p:cNvPr id="35846" name="Rectangle 1"/>
          <p:cNvSpPr txBox="1"/>
          <p:nvPr/>
        </p:nvSpPr>
        <p:spPr bwMode="auto">
          <a:xfrm>
            <a:off x="911225" y="501650"/>
            <a:ext cx="2390775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>
              <a:lnSpc>
                <a:spcPct val="90000"/>
              </a:lnSpc>
              <a:buClrTx/>
              <a:buFontTx/>
            </a:pPr>
            <a:r>
              <a:rPr lang="zh-CN" altLang="zh-CN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议一议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5847" name="Oval 5"/>
          <p:cNvSpPr/>
          <p:nvPr/>
        </p:nvSpPr>
        <p:spPr bwMode="auto">
          <a:xfrm>
            <a:off x="750888" y="2460625"/>
            <a:ext cx="2879725" cy="2879725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5848" name="AutoShape 6"/>
          <p:cNvSpPr/>
          <p:nvPr/>
        </p:nvSpPr>
        <p:spPr bwMode="auto">
          <a:xfrm>
            <a:off x="2201863" y="1741488"/>
            <a:ext cx="2160588" cy="4319588"/>
          </a:xfrm>
          <a:custGeom>
            <a:gdLst>
              <a:gd name="T0" fmla="*/ 1080294 w 21600"/>
              <a:gd name="T1" fmla="*/ 2159794 h 21600"/>
              <a:gd name="T2" fmla="*/ 1080294 w 21600"/>
              <a:gd name="T3" fmla="*/ 2159794 h 21600"/>
              <a:gd name="T4" fmla="*/ 1080294 w 21600"/>
              <a:gd name="T5" fmla="*/ 2159794 h 21600"/>
              <a:gd name="T6" fmla="*/ 1080294 w 21600"/>
              <a:gd name="T7" fmla="*/ 2159794 h 21600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4835"/>
                  <a:pt x="21600" y="10800"/>
                </a:cubicBezTo>
                <a:cubicBezTo>
                  <a:pt x="21600" y="16765"/>
                  <a:pt x="11929" y="21600"/>
                  <a:pt x="0" y="21600"/>
                </a:cubicBezTo>
                <a:lnTo>
                  <a:pt x="0" y="20952"/>
                </a:lnTo>
                <a:cubicBezTo>
                  <a:pt x="11214" y="20952"/>
                  <a:pt x="20304" y="16407"/>
                  <a:pt x="20304" y="10800"/>
                </a:cubicBezTo>
                <a:cubicBezTo>
                  <a:pt x="20304" y="5193"/>
                  <a:pt x="11214" y="648"/>
                  <a:pt x="0" y="64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marR="0" lvl="0" indent="0"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5849" name="Oval 7"/>
          <p:cNvSpPr/>
          <p:nvPr/>
        </p:nvSpPr>
        <p:spPr bwMode="auto">
          <a:xfrm>
            <a:off x="3095625" y="1885950"/>
            <a:ext cx="449263" cy="44926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5850" name="Oval 8"/>
          <p:cNvSpPr/>
          <p:nvPr/>
        </p:nvSpPr>
        <p:spPr bwMode="auto">
          <a:xfrm>
            <a:off x="3994150" y="3054350"/>
            <a:ext cx="450850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5851" name="Oval 9"/>
          <p:cNvSpPr/>
          <p:nvPr/>
        </p:nvSpPr>
        <p:spPr bwMode="auto">
          <a:xfrm>
            <a:off x="3994150" y="4221163"/>
            <a:ext cx="450850" cy="45085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5852" name="Oval 10"/>
          <p:cNvSpPr/>
          <p:nvPr/>
        </p:nvSpPr>
        <p:spPr bwMode="auto">
          <a:xfrm>
            <a:off x="3095625" y="5427663"/>
            <a:ext cx="449263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pic>
        <p:nvPicPr>
          <p:cNvPr id="35853" name="Picture 12" descr="讨论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3550" y="3408363"/>
            <a:ext cx="915988" cy="9080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54" name="文本框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91491" y="2780919"/>
            <a:ext cx="5347335" cy="523240"/>
          </a:xfrm>
          <a:prstGeom prst="rect">
            <a:avLst/>
          </a:prstGeom>
          <a:blipFill rotWithShape="0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11" t="-49" r="-132" b="49"/>
            </a:stretch>
          </a:blipFill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charRg st="0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 fill="hold"/>
                                        <p:tgtEl>
                                          <p:spTgt spid="35845">
                                            <p:txEl>
                                              <p:charRg st="0" end="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Text Box 6"/>
          <p:cNvSpPr/>
          <p:nvPr/>
        </p:nvSpPr>
        <p:spPr>
          <a:xfrm>
            <a:off x="1633538" y="1379538"/>
            <a:ext cx="8636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800" i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解：</a:t>
            </a:r>
            <a:endParaRPr lang="en-US" altLang="zh-CN" sz="2800" i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7890" name="Rectangle 7"/>
          <p:cNvSpPr/>
          <p:nvPr/>
        </p:nvSpPr>
        <p:spPr>
          <a:xfrm>
            <a:off x="2279650" y="1341438"/>
            <a:ext cx="55562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 i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</a:t>
            </a:r>
          </a:p>
        </p:txBody>
      </p:sp>
      <p:sp>
        <p:nvSpPr>
          <p:cNvPr id="37891" name="Rectangle 8"/>
          <p:cNvSpPr/>
          <p:nvPr/>
        </p:nvSpPr>
        <p:spPr>
          <a:xfrm>
            <a:off x="2279650" y="2060575"/>
            <a:ext cx="5461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 i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</a:t>
            </a:r>
          </a:p>
        </p:txBody>
      </p:sp>
      <p:sp>
        <p:nvSpPr>
          <p:cNvPr id="37892" name="Rectangle 9"/>
          <p:cNvSpPr/>
          <p:nvPr/>
        </p:nvSpPr>
        <p:spPr>
          <a:xfrm>
            <a:off x="2279650" y="2852738"/>
            <a:ext cx="5461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800" i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</a:p>
        </p:txBody>
      </p:sp>
      <p:sp>
        <p:nvSpPr>
          <p:cNvPr id="37893" name="文本框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97391" y="1268984"/>
            <a:ext cx="9800590" cy="585470"/>
          </a:xfrm>
          <a:prstGeom prst="rect">
            <a:avLst/>
          </a:prstGeom>
          <a:blipFill rotWithShape="0"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6" t="-43" r="6" b="43"/>
            </a:stretch>
          </a:blipFill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37894" name="文本框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25686" y="2060829"/>
            <a:ext cx="7501890" cy="587375"/>
          </a:xfrm>
          <a:prstGeom prst="rect">
            <a:avLst/>
          </a:prstGeom>
          <a:blipFill rotWithShape="0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8" t="-43" r="-280" b="43"/>
            </a:stretch>
          </a:blipFill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37895" name="文本框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25686" y="2820289"/>
            <a:ext cx="8143240" cy="590550"/>
          </a:xfrm>
          <a:prstGeom prst="rect">
            <a:avLst/>
          </a:prstGeom>
          <a:blipFill rotWithShape="0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7" t="-43" r="-258" b="43"/>
            </a:stretch>
          </a:blipFill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 fill="hold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 fill="hold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 fill="hold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89" grpId="0"/>
      <p:bldP spid="37890" grpId="0"/>
      <p:bldP spid="37891" grpId="0"/>
      <p:bldP spid="3789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937" name="组合 3"/>
          <p:cNvGrpSpPr/>
          <p:nvPr/>
        </p:nvGrpSpPr>
        <p:grpSpPr>
          <a:xfrm>
            <a:off x="5305425" y="1739900"/>
            <a:ext cx="6886575" cy="4321175"/>
            <a:chOff x="5370513" y="1739900"/>
            <a:chExt cx="6886574" cy="4321175"/>
          </a:xfrm>
        </p:grpSpPr>
        <p:grpSp>
          <p:nvGrpSpPr>
            <p:cNvPr id="39938" name="Group 2"/>
            <p:cNvGrpSpPr/>
            <p:nvPr/>
          </p:nvGrpSpPr>
          <p:grpSpPr>
            <a:xfrm>
              <a:off x="5370513" y="1739900"/>
              <a:ext cx="6840537" cy="4321175"/>
              <a:chExt cx="6840538" cy="4321175"/>
            </a:xfrm>
          </p:grpSpPr>
          <p:sp>
            <p:nvSpPr>
              <p:cNvPr id="39939" name="Rectangle 3"/>
              <p:cNvSpPr/>
              <p:nvPr/>
            </p:nvSpPr>
            <p:spPr bwMode="auto">
              <a:xfrm>
                <a:off x="0" y="0"/>
                <a:ext cx="6840538" cy="4321175"/>
              </a:xfrm>
              <a:prstGeom prst="rect">
                <a:avLst/>
              </a:prstGeom>
              <a:solidFill>
                <a:srgbClr val="354B5E">
                  <a:alpha val="89999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45720" rIns="45720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1pPr>
                <a:lvl2pPr marL="742950" indent="-28575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2pPr>
                <a:lvl3pPr marL="1143000" indent="-22860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3pPr>
                <a:lvl4pPr marL="1600200" indent="-22860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4pPr>
                <a:lvl5pPr marL="2057400" indent="-22860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9pPr>
              </a:lstStyle>
              <a:p>
                <a:pPr marL="0" marR="0" lvl="0" indent="0" algn="ctr" eaLnBrk="1">
                  <a:buClrTx/>
                  <a:buFontTx/>
                </a:pPr>
                <a:endParaRPr lang="zh-CN" altLang="zh-CN" sz="1800">
                  <a:solidFill>
                    <a:srgbClr val="FFFFFF"/>
                  </a:solidFill>
                  <a:latin typeface="Segoe UI" pitchFamily="34" charset="0"/>
                  <a:ea typeface="宋体" pitchFamily="2" charset="-122"/>
                  <a:sym typeface="Segoe UI" pitchFamily="34" charset="0"/>
                </a:endParaRPr>
              </a:p>
            </p:txBody>
          </p:sp>
          <p:sp>
            <p:nvSpPr>
              <p:cNvPr id="39940" name="Rectangle 4"/>
              <p:cNvSpPr/>
              <p:nvPr/>
            </p:nvSpPr>
            <p:spPr bwMode="auto">
              <a:xfrm>
                <a:off x="0" y="0"/>
                <a:ext cx="107950" cy="432117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45720" rIns="45720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1pPr>
                <a:lvl2pPr marL="742950" indent="-28575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2pPr>
                <a:lvl3pPr marL="1143000" indent="-22860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3pPr>
                <a:lvl4pPr marL="1600200" indent="-22860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4pPr>
                <a:lvl5pPr marL="2057400" indent="-22860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1" u="none" baseline="0">
                    <a:solidFill>
                      <a:srgbClr val="000000"/>
                    </a:solidFill>
                    <a:latin typeface="Segoe UI" pitchFamily="34" charset="0"/>
                    <a:ea typeface="宋体" pitchFamily="2" charset="-122"/>
                    <a:cs typeface="Segoe UI" panose="020b0502040204020203" pitchFamily="34" charset="0"/>
                    <a:sym typeface="Segoe UI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lang="zh-CN" altLang="en-US">
                    <a:solidFill>
                      <a:srgbClr val="000000"/>
                    </a:solidFill>
                    <a:latin typeface="Segoe UI" pitchFamily="34" charset="0"/>
                    <a:cs typeface="Segoe UI" panose="020b0502040204020203" pitchFamily="34" charset="0"/>
                    <a:sym typeface="Segoe UI" pitchFamily="34" charset="0"/>
                  </a:defRPr>
                </a:lvl9pPr>
              </a:lstStyle>
              <a:p>
                <a:pPr marL="0" marR="0" lvl="0" indent="0" algn="ctr" eaLnBrk="1">
                  <a:buClrTx/>
                  <a:buFontTx/>
                </a:pPr>
                <a:endParaRPr lang="zh-CN" altLang="zh-CN" sz="1800">
                  <a:solidFill>
                    <a:srgbClr val="FFFFFF"/>
                  </a:solidFill>
                  <a:latin typeface="Segoe UI" pitchFamily="34" charset="0"/>
                  <a:ea typeface="宋体" pitchFamily="2" charset="-122"/>
                  <a:sym typeface="Segoe UI" pitchFamily="34" charset="0"/>
                </a:endParaRPr>
              </a:p>
            </p:txBody>
          </p:sp>
        </p:grpSp>
        <p:sp>
          <p:nvSpPr>
            <p:cNvPr id="39941" name="Text Box 12"/>
            <p:cNvSpPr/>
            <p:nvPr/>
          </p:nvSpPr>
          <p:spPr>
            <a:xfrm>
              <a:off x="5602461" y="3434949"/>
              <a:ext cx="6654626" cy="249299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lnSpc>
                  <a:spcPct val="150000"/>
                </a:lnSpc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（</a:t>
              </a:r>
              <a:r>
                <a:rPr lang="en-US" altLang="zh-CN" sz="2400" i="0">
                  <a:solidFill>
                    <a:schemeClr val="bg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2</a:t>
              </a:r>
              <a:r>
                <a:rPr lang="zh-CN" altLang="en-US" sz="2400" i="0">
                  <a:solidFill>
                    <a:schemeClr val="bg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）小明是这样想的：         与     的分母相同，</a:t>
              </a:r>
            </a:p>
            <a:p>
              <a:pPr lvl="0" eaLnBrk="1" hangingPunct="1">
                <a:lnSpc>
                  <a:spcPct val="150000"/>
                </a:lnSpc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只要比较它们的分子就可以了，因为            ，所以               ，因此                </a:t>
              </a:r>
              <a:r>
                <a:rPr lang="en-US" altLang="zh-CN" sz="2400" i="0">
                  <a:solidFill>
                    <a:schemeClr val="bg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.</a:t>
              </a:r>
            </a:p>
            <a:p>
              <a:pPr lvl="0" eaLnBrk="1" hangingPunct="1"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       你认为小明的想法正确吗？</a:t>
              </a:r>
            </a:p>
          </p:txBody>
        </p:sp>
        <p:graphicFrame>
          <p:nvGraphicFramePr>
            <p:cNvPr id="39942" name="Object 14"/>
            <p:cNvGraphicFramePr>
              <a:graphicFrameLocks noChangeAspect="1"/>
            </p:cNvGraphicFramePr>
            <p:nvPr/>
          </p:nvGraphicFramePr>
          <p:xfrm>
            <a:off x="8851899" y="3405199"/>
            <a:ext cx="714375" cy="69373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2" imgW="714375" imgH="693738" progId="Equation.3">
                    <p:embed/>
                  </p:oleObj>
                </mc:Choice>
                <mc:Fallback>
                  <p:oleObj r:id="rId2" imgW="714375" imgH="693738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8851899" y="3405199"/>
                          <a:ext cx="714375" cy="69373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9943" name="Object 15"/>
            <p:cNvGraphicFramePr>
              <a:graphicFrameLocks noChangeAspect="1"/>
            </p:cNvGraphicFramePr>
            <p:nvPr/>
          </p:nvGraphicFramePr>
          <p:xfrm>
            <a:off x="9905503" y="3434949"/>
            <a:ext cx="263525" cy="68103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4" imgW="263525" imgH="681038" progId="Equation.3">
                    <p:embed/>
                  </p:oleObj>
                </mc:Choice>
                <mc:Fallback>
                  <p:oleObj r:id="rId4" imgW="263525" imgH="681038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9905503" y="3434949"/>
                          <a:ext cx="263525" cy="68103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9944" name="Object 16"/>
            <p:cNvGraphicFramePr>
              <a:graphicFrameLocks noChangeAspect="1"/>
            </p:cNvGraphicFramePr>
            <p:nvPr/>
          </p:nvGraphicFramePr>
          <p:xfrm>
            <a:off x="10553575" y="4208463"/>
            <a:ext cx="1006475" cy="4635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r:id="rId6" imgW="1006475" imgH="463550" progId="Equation.3">
                    <p:embed/>
                  </p:oleObj>
                </mc:Choice>
                <mc:Fallback>
                  <p:oleObj r:id="rId6" imgW="1006475" imgH="46355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0553575" y="4208463"/>
                          <a:ext cx="1006475" cy="46355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9945" name="Object 17"/>
            <p:cNvGraphicFramePr>
              <a:graphicFrameLocks noChangeAspect="1"/>
            </p:cNvGraphicFramePr>
            <p:nvPr/>
          </p:nvGraphicFramePr>
          <p:xfrm>
            <a:off x="6015660" y="4856061"/>
            <a:ext cx="1181100" cy="44274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r:id="rId8" imgW="1181100" imgH="442744" progId="Equation.3">
                    <p:embed/>
                  </p:oleObj>
                </mc:Choice>
                <mc:Fallback>
                  <p:oleObj r:id="rId8" imgW="1181100" imgH="442744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6015660" y="4856061"/>
                          <a:ext cx="1181100" cy="44274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9946" name="Object 18"/>
            <p:cNvGraphicFramePr>
              <a:graphicFrameLocks noChangeAspect="1"/>
            </p:cNvGraphicFramePr>
            <p:nvPr/>
          </p:nvGraphicFramePr>
          <p:xfrm>
            <a:off x="8075607" y="4664552"/>
            <a:ext cx="1211263" cy="74930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r:id="rId10" imgW="1211263" imgH="749300" progId="Equation.3">
                    <p:embed/>
                  </p:oleObj>
                </mc:Choice>
                <mc:Fallback>
                  <p:oleObj r:id="rId10" imgW="1211263" imgH="7493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8075607" y="4664552"/>
                          <a:ext cx="1211263" cy="74930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9947" name="Rectangle 2"/>
          <p:cNvSpPr>
            <a:spLocks noGrp="1"/>
          </p:cNvSpPr>
          <p:nvPr>
            <p:ph type="title" idx="4294967295"/>
          </p:nvPr>
        </p:nvSpPr>
        <p:spPr>
          <a:xfrm>
            <a:off x="5624513" y="1903413"/>
            <a:ext cx="3519487" cy="428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r>
              <a:rPr lang="zh-CN" altLang="en-US" sz="240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用估算来解决数学问题</a:t>
            </a:r>
          </a:p>
        </p:txBody>
      </p:sp>
      <p:sp>
        <p:nvSpPr>
          <p:cNvPr id="39948" name="Rectangle 3"/>
          <p:cNvSpPr>
            <a:spLocks noGrp="1"/>
          </p:cNvSpPr>
          <p:nvPr>
            <p:ph type="body" sz="half" idx="4294967295"/>
          </p:nvPr>
        </p:nvSpPr>
        <p:spPr>
          <a:xfrm>
            <a:off x="5491163" y="2379663"/>
            <a:ext cx="6654800" cy="1258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697038" indent="-325438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）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你能比较        与   的大小吗？你怎样想的</a:t>
            </a: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与同伴交流</a:t>
            </a: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9949" name="Object 4"/>
          <p:cNvGraphicFramePr>
            <a:graphicFrameLocks noGrp="1" noChangeAspect="1"/>
          </p:cNvGraphicFramePr>
          <p:nvPr>
            <p:ph sz="quarter" idx="4294967295"/>
          </p:nvPr>
        </p:nvGraphicFramePr>
        <p:xfrm>
          <a:off x="7542213" y="2357438"/>
          <a:ext cx="722312" cy="7000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2" imgW="722312" imgH="700087" progId="Equation.3">
                  <p:embed/>
                </p:oleObj>
              </mc:Choice>
              <mc:Fallback>
                <p:oleObj r:id="rId12" imgW="722312" imgH="70008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7542213" y="2357438"/>
                        <a:ext cx="722312" cy="7000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50" name="Object 11"/>
          <p:cNvGraphicFramePr>
            <a:graphicFrameLocks noChangeAspect="1"/>
          </p:cNvGraphicFramePr>
          <p:nvPr/>
        </p:nvGraphicFramePr>
        <p:xfrm>
          <a:off x="8616950" y="2387600"/>
          <a:ext cx="265113" cy="685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4" imgW="265113" imgH="685800" progId="Equation.3">
                  <p:embed/>
                </p:oleObj>
              </mc:Choice>
              <mc:Fallback>
                <p:oleObj r:id="rId14" imgW="265113" imgH="685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8616950" y="2387600"/>
                        <a:ext cx="265113" cy="685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1" name="Rectangle 1"/>
          <p:cNvSpPr txBox="1"/>
          <p:nvPr/>
        </p:nvSpPr>
        <p:spPr bwMode="auto">
          <a:xfrm>
            <a:off x="911225" y="501650"/>
            <a:ext cx="2390775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>
              <a:lnSpc>
                <a:spcPct val="90000"/>
              </a:lnSpc>
              <a:buClrTx/>
              <a:buFontTx/>
            </a:pPr>
            <a:r>
              <a:rPr lang="zh-CN" altLang="zh-CN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议一议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9952" name="Oval 5"/>
          <p:cNvSpPr/>
          <p:nvPr/>
        </p:nvSpPr>
        <p:spPr bwMode="auto">
          <a:xfrm>
            <a:off x="750888" y="2460625"/>
            <a:ext cx="2879725" cy="2879725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9953" name="AutoShape 6"/>
          <p:cNvSpPr/>
          <p:nvPr/>
        </p:nvSpPr>
        <p:spPr bwMode="auto">
          <a:xfrm>
            <a:off x="2201863" y="1741488"/>
            <a:ext cx="2160588" cy="4319588"/>
          </a:xfrm>
          <a:custGeom>
            <a:gdLst>
              <a:gd name="T0" fmla="*/ 1080294 w 21600"/>
              <a:gd name="T1" fmla="*/ 2159794 h 21600"/>
              <a:gd name="T2" fmla="*/ 1080294 w 21600"/>
              <a:gd name="T3" fmla="*/ 2159794 h 21600"/>
              <a:gd name="T4" fmla="*/ 1080294 w 21600"/>
              <a:gd name="T5" fmla="*/ 2159794 h 21600"/>
              <a:gd name="T6" fmla="*/ 1080294 w 21600"/>
              <a:gd name="T7" fmla="*/ 2159794 h 21600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4835"/>
                  <a:pt x="21600" y="10800"/>
                </a:cubicBezTo>
                <a:cubicBezTo>
                  <a:pt x="21600" y="16765"/>
                  <a:pt x="11929" y="21600"/>
                  <a:pt x="0" y="21600"/>
                </a:cubicBezTo>
                <a:lnTo>
                  <a:pt x="0" y="20952"/>
                </a:lnTo>
                <a:cubicBezTo>
                  <a:pt x="11214" y="20952"/>
                  <a:pt x="20304" y="16407"/>
                  <a:pt x="20304" y="10800"/>
                </a:cubicBezTo>
                <a:cubicBezTo>
                  <a:pt x="20304" y="5193"/>
                  <a:pt x="11214" y="648"/>
                  <a:pt x="0" y="64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marR="0" lvl="0" indent="0"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9954" name="Oval 7"/>
          <p:cNvSpPr/>
          <p:nvPr/>
        </p:nvSpPr>
        <p:spPr bwMode="auto">
          <a:xfrm>
            <a:off x="3095625" y="1885950"/>
            <a:ext cx="449263" cy="44926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9955" name="Oval 8"/>
          <p:cNvSpPr/>
          <p:nvPr/>
        </p:nvSpPr>
        <p:spPr bwMode="auto">
          <a:xfrm>
            <a:off x="3994150" y="3054350"/>
            <a:ext cx="450850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9956" name="Oval 9"/>
          <p:cNvSpPr/>
          <p:nvPr/>
        </p:nvSpPr>
        <p:spPr bwMode="auto">
          <a:xfrm>
            <a:off x="3994150" y="4221163"/>
            <a:ext cx="450850" cy="45085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9957" name="Oval 10"/>
          <p:cNvSpPr/>
          <p:nvPr/>
        </p:nvSpPr>
        <p:spPr bwMode="auto">
          <a:xfrm>
            <a:off x="3095625" y="5427663"/>
            <a:ext cx="449263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pic>
        <p:nvPicPr>
          <p:cNvPr id="39958" name="Picture 12" descr="讨论.png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3550" y="3408363"/>
            <a:ext cx="915988" cy="9080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985" name="Group 2"/>
          <p:cNvGrpSpPr/>
          <p:nvPr/>
        </p:nvGrpSpPr>
        <p:grpSpPr>
          <a:xfrm>
            <a:off x="5370513" y="1739900"/>
            <a:ext cx="6840537" cy="4321175"/>
            <a:chExt cx="6840538" cy="4321175"/>
          </a:xfrm>
        </p:grpSpPr>
        <p:sp>
          <p:nvSpPr>
            <p:cNvPr id="41986" name="Rectangle 3"/>
            <p:cNvSpPr/>
            <p:nvPr/>
          </p:nvSpPr>
          <p:spPr bwMode="auto">
            <a:xfrm>
              <a:off x="0" y="0"/>
              <a:ext cx="6840538" cy="4321175"/>
            </a:xfrm>
            <a:prstGeom prst="rect">
              <a:avLst/>
            </a:prstGeom>
            <a:solidFill>
              <a:srgbClr val="354B5E">
                <a:alpha val="89999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41987" name="Rectangle 4"/>
            <p:cNvSpPr/>
            <p:nvPr/>
          </p:nvSpPr>
          <p:spPr bwMode="auto">
            <a:xfrm>
              <a:off x="0" y="0"/>
              <a:ext cx="107950" cy="432117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Segoe UI" pitchFamily="34" charset="0"/>
                  <a:ea typeface="宋体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41988" name="Rectangle 2"/>
          <p:cNvSpPr>
            <a:spLocks noGrp="1"/>
          </p:cNvSpPr>
          <p:nvPr>
            <p:ph type="title" idx="4294967295"/>
          </p:nvPr>
        </p:nvSpPr>
        <p:spPr>
          <a:xfrm>
            <a:off x="0" y="228600"/>
            <a:ext cx="8229600" cy="5937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br>
              <a:rPr lang="zh-CN" altLang="en-US">
                <a:ea typeface="宋体" pitchFamily="2" charset="-122"/>
              </a:rPr>
            </a:br>
            <a:endParaRPr lang="zh-CN" altLang="en-US">
              <a:ea typeface="宋体" pitchFamily="2" charset="-122"/>
            </a:endParaRPr>
          </a:p>
        </p:txBody>
      </p:sp>
      <p:sp>
        <p:nvSpPr>
          <p:cNvPr id="41989" name="Rectangle 3"/>
          <p:cNvSpPr>
            <a:spLocks noGrp="1"/>
          </p:cNvSpPr>
          <p:nvPr>
            <p:ph idx="4294967295"/>
          </p:nvPr>
        </p:nvSpPr>
        <p:spPr>
          <a:xfrm>
            <a:off x="5495925" y="2776538"/>
            <a:ext cx="6530975" cy="765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）如果要求误差小于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10 m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，它的宽大约是多少？                                                  </a:t>
            </a: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       </a:t>
            </a:r>
            <a:endParaRPr lang="en-US" altLang="zh-CN" sz="240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）该公园中心有一个圆形花圃，它的面积是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800 m</a:t>
            </a:r>
            <a:r>
              <a:rPr lang="en-US" altLang="zh-CN" sz="2400" baseline="300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2 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，你能估计它的半径吗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?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（误差小于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1m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）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</a:t>
            </a:r>
          </a:p>
        </p:txBody>
      </p:sp>
      <p:sp>
        <p:nvSpPr>
          <p:cNvPr id="41990" name="Rectangle 8"/>
          <p:cNvSpPr/>
          <p:nvPr/>
        </p:nvSpPr>
        <p:spPr>
          <a:xfrm>
            <a:off x="1524000" y="3130550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graphicFrame>
        <p:nvGraphicFramePr>
          <p:cNvPr id="41991" name="Object 9"/>
          <p:cNvGraphicFramePr>
            <a:graphicFrameLocks noChangeAspect="1"/>
          </p:cNvGraphicFramePr>
          <p:nvPr/>
        </p:nvGraphicFramePr>
        <p:xfrm>
          <a:off x="6584950" y="2325688"/>
          <a:ext cx="2305050" cy="5540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" imgW="2305050" imgH="554037" progId="Equation.DSMT4">
                  <p:embed/>
                </p:oleObj>
              </mc:Choice>
              <mc:Fallback>
                <p:oleObj r:id="rId2" imgW="2305050" imgH="55403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6584950" y="2325688"/>
                        <a:ext cx="2305050" cy="5540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92" name="Text Box 10"/>
          <p:cNvSpPr/>
          <p:nvPr/>
        </p:nvSpPr>
        <p:spPr>
          <a:xfrm>
            <a:off x="5557838" y="2373313"/>
            <a:ext cx="12414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400" i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公园宽</a:t>
            </a:r>
          </a:p>
        </p:txBody>
      </p:sp>
      <p:sp>
        <p:nvSpPr>
          <p:cNvPr id="41993" name="Text Box 11"/>
          <p:cNvSpPr/>
          <p:nvPr/>
        </p:nvSpPr>
        <p:spPr>
          <a:xfrm>
            <a:off x="5557838" y="1870075"/>
            <a:ext cx="511175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</a:pPr>
            <a:r>
              <a:rPr lang="zh-CN" altLang="en-US" sz="2400" i="0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用估算来解决实际问题</a:t>
            </a:r>
          </a:p>
        </p:txBody>
      </p:sp>
      <p:sp>
        <p:nvSpPr>
          <p:cNvPr id="41994" name="Text Box 13"/>
          <p:cNvSpPr/>
          <p:nvPr/>
        </p:nvSpPr>
        <p:spPr>
          <a:xfrm>
            <a:off x="6129338" y="5546725"/>
            <a:ext cx="39703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15 m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与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16 m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之间的值都可以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.</a:t>
            </a:r>
            <a:endParaRPr lang="zh-CN" altLang="en-US" sz="2400" i="0">
              <a:solidFill>
                <a:srgbClr val="FFFF00"/>
              </a:solidFill>
              <a:latin typeface="Times New Roman" pitchFamily="18" charset="0"/>
              <a:ea typeface="微软雅黑" panose="020b0503020204020204" pitchFamily="34" charset="-122"/>
            </a:endParaRPr>
          </a:p>
        </p:txBody>
      </p:sp>
      <p:sp>
        <p:nvSpPr>
          <p:cNvPr id="41995" name="Rectangle 1"/>
          <p:cNvSpPr txBox="1"/>
          <p:nvPr/>
        </p:nvSpPr>
        <p:spPr bwMode="auto">
          <a:xfrm>
            <a:off x="862013" y="539750"/>
            <a:ext cx="2390775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>
              <a:lnSpc>
                <a:spcPct val="90000"/>
              </a:lnSpc>
              <a:buClrTx/>
              <a:buFontTx/>
            </a:pPr>
            <a:r>
              <a:rPr lang="zh-CN" altLang="zh-CN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想一想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1996" name="Oval 5"/>
          <p:cNvSpPr/>
          <p:nvPr/>
        </p:nvSpPr>
        <p:spPr bwMode="auto">
          <a:xfrm>
            <a:off x="762000" y="2460625"/>
            <a:ext cx="2879725" cy="2879725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41997" name="AutoShape 6"/>
          <p:cNvSpPr/>
          <p:nvPr/>
        </p:nvSpPr>
        <p:spPr bwMode="auto">
          <a:xfrm>
            <a:off x="2201863" y="1741488"/>
            <a:ext cx="2160588" cy="4319588"/>
          </a:xfrm>
          <a:custGeom>
            <a:gdLst>
              <a:gd name="T0" fmla="*/ 1080294 w 21600"/>
              <a:gd name="T1" fmla="*/ 2159794 h 21600"/>
              <a:gd name="T2" fmla="*/ 1080294 w 21600"/>
              <a:gd name="T3" fmla="*/ 2159794 h 21600"/>
              <a:gd name="T4" fmla="*/ 1080294 w 21600"/>
              <a:gd name="T5" fmla="*/ 2159794 h 21600"/>
              <a:gd name="T6" fmla="*/ 1080294 w 21600"/>
              <a:gd name="T7" fmla="*/ 2159794 h 21600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4835"/>
                  <a:pt x="21600" y="10800"/>
                </a:cubicBezTo>
                <a:cubicBezTo>
                  <a:pt x="21600" y="16765"/>
                  <a:pt x="11929" y="21600"/>
                  <a:pt x="0" y="21600"/>
                </a:cubicBezTo>
                <a:lnTo>
                  <a:pt x="0" y="20952"/>
                </a:lnTo>
                <a:cubicBezTo>
                  <a:pt x="11214" y="20952"/>
                  <a:pt x="20304" y="16407"/>
                  <a:pt x="20304" y="10800"/>
                </a:cubicBezTo>
                <a:cubicBezTo>
                  <a:pt x="20304" y="5193"/>
                  <a:pt x="11214" y="648"/>
                  <a:pt x="0" y="64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marR="0" lvl="0" indent="0">
              <a:buClrTx/>
              <a:buFontTx/>
            </a:pPr>
            <a:endParaRPr lang="zh-CN" altLang="en-US" sz="1800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41998" name="Oval 7"/>
          <p:cNvSpPr/>
          <p:nvPr/>
        </p:nvSpPr>
        <p:spPr bwMode="auto">
          <a:xfrm>
            <a:off x="3095625" y="1924050"/>
            <a:ext cx="449263" cy="44926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41999" name="Oval 8"/>
          <p:cNvSpPr/>
          <p:nvPr/>
        </p:nvSpPr>
        <p:spPr bwMode="auto">
          <a:xfrm>
            <a:off x="3994150" y="3092450"/>
            <a:ext cx="450850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42000" name="Oval 9"/>
          <p:cNvSpPr/>
          <p:nvPr/>
        </p:nvSpPr>
        <p:spPr bwMode="auto">
          <a:xfrm>
            <a:off x="3994150" y="4259263"/>
            <a:ext cx="450850" cy="45085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42001" name="Oval 10"/>
          <p:cNvSpPr/>
          <p:nvPr/>
        </p:nvSpPr>
        <p:spPr bwMode="auto">
          <a:xfrm>
            <a:off x="3095625" y="5427663"/>
            <a:ext cx="449263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Segoe UI" pitchFamily="34" charset="0"/>
                <a:ea typeface="宋体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pic>
        <p:nvPicPr>
          <p:cNvPr id="42002" name="Picture 13" descr="操作_创想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24013" y="3324225"/>
            <a:ext cx="1154112" cy="11541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2003" name="矩形 1"/>
          <p:cNvSpPr/>
          <p:nvPr/>
        </p:nvSpPr>
        <p:spPr>
          <a:xfrm>
            <a:off x="5608638" y="3678238"/>
            <a:ext cx="6364287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      大约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440 m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或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450 m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，其实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 440 m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与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450 m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之间的值都可以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.</a:t>
            </a:r>
            <a:endParaRPr lang="en-US" altLang="zh-CN" sz="2400" i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 fill="hold"/>
                                        <p:tgtEl>
                                          <p:spTgt spid="42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9" grpId="0" uiExpand="1" build="p"/>
      <p:bldP spid="41994" grpId="0"/>
      <p:bldP spid="420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3" name="Rectangle 2"/>
          <p:cNvSpPr>
            <a:spLocks noGrp="1"/>
          </p:cNvSpPr>
          <p:nvPr>
            <p:ph idx="4294967295"/>
          </p:nvPr>
        </p:nvSpPr>
        <p:spPr>
          <a:xfrm>
            <a:off x="1127125" y="1916113"/>
            <a:ext cx="7386638" cy="35290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生活表明，靠墙摆放梯子时，若梯子底端离墙距离为梯子长度的三分之一，则梯子比较稳定</a:t>
            </a: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现有一长度为</a:t>
            </a: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6 m</a:t>
            </a: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的梯子，当梯子稳定摆放时，它的顶端能达到</a:t>
            </a: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5.6 m</a:t>
            </a: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高的墙头吗？</a:t>
            </a:r>
          </a:p>
        </p:txBody>
      </p:sp>
      <p:pic>
        <p:nvPicPr>
          <p:cNvPr id="44034" name="Picture 4" descr="梯子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13763" y="2690813"/>
            <a:ext cx="1958975" cy="1981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4035" name="Rectangle 1"/>
          <p:cNvSpPr txBox="1"/>
          <p:nvPr/>
        </p:nvSpPr>
        <p:spPr bwMode="auto">
          <a:xfrm>
            <a:off x="890588" y="539750"/>
            <a:ext cx="2973388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例题讲解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Rectangle 2"/>
          <p:cNvSpPr>
            <a:spLocks noGrp="1"/>
          </p:cNvSpPr>
          <p:nvPr>
            <p:ph type="title" idx="4294967295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br>
              <a:rPr lang="zh-CN" altLang="en-US">
                <a:ea typeface="宋体" pitchFamily="2" charset="-122"/>
              </a:rPr>
            </a:br>
            <a:endParaRPr lang="zh-CN" altLang="en-US">
              <a:ea typeface="宋体" pitchFamily="2" charset="-122"/>
            </a:endParaRPr>
          </a:p>
        </p:txBody>
      </p:sp>
      <p:sp>
        <p:nvSpPr>
          <p:cNvPr id="46082" name="Rectangle 3"/>
          <p:cNvSpPr>
            <a:spLocks noGrp="1"/>
          </p:cNvSpPr>
          <p:nvPr>
            <p:ph type="body" sz="half" idx="4294967295"/>
          </p:nvPr>
        </p:nvSpPr>
        <p:spPr>
          <a:xfrm>
            <a:off x="1249363" y="827088"/>
            <a:ext cx="8351837" cy="1223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697038" indent="-325438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lvl="0" eaLnBrk="1" hangingPunct="1">
              <a:buNone/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  解：设梯子稳定摆放时的高度为</a:t>
            </a:r>
            <a:r>
              <a:rPr lang="en-US" altLang="zh-CN" sz="2400" i="1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x 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m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，此时梯子底端离墙恰</a:t>
            </a:r>
            <a:endParaRPr lang="en-US" altLang="zh-CN" sz="240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lvl="0" eaLnBrk="1" hangingPunct="1">
              <a:buNone/>
            </a:pP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          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好为梯子                        </a:t>
            </a:r>
          </a:p>
        </p:txBody>
      </p:sp>
      <p:graphicFrame>
        <p:nvGraphicFramePr>
          <p:cNvPr id="46083" name="Object 34"/>
          <p:cNvGraphicFramePr>
            <a:graphicFrameLocks noGrp="1" noChangeAspect="1"/>
          </p:cNvGraphicFramePr>
          <p:nvPr>
            <p:ph sz="quarter" idx="4294967295"/>
          </p:nvPr>
        </p:nvGraphicFramePr>
        <p:xfrm>
          <a:off x="7413625" y="3236913"/>
          <a:ext cx="276225" cy="304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" imgW="276225" imgH="304800" progId="Equation.3">
                  <p:embed/>
                </p:oleObj>
              </mc:Choice>
              <mc:Fallback>
                <p:oleObj r:id="rId2" imgW="276225" imgH="304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7413625" y="3236913"/>
                        <a:ext cx="276225" cy="304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6084" name="Group 5"/>
          <p:cNvGrpSpPr/>
          <p:nvPr/>
        </p:nvGrpSpPr>
        <p:grpSpPr>
          <a:xfrm>
            <a:off x="7464425" y="2060575"/>
            <a:ext cx="1981200" cy="1989138"/>
            <a:chOff x="4272" y="1536"/>
            <a:chExt cx="1344" cy="2112"/>
          </a:xfrm>
        </p:grpSpPr>
        <p:cxnSp>
          <p:nvCxnSpPr>
            <p:cNvPr id="46085" name="Line 6"/>
            <p:cNvCxnSpPr/>
            <p:nvPr/>
          </p:nvCxnSpPr>
          <p:spPr>
            <a:xfrm>
              <a:off x="4272" y="3600"/>
              <a:ext cx="1344" cy="0"/>
            </a:xfrm>
            <a:prstGeom prst="line">
              <a:avLst/>
            </a:prstGeom>
            <a:noFill/>
            <a:ln w="25400" cap="rnd">
              <a:solidFill>
                <a:schemeClr val="bg1"/>
              </a:solidFill>
              <a:prstDash val="sysDot"/>
              <a:round/>
            </a:ln>
          </p:spPr>
        </p:cxnSp>
        <p:grpSp>
          <p:nvGrpSpPr>
            <p:cNvPr id="46086" name="Group 7"/>
            <p:cNvGrpSpPr/>
            <p:nvPr/>
          </p:nvGrpSpPr>
          <p:grpSpPr>
            <a:xfrm>
              <a:off x="4512" y="1536"/>
              <a:ext cx="768" cy="2112"/>
              <a:chOff x="4512" y="1536"/>
              <a:chExt cx="768" cy="2112"/>
            </a:xfrm>
          </p:grpSpPr>
          <p:cxnSp>
            <p:nvCxnSpPr>
              <p:cNvPr id="46087" name="Line 8"/>
              <p:cNvCxnSpPr/>
              <p:nvPr/>
            </p:nvCxnSpPr>
            <p:spPr>
              <a:xfrm flipH="1">
                <a:off x="4512" y="1536"/>
                <a:ext cx="0" cy="2064"/>
              </a:xfrm>
              <a:prstGeom prst="line">
                <a:avLst/>
              </a:prstGeom>
              <a:noFill/>
              <a:ln w="25400">
                <a:solidFill>
                  <a:schemeClr val="bg1"/>
                </a:solidFill>
                <a:prstDash val="sysDot"/>
                <a:round/>
              </a:ln>
            </p:spPr>
          </p:cxnSp>
          <p:cxnSp>
            <p:nvCxnSpPr>
              <p:cNvPr id="46088" name="Line 9"/>
              <p:cNvCxnSpPr/>
              <p:nvPr/>
            </p:nvCxnSpPr>
            <p:spPr>
              <a:xfrm>
                <a:off x="4512" y="2160"/>
                <a:ext cx="768" cy="1488"/>
              </a:xfrm>
              <a:prstGeom prst="line">
                <a:avLst/>
              </a:prstGeom>
              <a:noFill/>
              <a:ln w="25400">
                <a:solidFill>
                  <a:schemeClr val="bg1"/>
                </a:solidFill>
                <a:prstDash val="sysDot"/>
                <a:round/>
              </a:ln>
            </p:spPr>
          </p:cxnSp>
        </p:grpSp>
      </p:grpSp>
      <p:sp>
        <p:nvSpPr>
          <p:cNvPr id="46089" name="Rectangle 11"/>
          <p:cNvSpPr/>
          <p:nvPr/>
        </p:nvSpPr>
        <p:spPr>
          <a:xfrm>
            <a:off x="1524000" y="3046413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46090" name="Rectangle 12"/>
          <p:cNvSpPr/>
          <p:nvPr/>
        </p:nvSpPr>
        <p:spPr>
          <a:xfrm>
            <a:off x="1524000" y="3008313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graphicFrame>
        <p:nvGraphicFramePr>
          <p:cNvPr id="46091" name="Object 13"/>
          <p:cNvGraphicFramePr>
            <a:graphicFrameLocks noChangeAspect="1"/>
          </p:cNvGraphicFramePr>
          <p:nvPr/>
        </p:nvGraphicFramePr>
        <p:xfrm>
          <a:off x="2801938" y="2144713"/>
          <a:ext cx="2303462" cy="8112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4" imgW="2303462" imgH="811212" progId="Equation.3">
                  <p:embed/>
                </p:oleObj>
              </mc:Choice>
              <mc:Fallback>
                <p:oleObj r:id="rId4" imgW="2303462" imgH="81121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801938" y="2144713"/>
                        <a:ext cx="2303462" cy="8112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92" name="Rectangle 14"/>
          <p:cNvSpPr/>
          <p:nvPr/>
        </p:nvSpPr>
        <p:spPr>
          <a:xfrm>
            <a:off x="1524000" y="3173413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graphicFrame>
        <p:nvGraphicFramePr>
          <p:cNvPr id="46093" name="Object 15"/>
          <p:cNvGraphicFramePr>
            <a:graphicFrameLocks noChangeAspect="1"/>
          </p:cNvGraphicFramePr>
          <p:nvPr/>
        </p:nvGraphicFramePr>
        <p:xfrm>
          <a:off x="4024313" y="3089275"/>
          <a:ext cx="993775" cy="384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6" imgW="993775" imgH="384175" progId="Equation.3">
                  <p:embed/>
                </p:oleObj>
              </mc:Choice>
              <mc:Fallback>
                <p:oleObj r:id="rId6" imgW="993775" imgH="38417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4024313" y="3089275"/>
                        <a:ext cx="993775" cy="3841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94" name="Rectangle 16"/>
          <p:cNvSpPr/>
          <p:nvPr/>
        </p:nvSpPr>
        <p:spPr>
          <a:xfrm>
            <a:off x="2208213" y="2957513"/>
            <a:ext cx="1841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graphicFrame>
        <p:nvGraphicFramePr>
          <p:cNvPr id="46095" name="Object 17"/>
          <p:cNvGraphicFramePr>
            <a:graphicFrameLocks noChangeAspect="1"/>
          </p:cNvGraphicFramePr>
          <p:nvPr/>
        </p:nvGraphicFramePr>
        <p:xfrm>
          <a:off x="4002088" y="3659188"/>
          <a:ext cx="1363662" cy="465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8" imgW="1363662" imgH="465137" progId="Equation.DSMT4">
                  <p:embed/>
                </p:oleObj>
              </mc:Choice>
              <mc:Fallback>
                <p:oleObj r:id="rId8" imgW="1363662" imgH="46513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4002088" y="3659188"/>
                        <a:ext cx="1363662" cy="465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96" name="Text Box 18"/>
          <p:cNvSpPr/>
          <p:nvPr/>
        </p:nvSpPr>
        <p:spPr>
          <a:xfrm>
            <a:off x="8401050" y="2997200"/>
            <a:ext cx="360363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i="0">
                <a:solidFill>
                  <a:schemeClr val="bg1"/>
                </a:solidFill>
                <a:latin typeface="Times New Roman" pitchFamily="18" charset="0"/>
              </a:rPr>
              <a:t>6</a:t>
            </a:r>
            <a:endParaRPr lang="en-US" altLang="zh-CN" i="0">
              <a:solidFill>
                <a:schemeClr val="bg1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46097" name="Text Box 21"/>
          <p:cNvSpPr/>
          <p:nvPr/>
        </p:nvSpPr>
        <p:spPr>
          <a:xfrm>
            <a:off x="8534400" y="3886200"/>
            <a:ext cx="106680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 i="0">
              <a:solidFill>
                <a:schemeClr val="tx1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46098" name="Text Box 22"/>
          <p:cNvSpPr/>
          <p:nvPr/>
        </p:nvSpPr>
        <p:spPr>
          <a:xfrm>
            <a:off x="7248525" y="2420938"/>
            <a:ext cx="8382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 </a:t>
            </a:r>
            <a:r>
              <a:rPr lang="en-US" altLang="zh-CN" sz="20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A</a:t>
            </a:r>
          </a:p>
        </p:txBody>
      </p:sp>
      <p:sp>
        <p:nvSpPr>
          <p:cNvPr id="46099" name="Text Box 23"/>
          <p:cNvSpPr/>
          <p:nvPr/>
        </p:nvSpPr>
        <p:spPr>
          <a:xfrm>
            <a:off x="7464425" y="4005263"/>
            <a:ext cx="4572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20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B</a:t>
            </a:r>
          </a:p>
        </p:txBody>
      </p:sp>
      <p:sp>
        <p:nvSpPr>
          <p:cNvPr id="46100" name="Text Box 24"/>
          <p:cNvSpPr/>
          <p:nvPr/>
        </p:nvSpPr>
        <p:spPr>
          <a:xfrm>
            <a:off x="8832850" y="4076700"/>
            <a:ext cx="3048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20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C</a:t>
            </a:r>
          </a:p>
        </p:txBody>
      </p:sp>
      <p:graphicFrame>
        <p:nvGraphicFramePr>
          <p:cNvPr id="46101" name="Object 29"/>
          <p:cNvGraphicFramePr>
            <a:graphicFrameLocks noChangeAspect="1"/>
          </p:cNvGraphicFramePr>
          <p:nvPr/>
        </p:nvGraphicFramePr>
        <p:xfrm>
          <a:off x="8123238" y="4130675"/>
          <a:ext cx="609600" cy="685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0" imgW="609600" imgH="685800" progId="Equation.3">
                  <p:embed/>
                </p:oleObj>
              </mc:Choice>
              <mc:Fallback>
                <p:oleObj r:id="rId10" imgW="609600" imgH="685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8123238" y="4130675"/>
                        <a:ext cx="609600" cy="685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6102" name="Group 38"/>
          <p:cNvGrpSpPr/>
          <p:nvPr/>
        </p:nvGrpSpPr>
        <p:grpSpPr>
          <a:xfrm>
            <a:off x="3287713" y="1268413"/>
            <a:ext cx="3878262" cy="760412"/>
            <a:chOff x="1202" y="3430"/>
            <a:chExt cx="2443" cy="479"/>
          </a:xfrm>
        </p:grpSpPr>
        <p:graphicFrame>
          <p:nvGraphicFramePr>
            <p:cNvPr id="46103" name="Object 35"/>
            <p:cNvGraphicFramePr>
              <a:graphicFrameLocks noChangeAspect="1"/>
            </p:cNvGraphicFramePr>
            <p:nvPr/>
          </p:nvGraphicFramePr>
          <p:xfrm>
            <a:off x="1876" y="3430"/>
            <a:ext cx="196" cy="47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5" r:id="rId12" imgW="311150" imgH="760412" progId="Equation.3">
                    <p:embed/>
                  </p:oleObj>
                </mc:Choice>
                <mc:Fallback>
                  <p:oleObj r:id="rId12" imgW="311150" imgH="760412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876" y="3430"/>
                          <a:ext cx="196" cy="47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6104" name="Text Box 37"/>
            <p:cNvSpPr/>
            <p:nvPr/>
          </p:nvSpPr>
          <p:spPr>
            <a:xfrm>
              <a:off x="1202" y="3542"/>
              <a:ext cx="2443" cy="29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长度的    ，根据勾股定理得</a:t>
              </a:r>
            </a:p>
          </p:txBody>
        </p:sp>
      </p:grpSp>
      <p:graphicFrame>
        <p:nvGraphicFramePr>
          <p:cNvPr id="46105" name="Object 39"/>
          <p:cNvGraphicFramePr>
            <a:graphicFrameLocks noChangeAspect="1"/>
          </p:cNvGraphicFramePr>
          <p:nvPr/>
        </p:nvGraphicFramePr>
        <p:xfrm>
          <a:off x="2270125" y="4232275"/>
          <a:ext cx="2647950" cy="473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14" imgW="2647950" imgH="473075" progId="Equation.DSMT4">
                  <p:embed/>
                </p:oleObj>
              </mc:Choice>
              <mc:Fallback>
                <p:oleObj r:id="rId14" imgW="2647950" imgH="47307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270125" y="4232275"/>
                        <a:ext cx="2647950" cy="4730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106" name="Text Box 44"/>
          <p:cNvSpPr/>
          <p:nvPr/>
        </p:nvSpPr>
        <p:spPr>
          <a:xfrm>
            <a:off x="2116138" y="6026150"/>
            <a:ext cx="18415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en-US" altLang="zh-CN" b="1">
              <a:latin typeface="Times New Roman" pitchFamily="18" charset="0"/>
            </a:endParaRPr>
          </a:p>
        </p:txBody>
      </p:sp>
      <p:sp>
        <p:nvSpPr>
          <p:cNvPr id="46107" name="Text Box 45"/>
          <p:cNvSpPr/>
          <p:nvPr/>
        </p:nvSpPr>
        <p:spPr>
          <a:xfrm>
            <a:off x="2208213" y="5521325"/>
            <a:ext cx="7389812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则梯子稳定摆放时，它的顶端能够达到</a:t>
            </a:r>
            <a:r>
              <a:rPr lang="en-US" altLang="zh-CN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5.6 m</a:t>
            </a:r>
            <a:r>
              <a:rPr lang="zh-CN" altLang="en-US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高的墙头</a:t>
            </a:r>
            <a:r>
              <a:rPr lang="en-US" altLang="zh-CN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.</a:t>
            </a:r>
            <a:endParaRPr lang="zh-CN" altLang="en-US" sz="2400" i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</p:txBody>
      </p:sp>
      <p:graphicFrame>
        <p:nvGraphicFramePr>
          <p:cNvPr id="46108" name="Object 46"/>
          <p:cNvGraphicFramePr>
            <a:graphicFrameLocks noChangeAspect="1"/>
          </p:cNvGraphicFramePr>
          <p:nvPr/>
        </p:nvGraphicFramePr>
        <p:xfrm>
          <a:off x="2270125" y="4841875"/>
          <a:ext cx="1573213" cy="482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16" imgW="1573213" imgH="482600" progId="Equation.DSMT4">
                  <p:embed/>
                </p:oleObj>
              </mc:Choice>
              <mc:Fallback>
                <p:oleObj r:id="rId16" imgW="1573213" imgH="482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270125" y="4841875"/>
                        <a:ext cx="1573213" cy="482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 fill="hold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46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46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 fill="hold"/>
                                        <p:tgtEl>
                                          <p:spTgt spid="46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6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6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6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6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6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 uiExpand="1" build="p"/>
      <p:bldP spid="46096" grpId="0"/>
      <p:bldP spid="46098" grpId="0"/>
      <p:bldP spid="46099" grpId="0"/>
      <p:bldP spid="46100" grpId="0"/>
      <p:bldP spid="4610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29" name="Rectangle 2"/>
          <p:cNvSpPr>
            <a:spLocks noGrp="1"/>
          </p:cNvSpPr>
          <p:nvPr>
            <p:ph type="body" sz="half" idx="4294967295"/>
          </p:nvPr>
        </p:nvSpPr>
        <p:spPr>
          <a:xfrm>
            <a:off x="1487488" y="1989138"/>
            <a:ext cx="82280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697038" indent="-325438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lvl="0" eaLnBrk="1" hangingPunct="1">
              <a:buNone/>
            </a:pPr>
            <a:r>
              <a:rPr lang="en-US" altLang="zh-CN" sz="2400">
                <a:latin typeface="Times New Roman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>
                <a:latin typeface="Times New Roman" pitchFamily="18" charset="0"/>
                <a:ea typeface="微软雅黑" panose="020b0503020204020204" pitchFamily="34" charset="-122"/>
              </a:rPr>
              <a:t>．估算下列数的大小：  </a:t>
            </a:r>
          </a:p>
        </p:txBody>
      </p:sp>
      <p:grpSp>
        <p:nvGrpSpPr>
          <p:cNvPr id="48130" name="Group 14"/>
          <p:cNvGrpSpPr/>
          <p:nvPr/>
        </p:nvGrpSpPr>
        <p:grpSpPr>
          <a:xfrm>
            <a:off x="1487488" y="3573463"/>
            <a:ext cx="7432675" cy="2881312"/>
            <a:chOff x="476" y="1706"/>
            <a:chExt cx="4682" cy="1815"/>
          </a:xfrm>
        </p:grpSpPr>
        <p:sp>
          <p:nvSpPr>
            <p:cNvPr id="48131" name="Rectangle 5"/>
            <p:cNvSpPr/>
            <p:nvPr/>
          </p:nvSpPr>
          <p:spPr>
            <a:xfrm>
              <a:off x="476" y="1706"/>
              <a:ext cx="4682" cy="181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533400" lvl="0" indent="-533400" eaLnBrk="1" hangingPunct="1">
                <a:lnSpc>
                  <a:spcPct val="150000"/>
                </a:lnSpc>
                <a:spcBef>
                  <a:spcPct val="20000"/>
                </a:spcBef>
              </a:pP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解：（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1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）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            3.6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或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3.7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（实际上只要在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3.6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和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3.7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之间  的数都可以）；</a:t>
              </a:r>
            </a:p>
            <a:p>
              <a:pPr marL="533400" lvl="0" indent="-533400" eaLnBrk="1" hangingPunct="1">
                <a:lnSpc>
                  <a:spcPct val="150000"/>
                </a:lnSpc>
                <a:spcBef>
                  <a:spcPct val="20000"/>
                </a:spcBef>
              </a:pP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        （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2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）            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9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或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10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（实际上只要在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9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和</a:t>
              </a:r>
              <a:r>
                <a:rPr lang="en-US" altLang="zh-CN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10</a:t>
              </a:r>
              <a:r>
                <a:rPr lang="zh-CN" altLang="en-US" sz="2400" i="0">
                  <a:solidFill>
                    <a:srgbClr val="002060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之间的数都可以）．</a:t>
              </a:r>
            </a:p>
          </p:txBody>
        </p:sp>
        <p:graphicFrame>
          <p:nvGraphicFramePr>
            <p:cNvPr id="48132" name="Object 6"/>
            <p:cNvGraphicFramePr>
              <a:graphicFrameLocks noChangeAspect="1"/>
            </p:cNvGraphicFramePr>
            <p:nvPr/>
          </p:nvGraphicFramePr>
          <p:xfrm>
            <a:off x="1343" y="1776"/>
            <a:ext cx="609" cy="27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r:id="rId2" imgW="966788" imgH="431800" progId="Equation.DSMT4">
                    <p:embed/>
                  </p:oleObj>
                </mc:Choice>
                <mc:Fallback>
                  <p:oleObj r:id="rId2" imgW="966788" imgH="431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343" y="1776"/>
                          <a:ext cx="609" cy="27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8133" name="Object 7"/>
            <p:cNvGraphicFramePr>
              <a:graphicFrameLocks noChangeAspect="1"/>
            </p:cNvGraphicFramePr>
            <p:nvPr/>
          </p:nvGraphicFramePr>
          <p:xfrm>
            <a:off x="1301" y="2501"/>
            <a:ext cx="694" cy="30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r:id="rId4" imgW="1101725" imgH="477837" progId="Equation.DSMT4">
                    <p:embed/>
                  </p:oleObj>
                </mc:Choice>
                <mc:Fallback>
                  <p:oleObj r:id="rId4" imgW="1101725" imgH="477837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301" y="2501"/>
                          <a:ext cx="694" cy="30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48134" name="Group 13"/>
          <p:cNvGrpSpPr/>
          <p:nvPr/>
        </p:nvGrpSpPr>
        <p:grpSpPr>
          <a:xfrm>
            <a:off x="1812925" y="2673350"/>
            <a:ext cx="9217025" cy="520700"/>
            <a:chOff x="476" y="1422"/>
            <a:chExt cx="5806" cy="328"/>
          </a:xfrm>
        </p:grpSpPr>
        <p:sp>
          <p:nvSpPr>
            <p:cNvPr id="48135" name="Rectangle 9"/>
            <p:cNvSpPr/>
            <p:nvPr/>
          </p:nvSpPr>
          <p:spPr>
            <a:xfrm>
              <a:off x="476" y="1434"/>
              <a:ext cx="5806" cy="29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 eaLnBrk="1" hangingPunct="1"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（</a:t>
              </a:r>
              <a:r>
                <a:rPr lang="en-US" altLang="zh-CN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1</a:t>
              </a:r>
              <a:r>
                <a:rPr lang="zh-CN" altLang="en-US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）</a:t>
              </a:r>
              <a:r>
                <a:rPr lang="en-US" altLang="zh-CN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          </a:t>
              </a:r>
              <a:r>
                <a:rPr lang="zh-CN" altLang="en-US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（误差小于</a:t>
              </a:r>
              <a:r>
                <a:rPr lang="en-US" altLang="zh-CN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0.1</a:t>
              </a:r>
              <a:r>
                <a:rPr lang="zh-CN" altLang="en-US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）；（</a:t>
              </a:r>
              <a:r>
                <a:rPr lang="en-US" altLang="zh-CN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2</a:t>
              </a:r>
              <a:r>
                <a:rPr lang="zh-CN" altLang="en-US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）</a:t>
              </a:r>
              <a:r>
                <a:rPr lang="en-US" altLang="zh-CN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         </a:t>
              </a:r>
              <a:r>
                <a:rPr lang="zh-CN" altLang="en-US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（误差小于</a:t>
              </a:r>
              <a:r>
                <a:rPr lang="en-US" altLang="zh-CN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1</a:t>
              </a:r>
              <a:r>
                <a:rPr lang="zh-CN" altLang="en-US" sz="2400" i="0">
                  <a:solidFill>
                    <a:schemeClr val="tx1"/>
                  </a:solidFill>
                  <a:latin typeface="Times New Roman" pitchFamily="18" charset="0"/>
                  <a:ea typeface="微软雅黑" panose="020b0503020204020204" pitchFamily="34" charset="-122"/>
                </a:rPr>
                <a:t>）</a:t>
              </a:r>
            </a:p>
          </p:txBody>
        </p:sp>
        <p:graphicFrame>
          <p:nvGraphicFramePr>
            <p:cNvPr id="48136" name="Object 3"/>
            <p:cNvGraphicFramePr>
              <a:graphicFrameLocks noChangeAspect="1"/>
            </p:cNvGraphicFramePr>
            <p:nvPr/>
          </p:nvGraphicFramePr>
          <p:xfrm>
            <a:off x="3491" y="1422"/>
            <a:ext cx="594" cy="32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0" r:id="rId6" imgW="942975" imgH="520700" progId="Equation.DSMT4">
                    <p:embed/>
                  </p:oleObj>
                </mc:Choice>
                <mc:Fallback>
                  <p:oleObj r:id="rId6" imgW="942975" imgH="5207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491" y="1422"/>
                          <a:ext cx="594" cy="32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8137" name="Object 10"/>
            <p:cNvGraphicFramePr>
              <a:graphicFrameLocks noChangeAspect="1"/>
            </p:cNvGraphicFramePr>
            <p:nvPr/>
          </p:nvGraphicFramePr>
          <p:xfrm>
            <a:off x="941" y="1434"/>
            <a:ext cx="605" cy="31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r:id="rId8" imgW="960438" imgH="501650" progId="Equation.DSMT4">
                    <p:embed/>
                  </p:oleObj>
                </mc:Choice>
                <mc:Fallback>
                  <p:oleObj r:id="rId8" imgW="960438" imgH="50165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clrChange useA="0">
                            <a:clrFrom>
                              <a:srgbClr val="000000"/>
                            </a:clrFrom>
                            <a:clrTo>
                              <a:schemeClr val="tx1"/>
                            </a:clrTo>
                          </a:clrChange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941" y="1434"/>
                          <a:ext cx="605" cy="316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8138" name="Rectangle 1"/>
          <p:cNvSpPr txBox="1"/>
          <p:nvPr/>
        </p:nvSpPr>
        <p:spPr bwMode="auto">
          <a:xfrm>
            <a:off x="890588" y="539750"/>
            <a:ext cx="2973388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随堂练习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481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7" name="Rectangle 2"/>
          <p:cNvSpPr>
            <a:spLocks noGrp="1"/>
          </p:cNvSpPr>
          <p:nvPr>
            <p:ph type="body" sz="half" idx="4294967295"/>
          </p:nvPr>
        </p:nvSpPr>
        <p:spPr>
          <a:xfrm>
            <a:off x="1847850" y="836613"/>
            <a:ext cx="7777163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697038" indent="-325438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lvl="0" eaLnBrk="1" hangingPunct="1">
              <a:buNone/>
            </a:pPr>
            <a:r>
              <a:rPr lang="zh-CN" altLang="en-US" sz="2000" b="1">
                <a:latin typeface="Times New Roman" pitchFamily="18" charset="0"/>
                <a:ea typeface="宋体" pitchFamily="2" charset="-122"/>
              </a:rPr>
              <a:t>   </a:t>
            </a:r>
            <a:r>
              <a:rPr lang="en-US" altLang="zh-CN" sz="28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2.</a:t>
            </a:r>
            <a:r>
              <a:rPr lang="zh-CN" altLang="en-US" sz="28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通过估算，比较下面各组数的大小：</a:t>
            </a:r>
            <a:endParaRPr lang="en-US" altLang="zh-CN" sz="280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lvl="0" eaLnBrk="1" hangingPunct="1">
              <a:buNone/>
            </a:pPr>
            <a:r>
              <a:rPr lang="en-US" altLang="zh-CN" sz="2800">
                <a:ea typeface="宋体" pitchFamily="2" charset="-122"/>
              </a:rPr>
              <a:t>   </a:t>
            </a:r>
          </a:p>
        </p:txBody>
      </p:sp>
      <p:graphicFrame>
        <p:nvGraphicFramePr>
          <p:cNvPr id="50178" name="Object 3"/>
          <p:cNvGraphicFramePr>
            <a:graphicFrameLocks noGrp="1" noChangeAspect="1"/>
          </p:cNvGraphicFramePr>
          <p:nvPr>
            <p:ph sz="quarter" idx="4294967295"/>
          </p:nvPr>
        </p:nvGraphicFramePr>
        <p:xfrm>
          <a:off x="2570163" y="1592263"/>
          <a:ext cx="4221162" cy="885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2" imgW="4221162" imgH="885825" progId="Equation.DSMT4">
                  <p:embed/>
                </p:oleObj>
              </mc:Choice>
              <mc:Fallback>
                <p:oleObj r:id="rId2" imgW="4221162" imgH="8858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570163" y="1592263"/>
                        <a:ext cx="4221162" cy="8858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79" name="Object 4"/>
          <p:cNvGraphicFramePr>
            <a:graphicFrameLocks noGrp="1" noChangeAspect="1"/>
          </p:cNvGraphicFramePr>
          <p:nvPr>
            <p:ph sz="quarter" idx="4294967295"/>
          </p:nvPr>
        </p:nvGraphicFramePr>
        <p:xfrm>
          <a:off x="2106613" y="3060700"/>
          <a:ext cx="6146800" cy="2447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4" imgW="6146800" imgH="2447925" progId="Equation.DSMT4">
                  <p:embed/>
                </p:oleObj>
              </mc:Choice>
              <mc:Fallback>
                <p:oleObj r:id="rId4" imgW="6146800" imgH="24479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106613" y="3060700"/>
                        <a:ext cx="6146800" cy="24479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5" name="Rectangle 3"/>
          <p:cNvSpPr>
            <a:spLocks noGrp="1"/>
          </p:cNvSpPr>
          <p:nvPr>
            <p:ph type="body" sz="half" idx="4294967295"/>
          </p:nvPr>
        </p:nvSpPr>
        <p:spPr bwMode="auto">
          <a:xfrm>
            <a:off x="1735138" y="836613"/>
            <a:ext cx="7848600" cy="17414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697038" indent="-325438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marL="0" marR="0" lvl="0" indent="0" defTabSz="9144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3. </a:t>
            </a:r>
            <a:r>
              <a:rPr lang="zh-CN" altLang="en-US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一个人一生平均要饮用的液体总量大约为</a:t>
            </a:r>
            <a:r>
              <a:rPr lang="en-US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40 m</a:t>
            </a:r>
            <a:r>
              <a:rPr lang="en-US" altLang="zh-CN" sz="2400" spc="0" baseline="3000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3</a:t>
            </a:r>
            <a:r>
              <a:rPr lang="zh-CN" altLang="en-US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</a:t>
            </a:r>
            <a:r>
              <a:rPr lang="en-US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如果用</a:t>
            </a:r>
            <a:endParaRPr lang="en-US" altLang="zh-CN" sz="2400" baseline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marL="0" marR="0" lvl="0" indent="0" defTabSz="9144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   </a:t>
            </a:r>
            <a:r>
              <a:rPr lang="zh-CN" altLang="en-US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一圆柱形的容器（底面直径等于高）来装这些液体，这</a:t>
            </a:r>
            <a:endParaRPr lang="en-US" altLang="zh-CN" sz="2400" baseline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marL="0" marR="0" lvl="0" indent="0" defTabSz="9144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   </a:t>
            </a:r>
            <a:r>
              <a:rPr lang="zh-CN" altLang="en-US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个容器大约有多高？（误差小于</a:t>
            </a:r>
            <a:r>
              <a:rPr lang="en-US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1 m</a:t>
            </a:r>
            <a:r>
              <a:rPr lang="zh-CN" altLang="en-US" sz="2400" spc="0" baseline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）</a:t>
            </a:r>
            <a:endParaRPr lang="en-US" altLang="zh-CN" sz="2400" baseline="0">
              <a:solidFill>
                <a:schemeClr val="bg1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marL="228600" marR="0" lvl="0" indent="-228600" defTabSz="914400" eaLnBrk="1" hangingPunct="1">
              <a:lnSpc>
                <a:spcPct val="80000"/>
              </a:lnSpc>
              <a:buNone/>
            </a:pPr>
            <a:r>
              <a:rPr lang="en-US" altLang="zh-CN" sz="1100" spc="0" baseline="0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                  </a:t>
            </a:r>
            <a:endParaRPr lang="en-US" altLang="zh-CN" sz="1600" baseline="0">
              <a:solidFill>
                <a:schemeClr val="bg1"/>
              </a:solidFill>
              <a:ea typeface="宋体" pitchFamily="2" charset="-122"/>
            </a:endParaRPr>
          </a:p>
        </p:txBody>
      </p:sp>
      <p:graphicFrame>
        <p:nvGraphicFramePr>
          <p:cNvPr id="52226" name="Object 7"/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5880100" y="4519613"/>
          <a:ext cx="850900" cy="396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2" imgW="850900" imgH="396875" progId="Equation.DSMT4">
                  <p:embed/>
                </p:oleObj>
              </mc:Choice>
              <mc:Fallback>
                <p:oleObj r:id="rId2" imgW="850900" imgH="39687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5880100" y="4519613"/>
                        <a:ext cx="850900" cy="396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2227" name="Object 6"/>
          <p:cNvGraphicFramePr>
            <a:graphicFrameLocks noChangeAspect="1"/>
          </p:cNvGraphicFramePr>
          <p:nvPr/>
        </p:nvGraphicFramePr>
        <p:xfrm>
          <a:off x="2540000" y="3298825"/>
          <a:ext cx="3119438" cy="177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4" imgW="3119438" imgH="1778000" progId="Equation.DSMT4">
                  <p:embed/>
                </p:oleObj>
              </mc:Choice>
              <mc:Fallback>
                <p:oleObj r:id="rId4" imgW="3119438" imgH="17780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  <a:clrChange useA="0">
                          <a:clrFrom>
                            <a:srgbClr val="000000"/>
                          </a:clrFrom>
                          <a:clrTo>
                            <a:schemeClr val="tx1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540000" y="3298825"/>
                        <a:ext cx="3119438" cy="17780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28" name="文本框 1"/>
          <p:cNvSpPr/>
          <p:nvPr/>
        </p:nvSpPr>
        <p:spPr>
          <a:xfrm>
            <a:off x="2487613" y="5154613"/>
            <a:ext cx="4464050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所以这个容器大约有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4 m.</a:t>
            </a:r>
            <a:endParaRPr lang="zh-CN" altLang="en-US" sz="2400" i="0">
              <a:solidFill>
                <a:srgbClr val="FFFF00"/>
              </a:solidFill>
              <a:latin typeface="Times New Roman" pitchFamily="18" charset="0"/>
              <a:ea typeface="微软雅黑" panose="020b0503020204020204" pitchFamily="34" charset="-122"/>
            </a:endParaRPr>
          </a:p>
        </p:txBody>
      </p:sp>
      <p:sp>
        <p:nvSpPr>
          <p:cNvPr id="52229" name="矩形 3"/>
          <p:cNvSpPr/>
          <p:nvPr/>
        </p:nvSpPr>
        <p:spPr>
          <a:xfrm>
            <a:off x="1735138" y="2698750"/>
            <a:ext cx="7385050" cy="1200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解：设圆柱的高为</a:t>
            </a:r>
            <a:r>
              <a:rPr lang="zh-CN" altLang="en-US" sz="240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x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，那么它的底面半径为</a:t>
            </a: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0.5</a:t>
            </a:r>
            <a:r>
              <a:rPr lang="en-US" altLang="zh-CN" sz="240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x</a:t>
            </a:r>
            <a:r>
              <a:rPr lang="zh-CN" altLang="en-US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，则</a:t>
            </a:r>
            <a:endParaRPr lang="en-US" altLang="zh-CN" sz="2400" i="0">
              <a:solidFill>
                <a:srgbClr val="FFFF00"/>
              </a:solidFill>
              <a:latin typeface="Times New Roman" pitchFamily="18" charset="0"/>
              <a:ea typeface="微软雅黑" panose="020b0503020204020204" pitchFamily="34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en-US" altLang="zh-CN" sz="2400" i="0">
                <a:solidFill>
                  <a:srgbClr val="FFFF00"/>
                </a:solidFill>
                <a:latin typeface="Times New Roman" pitchFamily="18" charset="0"/>
                <a:ea typeface="微软雅黑" panose="020b0503020204020204" pitchFamily="34" charset="-122"/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 fill="hold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 fill="hold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 fill="hold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/>
      <p:bldP spid="5222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3" name="Rectangle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br>
              <a:rPr lang="zh-CN" altLang="en-US">
                <a:ea typeface="宋体" pitchFamily="2" charset="-122"/>
              </a:rPr>
            </a:br>
            <a:endParaRPr lang="zh-CN" altLang="en-US">
              <a:ea typeface="宋体" pitchFamily="2" charset="-122"/>
            </a:endParaRPr>
          </a:p>
        </p:txBody>
      </p:sp>
      <p:sp>
        <p:nvSpPr>
          <p:cNvPr id="54274" name="Rectangle 5"/>
          <p:cNvSpPr/>
          <p:nvPr/>
        </p:nvSpPr>
        <p:spPr>
          <a:xfrm>
            <a:off x="2135188" y="2205038"/>
            <a:ext cx="889317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1.</a:t>
            </a:r>
            <a:r>
              <a:rPr lang="zh-CN" altLang="en-US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通过这节课的学习，你掌握了哪些知识？</a:t>
            </a:r>
          </a:p>
        </p:txBody>
      </p:sp>
      <p:sp>
        <p:nvSpPr>
          <p:cNvPr id="54275" name="Text Box 7"/>
          <p:cNvSpPr/>
          <p:nvPr/>
        </p:nvSpPr>
        <p:spPr>
          <a:xfrm>
            <a:off x="2136775" y="2814638"/>
            <a:ext cx="595630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2.</a:t>
            </a:r>
            <a:r>
              <a:rPr lang="zh-CN" altLang="en-US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通过学习这些知识，对你有怎样的启发？</a:t>
            </a:r>
          </a:p>
        </p:txBody>
      </p:sp>
      <p:sp>
        <p:nvSpPr>
          <p:cNvPr id="54276" name="Text Box 8"/>
          <p:cNvSpPr/>
          <p:nvPr/>
        </p:nvSpPr>
        <p:spPr>
          <a:xfrm>
            <a:off x="2135188" y="3460750"/>
            <a:ext cx="5648325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3.</a:t>
            </a:r>
            <a:r>
              <a:rPr lang="zh-CN" altLang="en-US" sz="2400" i="0">
                <a:solidFill>
                  <a:schemeClr val="bg1"/>
                </a:solidFill>
                <a:latin typeface="Times New Roman" pitchFamily="18" charset="0"/>
                <a:ea typeface="微软雅黑" panose="020b0503020204020204" pitchFamily="34" charset="-122"/>
              </a:rPr>
              <a:t>对于这节课的学习，你还有哪些疑问？</a:t>
            </a:r>
          </a:p>
        </p:txBody>
      </p:sp>
      <p:sp>
        <p:nvSpPr>
          <p:cNvPr id="54277" name="Rectangle 1"/>
          <p:cNvSpPr txBox="1"/>
          <p:nvPr/>
        </p:nvSpPr>
        <p:spPr bwMode="auto">
          <a:xfrm>
            <a:off x="890588" y="539750"/>
            <a:ext cx="2973388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课堂小结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/>
      <p:bldP spid="5427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321" name="Organization Chart 2"/>
          <p:cNvGrpSpPr>
            <a:grpSpLocks noChangeAspect="1"/>
          </p:cNvGrpSpPr>
          <p:nvPr/>
        </p:nvGrpSpPr>
        <p:grpSpPr>
          <a:xfrm>
            <a:off x="1271588" y="1585913"/>
            <a:ext cx="9144000" cy="4160837"/>
            <a:chOff x="1134" y="1270"/>
            <a:chExt cx="1440" cy="1584"/>
          </a:xfrm>
        </p:grpSpPr>
        <p:cxnSp>
          <p:nvCxnSpPr>
            <p:cNvPr id="56322" name="_s1028"/>
            <p:cNvCxnSpPr>
              <a:stCxn id="56328" idx="1"/>
              <a:endCxn id="56325" idx="2"/>
            </p:cNvCxnSpPr>
            <p:nvPr/>
          </p:nvCxnSpPr>
          <p:spPr>
            <a:xfrm rot="10800000">
              <a:off x="1566" y="1558"/>
              <a:ext cx="144" cy="1152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56323" name="_s1029"/>
            <p:cNvCxnSpPr>
              <a:stCxn id="56327" idx="1"/>
              <a:endCxn id="56325" idx="2"/>
            </p:cNvCxnSpPr>
            <p:nvPr/>
          </p:nvCxnSpPr>
          <p:spPr>
            <a:xfrm rot="10800000">
              <a:off x="1566" y="1558"/>
              <a:ext cx="144" cy="720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56324" name="_s1030"/>
            <p:cNvCxnSpPr>
              <a:stCxn id="56326" idx="1"/>
              <a:endCxn id="56325" idx="2"/>
            </p:cNvCxnSpPr>
            <p:nvPr/>
          </p:nvCxnSpPr>
          <p:spPr>
            <a:xfrm rot="10800000">
              <a:off x="1566" y="1558"/>
              <a:ext cx="144" cy="288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sp>
          <p:nvSpPr>
            <p:cNvPr id="56325" name="_s1031"/>
            <p:cNvSpPr/>
            <p:nvPr/>
          </p:nvSpPr>
          <p:spPr>
            <a:xfrm>
              <a:off x="1134" y="1270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round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估算一个无理数的大小</a:t>
              </a:r>
              <a:endParaRPr lang="en-US" altLang="zh-CN" sz="2400" i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6326" name="_s1032"/>
            <p:cNvSpPr/>
            <p:nvPr/>
          </p:nvSpPr>
          <p:spPr>
            <a:xfrm>
              <a:off x="1710" y="170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round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探求无理数估算结果的合理性</a:t>
              </a:r>
            </a:p>
          </p:txBody>
        </p:sp>
        <p:sp>
          <p:nvSpPr>
            <p:cNvPr id="56327" name="_s1033"/>
            <p:cNvSpPr/>
            <p:nvPr/>
          </p:nvSpPr>
          <p:spPr>
            <a:xfrm>
              <a:off x="1710" y="213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round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学会估算一个无理数的大致范围</a:t>
              </a:r>
            </a:p>
          </p:txBody>
        </p:sp>
        <p:sp>
          <p:nvSpPr>
            <p:cNvPr id="56328" name="_s1034"/>
            <p:cNvSpPr/>
            <p:nvPr/>
          </p:nvSpPr>
          <p:spPr>
            <a:xfrm>
              <a:off x="1710" y="2566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round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baseline="0">
                  <a:solidFill>
                    <a:srgbClr val="000000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400" i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用估算来解决实际问题和数学问题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 fill="hold"/>
                                        <p:tgtEl>
                                          <p:spTgt spid="56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https://d.book118.com/436233003230010054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4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5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6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Segoe UI Light</vt:lpstr>
      <vt:lpstr>Segoe UI</vt:lpstr>
      <vt:lpstr>宋体</vt:lpstr>
      <vt:lpstr>Times New Roman</vt:lpstr>
      <vt:lpstr>微软雅黑</vt:lpstr>
      <vt:lpstr>PMingLiU</vt:lpstr>
      <vt:lpstr>Wingdings</vt:lpstr>
      <vt:lpstr>Office Theme</vt:lpstr>
      <vt:lpstr>PowerPoint Presentation</vt:lpstr>
      <vt:lpstr>PowerPoint Presentation</vt:lpstr>
      <vt:lpstr>PowerPoint Presentation</vt:lpstr>
      <vt:lpstr/>
      <vt:lpstr>PowerPoint Presentation</vt:lpstr>
      <vt:lpstr>PowerPoint Presentation</vt:lpstr>
      <vt:lpstr>用估算来解决数学问题</vt:lpstr>
      <vt:lpstr/>
      <vt:lpstr>PowerPoint Presentation</vt:lpstr>
      <vt:lpstr/>
      <vt:lpstr>PowerPoint Presentation</vt:lpstr>
      <vt:lpstr>PowerPoint Presentation</vt:lpstr>
      <vt:lpstr>PowerPoint Presentation</vt:lpstr>
      <vt:lpstr/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2024-09-22T04:53:36.124</cp:lastPrinted>
  <dcterms:created xsi:type="dcterms:W3CDTF">2024-09-21T20:53:36Z</dcterms:created>
  <dcterms:modified xsi:type="dcterms:W3CDTF">2024-09-21T20:53:38Z</dcterms:modified>
</cp:coreProperties>
</file>