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06F41-D3C1-4B66-8607-3F81A30E9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3D6C8-37B7-4145-A578-FCE816F9A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ACB13-3367-4C31-AEE9-960BE2060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627E2-ED69-43B3-8D1F-3CB191D1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77ACF-690B-493C-8BD3-B0CB53574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5AE4D-CEA2-49F2-BD2E-3A47DCD4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41CAD-7D86-443E-86FF-E289F508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D0720-2A58-4D70-BC0D-50E09252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2044C-B6E4-4D01-801D-FAF27D41D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A500D-3346-4DA9-91CD-D7A7C8683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D3FA6-FA1F-4AD4-8BBC-CEA1CE9A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3962400" y="1066817"/>
            <a:ext cx="4648200" cy="19812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171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9" y="6076966"/>
            <a:ext cx="2289175" cy="476251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159" tIns="45579" rIns="91159" bIns="45579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b="0" u="none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076966"/>
            <a:ext cx="2895600" cy="476251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159" tIns="45579" rIns="91159" bIns="45579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b="0" u="none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6" y="6076966"/>
            <a:ext cx="2289175" cy="476251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159" tIns="45579" rIns="91159" bIns="45579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0" u="none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3447B16E-6FF2-4932-B105-7E8C5E912EFA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4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4" y="2906732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6705" indent="0">
              <a:buNone/>
              <a:defRPr sz="1800"/>
            </a:lvl2pPr>
            <a:lvl3pPr marL="913412" indent="0">
              <a:buNone/>
              <a:defRPr sz="1600"/>
            </a:lvl3pPr>
            <a:lvl4pPr marL="1370108" indent="0">
              <a:buNone/>
              <a:defRPr sz="1400"/>
            </a:lvl4pPr>
            <a:lvl5pPr marL="1826811" indent="0">
              <a:buNone/>
              <a:defRPr sz="1400"/>
            </a:lvl5pPr>
            <a:lvl6pPr marL="2283509" indent="0">
              <a:buNone/>
              <a:defRPr sz="1400"/>
            </a:lvl6pPr>
            <a:lvl7pPr marL="2740218" indent="0">
              <a:buNone/>
              <a:defRPr sz="1400"/>
            </a:lvl7pPr>
            <a:lvl8pPr marL="3196917" indent="0">
              <a:buNone/>
              <a:defRPr sz="1400"/>
            </a:lvl8pPr>
            <a:lvl9pPr marL="3653622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21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96" y="1981200"/>
            <a:ext cx="4194175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1" y="1535130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05" indent="0">
              <a:buNone/>
              <a:defRPr sz="2000" b="1"/>
            </a:lvl2pPr>
            <a:lvl3pPr marL="913412" indent="0">
              <a:buNone/>
              <a:defRPr sz="1800" b="1"/>
            </a:lvl3pPr>
            <a:lvl4pPr marL="1370108" indent="0">
              <a:buNone/>
              <a:defRPr sz="1600" b="1"/>
            </a:lvl4pPr>
            <a:lvl5pPr marL="1826811" indent="0">
              <a:buNone/>
              <a:defRPr sz="1600" b="1"/>
            </a:lvl5pPr>
            <a:lvl6pPr marL="2283509" indent="0">
              <a:buNone/>
              <a:defRPr sz="1600" b="1"/>
            </a:lvl6pPr>
            <a:lvl7pPr marL="2740218" indent="0">
              <a:buNone/>
              <a:defRPr sz="1600" b="1"/>
            </a:lvl7pPr>
            <a:lvl8pPr marL="3196917" indent="0">
              <a:buNone/>
              <a:defRPr sz="1600" b="1"/>
            </a:lvl8pPr>
            <a:lvl9pPr marL="3653622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1" y="217489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8" y="1535130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6705" indent="0">
              <a:buNone/>
              <a:defRPr sz="2000" b="1"/>
            </a:lvl2pPr>
            <a:lvl3pPr marL="913412" indent="0">
              <a:buNone/>
              <a:defRPr sz="1800" b="1"/>
            </a:lvl3pPr>
            <a:lvl4pPr marL="1370108" indent="0">
              <a:buNone/>
              <a:defRPr sz="1600" b="1"/>
            </a:lvl4pPr>
            <a:lvl5pPr marL="1826811" indent="0">
              <a:buNone/>
              <a:defRPr sz="1600" b="1"/>
            </a:lvl5pPr>
            <a:lvl6pPr marL="2283509" indent="0">
              <a:buNone/>
              <a:defRPr sz="1600" b="1"/>
            </a:lvl6pPr>
            <a:lvl7pPr marL="2740218" indent="0">
              <a:buNone/>
              <a:defRPr sz="1600" b="1"/>
            </a:lvl7pPr>
            <a:lvl8pPr marL="3196917" indent="0">
              <a:buNone/>
              <a:defRPr sz="1600" b="1"/>
            </a:lvl8pPr>
            <a:lvl9pPr marL="3653622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8" y="217489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3" y="273066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69" y="273070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3" y="1435119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6705" indent="0">
              <a:buNone/>
              <a:defRPr sz="1200"/>
            </a:lvl2pPr>
            <a:lvl3pPr marL="913412" indent="0">
              <a:buNone/>
              <a:defRPr sz="1000"/>
            </a:lvl3pPr>
            <a:lvl4pPr marL="1370108" indent="0">
              <a:buNone/>
              <a:defRPr sz="900"/>
            </a:lvl4pPr>
            <a:lvl5pPr marL="1826811" indent="0">
              <a:buNone/>
              <a:defRPr sz="900"/>
            </a:lvl5pPr>
            <a:lvl6pPr marL="2283509" indent="0">
              <a:buNone/>
              <a:defRPr sz="900"/>
            </a:lvl6pPr>
            <a:lvl7pPr marL="2740218" indent="0">
              <a:buNone/>
              <a:defRPr sz="900"/>
            </a:lvl7pPr>
            <a:lvl8pPr marL="3196917" indent="0">
              <a:buNone/>
              <a:defRPr sz="900"/>
            </a:lvl8pPr>
            <a:lvl9pPr marL="3653622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92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6705" indent="0">
              <a:buNone/>
              <a:defRPr sz="2800"/>
            </a:lvl2pPr>
            <a:lvl3pPr marL="913412" indent="0">
              <a:buNone/>
              <a:defRPr sz="2400"/>
            </a:lvl3pPr>
            <a:lvl4pPr marL="1370108" indent="0">
              <a:buNone/>
              <a:defRPr sz="2000"/>
            </a:lvl4pPr>
            <a:lvl5pPr marL="1826811" indent="0">
              <a:buNone/>
              <a:defRPr sz="2000"/>
            </a:lvl5pPr>
            <a:lvl6pPr marL="2283509" indent="0">
              <a:buNone/>
              <a:defRPr sz="2000"/>
            </a:lvl6pPr>
            <a:lvl7pPr marL="2740218" indent="0">
              <a:buNone/>
              <a:defRPr sz="2000"/>
            </a:lvl7pPr>
            <a:lvl8pPr marL="3196917" indent="0">
              <a:buNone/>
              <a:defRPr sz="2000"/>
            </a:lvl8pPr>
            <a:lvl9pPr marL="3653622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56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6705" indent="0">
              <a:buNone/>
              <a:defRPr sz="1200"/>
            </a:lvl2pPr>
            <a:lvl3pPr marL="913412" indent="0">
              <a:buNone/>
              <a:defRPr sz="1000"/>
            </a:lvl3pPr>
            <a:lvl4pPr marL="1370108" indent="0">
              <a:buNone/>
              <a:defRPr sz="900"/>
            </a:lvl4pPr>
            <a:lvl5pPr marL="1826811" indent="0">
              <a:buNone/>
              <a:defRPr sz="900"/>
            </a:lvl5pPr>
            <a:lvl6pPr marL="2283509" indent="0">
              <a:buNone/>
              <a:defRPr sz="900"/>
            </a:lvl6pPr>
            <a:lvl7pPr marL="2740218" indent="0">
              <a:buNone/>
              <a:defRPr sz="900"/>
            </a:lvl7pPr>
            <a:lvl8pPr marL="3196917" indent="0">
              <a:buNone/>
              <a:defRPr sz="900"/>
            </a:lvl8pPr>
            <a:lvl9pPr marL="3653622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0383" y="685800"/>
            <a:ext cx="2135187" cy="51816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7" y="685800"/>
            <a:ext cx="6256339" cy="51816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29" y="685817"/>
            <a:ext cx="8540751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04821" y="1981200"/>
            <a:ext cx="4194175" cy="3886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96" y="1981200"/>
            <a:ext cx="4194175" cy="3886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9" y="685817"/>
            <a:ext cx="8540751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159" tIns="45579" rIns="91159" bIns="45579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4805" y="1981200"/>
            <a:ext cx="8540751" cy="3886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159" tIns="45579" rIns="91159" bIns="4557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med"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5pPr>
      <a:lvl6pPr marL="456705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6pPr>
      <a:lvl7pPr marL="913412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7pPr>
      <a:lvl8pPr marL="1370108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8pPr>
      <a:lvl9pPr marL="1826811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9pPr>
    </p:titleStyle>
    <p:bodyStyle>
      <a:lvl1pPr marL="342526" indent="-342526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v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148" indent="-28543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"/>
        <a:defRPr sz="2800">
          <a:solidFill>
            <a:schemeClr val="tx1"/>
          </a:solidFill>
          <a:latin typeface="+mn-lt"/>
          <a:ea typeface="+mn-ea"/>
        </a:defRPr>
      </a:lvl2pPr>
      <a:lvl3pPr marL="1141759" indent="-228348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400">
          <a:solidFill>
            <a:schemeClr val="tx1"/>
          </a:solidFill>
          <a:latin typeface="+mn-lt"/>
          <a:ea typeface="+mn-ea"/>
        </a:defRPr>
      </a:lvl3pPr>
      <a:lvl4pPr marL="1598460" indent="-228348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"/>
        <a:defRPr sz="2000">
          <a:solidFill>
            <a:schemeClr val="tx1"/>
          </a:solidFill>
          <a:latin typeface="+mn-lt"/>
          <a:ea typeface="+mn-ea"/>
        </a:defRPr>
      </a:lvl4pPr>
      <a:lvl5pPr marL="2055168" indent="-228348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5pPr>
      <a:lvl6pPr marL="2511863" indent="-228348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68569" indent="-228348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5271" indent="-228348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1973" indent="-228348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6705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3412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0108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6811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3509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0218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6917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3622" algn="l" defTabSz="91341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304012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2" descr="http://img1.3lian.com/2015/a1/19/d/12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89445" name="WordArt 5"/>
          <p:cNvSpPr>
            <a:spLocks noChangeArrowheads="1" noChangeShapeType="1" noTextEdit="1"/>
          </p:cNvSpPr>
          <p:nvPr/>
        </p:nvSpPr>
        <p:spPr bwMode="auto">
          <a:xfrm>
            <a:off x="1960542" y="537220"/>
            <a:ext cx="4411663" cy="1143000"/>
          </a:xfrm>
          <a:prstGeom prst="rect">
            <a:avLst/>
          </a:prstGeom>
        </p:spPr>
        <p:txBody>
          <a:bodyPr wrap="none" lIns="91159" tIns="45579" rIns="91159" bIns="45579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 kern="10">
                <a:ln w="19050">
                  <a:solidFill>
                    <a:srgbClr val="FFFF00"/>
                  </a:solidFill>
                  <a:round/>
                </a:ln>
                <a:solidFill>
                  <a:srgbClr val="FF0000"/>
                </a:solidFill>
                <a:latin typeface="华文行楷"/>
                <a:ea typeface="华文行楷"/>
              </a:rPr>
              <a:t>金融资产</a:t>
            </a:r>
          </a:p>
        </p:txBody>
      </p:sp>
      <p:sp>
        <p:nvSpPr>
          <p:cNvPr id="189446" name="WordArt 6" descr="90%"/>
          <p:cNvSpPr>
            <a:spLocks noChangeArrowheads="1" noChangeShapeType="1" noTextEdit="1"/>
          </p:cNvSpPr>
          <p:nvPr/>
        </p:nvSpPr>
        <p:spPr bwMode="auto">
          <a:xfrm>
            <a:off x="2968653" y="1908821"/>
            <a:ext cx="2701925" cy="800100"/>
          </a:xfrm>
          <a:prstGeom prst="rect">
            <a:avLst/>
          </a:prstGeom>
        </p:spPr>
        <p:txBody>
          <a:bodyPr wrap="none" lIns="91159" tIns="45579" rIns="91159" bIns="45579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 kern="10">
                <a:ln w="12700">
                  <a:solidFill>
                    <a:srgbClr val="FFFF00"/>
                  </a:solidFill>
                  <a:round/>
                </a:ln>
                <a:pattFill prst="pct90">
                  <a:fgClr>
                    <a:srgbClr val="FF0000"/>
                  </a:fgClr>
                  <a:bgClr>
                    <a:srgbClr val="FFFFFF"/>
                  </a:bgClr>
                </a:pattFill>
                <a:latin typeface="华文行楷"/>
                <a:ea typeface="华文行楷"/>
              </a:rPr>
              <a:t>张艳玲</a:t>
            </a:r>
          </a:p>
        </p:txBody>
      </p:sp>
    </p:spTree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5133E9C2-0432-8446-0136-DE5E3D185E5F}"/>
              </a:ext>
            </a:extLst>
          </p:cNvPr>
          <p:cNvSpPr/>
          <p:nvPr/>
        </p:nvSpPr>
        <p:spPr bwMode="auto">
          <a:xfrm>
            <a:off x="5795196" y="2540157"/>
            <a:ext cx="288169" cy="1620651"/>
          </a:xfrm>
          <a:prstGeom prst="leftBrace">
            <a:avLst>
              <a:gd name="adj1" fmla="val 62384"/>
              <a:gd name="adj2" fmla="val 50000"/>
            </a:avLst>
          </a:prstGeom>
          <a:noFill/>
          <a:ln w="38100">
            <a:solidFill>
              <a:srgbClr val="CC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endParaRPr lang="zh-CN" altLang="en-US" sz="2800" b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94211" name="Text Box 3">
            <a:extLst>
              <a:ext uri="{FF2B5EF4-FFF2-40B4-BE49-F238E27FC236}">
                <a16:creationId xmlns:a16="http://schemas.microsoft.com/office/drawing/2014/main" id="{3A7142DF-89D8-E032-1FFC-4D84A6AC5E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475" y="2097026"/>
            <a:ext cx="1757894" cy="487359"/>
          </a:xfrm>
          <a:prstGeom prst="rect">
            <a:avLst/>
          </a:prstGeom>
          <a:gradFill rotWithShape="1">
            <a:gsLst>
              <a:gs pos="0">
                <a:srgbClr val="5E765E">
                  <a:alpha val="32999"/>
                </a:srgbClr>
              </a:gs>
              <a:gs pos="50000">
                <a:srgbClr val="CCFFCC">
                  <a:alpha val="10999"/>
                </a:srgbClr>
              </a:gs>
              <a:gs pos="100000">
                <a:srgbClr val="5E765E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square" lIns="87931" tIns="43965" rIns="87931" bIns="43965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90000"/>
              </a:lnSpc>
              <a:buFont typeface="Arial" pitchFamily="34" charset="0"/>
              <a:buNone/>
              <a:defRPr/>
            </a:pPr>
            <a:r>
              <a:rPr lang="zh-CN" altLang="en-US" sz="2800" b="0">
                <a:solidFill>
                  <a:srgbClr val="CC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账户设置</a:t>
            </a:r>
            <a:r>
              <a:rPr lang="zh-CN" altLang="en-US" sz="2800" b="0">
                <a:solidFill>
                  <a:schemeClr val="tx2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</a:t>
            </a:r>
          </a:p>
        </p:txBody>
      </p:sp>
      <p:sp>
        <p:nvSpPr>
          <p:cNvPr id="94212" name="AutoShape 4">
            <a:extLst>
              <a:ext uri="{FF2B5EF4-FFF2-40B4-BE49-F238E27FC236}">
                <a16:creationId xmlns:a16="http://schemas.microsoft.com/office/drawing/2014/main" id="{9AA95364-1384-E8CD-D3F4-24C333B948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8280" y="2419936"/>
            <a:ext cx="2328756" cy="377478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0000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成本</a:t>
            </a:r>
          </a:p>
        </p:txBody>
      </p:sp>
      <p:sp>
        <p:nvSpPr>
          <p:cNvPr id="94213" name="AutoShape 5">
            <a:extLst>
              <a:ext uri="{FF2B5EF4-FFF2-40B4-BE49-F238E27FC236}">
                <a16:creationId xmlns:a16="http://schemas.microsoft.com/office/drawing/2014/main" id="{85B60DFD-20EE-A12C-823E-530F3BB855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8280" y="3350530"/>
            <a:ext cx="2328756" cy="433442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0000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应计利息</a:t>
            </a:r>
          </a:p>
        </p:txBody>
      </p:sp>
      <p:sp>
        <p:nvSpPr>
          <p:cNvPr id="94216" name="AutoShape 8">
            <a:extLst>
              <a:ext uri="{FF2B5EF4-FFF2-40B4-BE49-F238E27FC236}">
                <a16:creationId xmlns:a16="http://schemas.microsoft.com/office/drawing/2014/main" id="{10273DE9-952E-3AF5-C8B5-D4BB5E4709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8280" y="2853379"/>
            <a:ext cx="2328756" cy="433443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0000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利息调整</a:t>
            </a:r>
          </a:p>
        </p:txBody>
      </p:sp>
      <p:sp>
        <p:nvSpPr>
          <p:cNvPr id="94217" name="AutoShape 9">
            <a:extLst>
              <a:ext uri="{FF2B5EF4-FFF2-40B4-BE49-F238E27FC236}">
                <a16:creationId xmlns:a16="http://schemas.microsoft.com/office/drawing/2014/main" id="{F810FCDA-B27C-0D4D-889F-7264714ACC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8279" y="3847680"/>
            <a:ext cx="2328757" cy="491793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0000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公允价值变动</a:t>
            </a:r>
          </a:p>
        </p:txBody>
      </p:sp>
      <p:sp>
        <p:nvSpPr>
          <p:cNvPr id="94227" name="AutoShape 10">
            <a:extLst>
              <a:ext uri="{FF2B5EF4-FFF2-40B4-BE49-F238E27FC236}">
                <a16:creationId xmlns:a16="http://schemas.microsoft.com/office/drawing/2014/main" id="{C7C2B5BB-0CA1-14A0-D2E7-DF3CE6C51F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1760" y="677779"/>
            <a:ext cx="4620064" cy="1051687"/>
          </a:xfrm>
          <a:prstGeom prst="flowChartAlternateProcess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7931" tIns="43965" rIns="87931" bIns="43965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zh-CN" altLang="en-US" sz="2800" b="0">
                <a:solidFill>
                  <a:srgbClr val="CC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以公允价值计量且其变动计入其他综合收益的金融资产</a:t>
            </a:r>
          </a:p>
        </p:txBody>
      </p:sp>
      <p:sp>
        <p:nvSpPr>
          <p:cNvPr id="94234" name="AutoShape 26">
            <a:extLst>
              <a:ext uri="{FF2B5EF4-FFF2-40B4-BE49-F238E27FC236}">
                <a16:creationId xmlns:a16="http://schemas.microsoft.com/office/drawing/2014/main" id="{298B8230-7AFA-A506-1ACB-350AF09704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2724" y="2853379"/>
            <a:ext cx="1897557" cy="1051687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square" lIns="87931" tIns="43965" rIns="87931" bIns="43965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CC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其他债权投资</a:t>
            </a:r>
          </a:p>
        </p:txBody>
      </p:sp>
      <p:sp>
        <p:nvSpPr>
          <p:cNvPr id="94250" name="AutoShape 42">
            <a:extLst>
              <a:ext uri="{FF2B5EF4-FFF2-40B4-BE49-F238E27FC236}">
                <a16:creationId xmlns:a16="http://schemas.microsoft.com/office/drawing/2014/main" id="{5A59DE10-2B5D-02F2-19AA-B3ACF1516C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7809" y="4580935"/>
            <a:ext cx="1932473" cy="1051687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square" lIns="87931" tIns="43965" rIns="87931" bIns="43965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CC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其他权益工具投资</a:t>
            </a:r>
          </a:p>
        </p:txBody>
      </p:sp>
      <p:sp>
        <p:nvSpPr>
          <p:cNvPr id="94252" name="AutoShape 44">
            <a:extLst>
              <a:ext uri="{FF2B5EF4-FFF2-40B4-BE49-F238E27FC236}">
                <a16:creationId xmlns:a16="http://schemas.microsoft.com/office/drawing/2014/main" id="{3CFDB657-4B25-68C9-0A4B-D2F9A1EE2E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8279" y="4621173"/>
            <a:ext cx="2313907" cy="447733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0000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成本</a:t>
            </a:r>
          </a:p>
        </p:txBody>
      </p:sp>
      <p:sp>
        <p:nvSpPr>
          <p:cNvPr id="94253" name="AutoShape 45">
            <a:extLst>
              <a:ext uri="{FF2B5EF4-FFF2-40B4-BE49-F238E27FC236}">
                <a16:creationId xmlns:a16="http://schemas.microsoft.com/office/drawing/2014/main" id="{CEFFC3DB-9A00-4F09-A2ED-4488B11855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8279" y="5138565"/>
            <a:ext cx="2313907" cy="447733"/>
          </a:xfrm>
          <a:prstGeom prst="flowChartAlternateProcess">
            <a:avLst/>
          </a:prstGeom>
          <a:gradFill rotWithShape="1">
            <a:gsLst>
              <a:gs pos="0">
                <a:srgbClr val="76762F">
                  <a:alpha val="32999"/>
                </a:srgbClr>
              </a:gs>
              <a:gs pos="50000">
                <a:srgbClr val="FFFF66">
                  <a:alpha val="10999"/>
                </a:srgbClr>
              </a:gs>
              <a:gs pos="100000">
                <a:srgbClr val="76762F">
                  <a:alpha val="32999"/>
                </a:srgbClr>
              </a:gs>
            </a:gsLst>
            <a:lin ang="5400000" scaled="1"/>
          </a:gradFill>
          <a:ln>
            <a:noFill/>
          </a:ln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  <a:defRPr/>
            </a:pPr>
            <a:r>
              <a:rPr lang="zh-CN" altLang="en-US" sz="2800" b="0">
                <a:solidFill>
                  <a:srgbClr val="0000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公允价值变动</a:t>
            </a:r>
          </a:p>
        </p:txBody>
      </p:sp>
      <p:sp>
        <p:nvSpPr>
          <p:cNvPr id="447503" name="右箭头标注 447502">
            <a:extLst>
              <a:ext uri="{FF2B5EF4-FFF2-40B4-BE49-F238E27FC236}">
                <a16:creationId xmlns:a16="http://schemas.microsoft.com/office/drawing/2014/main" id="{9E3D294E-A54B-5723-F717-D985066C4B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584" y="2951946"/>
            <a:ext cx="3000225" cy="954107"/>
          </a:xfrm>
          <a:prstGeom prst="rightArrowCallout">
            <a:avLst>
              <a:gd name="adj1" fmla="val 30204"/>
              <a:gd name="adj2" fmla="val 25000"/>
              <a:gd name="adj3" fmla="val 62871"/>
              <a:gd name="adj4" fmla="val 66667"/>
            </a:avLst>
          </a:prstGeom>
          <a:noFill/>
          <a:ln w="9525">
            <a:solidFill>
              <a:srgbClr val="CC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zh-CN" altLang="en-US" sz="2800" b="0">
                <a:solidFill>
                  <a:srgbClr val="0033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金融资产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zh-CN" altLang="en-US" sz="2800" b="0">
                <a:solidFill>
                  <a:srgbClr val="0033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为债券投资</a:t>
            </a:r>
          </a:p>
        </p:txBody>
      </p:sp>
      <p:sp>
        <p:nvSpPr>
          <p:cNvPr id="447504" name="右箭头标注 447503">
            <a:extLst>
              <a:ext uri="{FF2B5EF4-FFF2-40B4-BE49-F238E27FC236}">
                <a16:creationId xmlns:a16="http://schemas.microsoft.com/office/drawing/2014/main" id="{8749BD2F-300B-F503-32BB-3BF2DF2156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584" y="4663240"/>
            <a:ext cx="2985340" cy="954107"/>
          </a:xfrm>
          <a:prstGeom prst="rightArrowCallout">
            <a:avLst>
              <a:gd name="adj1" fmla="val 30204"/>
              <a:gd name="adj2" fmla="val 25000"/>
              <a:gd name="adj3" fmla="val 62871"/>
              <a:gd name="adj4" fmla="val 66667"/>
            </a:avLst>
          </a:prstGeom>
          <a:noFill/>
          <a:ln w="9525">
            <a:solidFill>
              <a:srgbClr val="CC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</a:pPr>
            <a:r>
              <a:rPr lang="zh-CN" altLang="en-US" sz="2800" b="0">
                <a:solidFill>
                  <a:srgbClr val="0033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金融资产</a:t>
            </a:r>
          </a:p>
          <a:p>
            <a:pPr algn="ctr" eaLnBrk="1" hangingPunct="1">
              <a:buFont typeface="Arial" pitchFamily="34" charset="0"/>
              <a:buNone/>
            </a:pPr>
            <a:r>
              <a:rPr lang="zh-CN" altLang="en-US" sz="2800" b="0">
                <a:solidFill>
                  <a:srgbClr val="0033CC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为权益投资</a:t>
            </a:r>
          </a:p>
        </p:txBody>
      </p:sp>
      <p:sp>
        <p:nvSpPr>
          <p:cNvPr id="16" name="AutoShape 2">
            <a:extLst>
              <a:ext uri="{FF2B5EF4-FFF2-40B4-BE49-F238E27FC236}">
                <a16:creationId xmlns:a16="http://schemas.microsoft.com/office/drawing/2014/main" id="{647D3FB3-1674-8E6A-E248-B3AE73AE3B47}"/>
              </a:ext>
            </a:extLst>
          </p:cNvPr>
          <p:cNvSpPr/>
          <p:nvPr/>
        </p:nvSpPr>
        <p:spPr bwMode="auto">
          <a:xfrm>
            <a:off x="5795196" y="4663240"/>
            <a:ext cx="288169" cy="887079"/>
          </a:xfrm>
          <a:prstGeom prst="leftBrace">
            <a:avLst>
              <a:gd name="adj1" fmla="val 62384"/>
              <a:gd name="adj2" fmla="val 57409"/>
            </a:avLst>
          </a:prstGeom>
          <a:noFill/>
          <a:ln w="38100">
            <a:solidFill>
              <a:srgbClr val="CC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lIns="87931" tIns="43965" rIns="87931" bIns="4396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endParaRPr lang="zh-CN" altLang="en-US" sz="2800" b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4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47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47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94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94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94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94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4211" grpId="0"/>
      <p:bldP spid="94212" grpId="0"/>
      <p:bldP spid="94213" grpId="0"/>
      <p:bldP spid="94216" grpId="0"/>
      <p:bldP spid="94217" grpId="0"/>
      <p:bldP spid="94234" grpId="0"/>
      <p:bldP spid="94250" grpId="0"/>
      <p:bldP spid="94252" grpId="0"/>
      <p:bldP spid="94253" grpId="0"/>
      <p:bldP spid="447503" grpId="0"/>
      <p:bldP spid="447504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3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899592" y="1628791"/>
            <a:ext cx="7965012" cy="4032251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endParaRPr lang="en-US" altLang="zh-CN">
              <a:solidFill>
                <a:schemeClr val="tx2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buFont typeface="Wingdings" pitchFamily="2" charset="2"/>
              <a:buNone/>
            </a:pPr>
            <a:r>
              <a:rPr lang="en-US" altLang="zh-CN">
                <a:latin typeface="华文行楷" panose="02010800040101010101" pitchFamily="2" charset="-122"/>
                <a:ea typeface="华文行楷" panose="02010800040101010101" pitchFamily="2" charset="-122"/>
              </a:rPr>
              <a:t>        </a:t>
            </a:r>
            <a:r>
              <a:rPr lang="zh-CN" altLang="en-US">
                <a:latin typeface="华文行楷" panose="02010800040101010101" pitchFamily="2" charset="-122"/>
                <a:ea typeface="华文行楷" panose="02010800040101010101" pitchFamily="2" charset="-122"/>
              </a:rPr>
              <a:t>一、其他权益工具投资概述 </a:t>
            </a:r>
          </a:p>
          <a:p>
            <a:pPr>
              <a:buFont typeface="Wingdings" pitchFamily="2" charset="2"/>
              <a:buNone/>
            </a:pPr>
            <a:r>
              <a:rPr lang="zh-CN" altLang="en-US">
                <a:latin typeface="华文行楷" panose="02010800040101010101" pitchFamily="2" charset="-122"/>
                <a:ea typeface="华文行楷" panose="02010800040101010101" pitchFamily="2" charset="-122"/>
              </a:rPr>
              <a:t>        二、其他权益工具投资的会计处理   </a:t>
            </a:r>
          </a:p>
        </p:txBody>
      </p:sp>
      <p:sp>
        <p:nvSpPr>
          <p:cNvPr id="46086" name="Rectangle 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000">
                <a:latin typeface="华文行楷" panose="02010800040101010101" pitchFamily="2" charset="-122"/>
                <a:ea typeface="华文行楷" panose="02010800040101010101" pitchFamily="2" charset="-122"/>
              </a:rPr>
              <a:t>其他权益工具投资</a:t>
            </a:r>
          </a:p>
        </p:txBody>
      </p:sp>
    </p:spTree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23851" y="1916132"/>
            <a:ext cx="8280400" cy="3889375"/>
          </a:xfrm>
        </p:spPr>
        <p:txBody>
          <a:bodyPr/>
          <a:lstStyle/>
          <a:p>
            <a:pPr algn="just">
              <a:buNone/>
            </a:pPr>
            <a:r>
              <a:rPr lang="en-US" altLang="zh-CN">
                <a:ea typeface="华文行楷" panose="02010800040101010101" pitchFamily="2" charset="-122"/>
              </a:rPr>
              <a:t>          </a:t>
            </a:r>
            <a:r>
              <a:rPr lang="zh-CN" altLang="en-US">
                <a:ea typeface="华文行楷" panose="02010800040101010101" pitchFamily="2" charset="-122"/>
              </a:rPr>
              <a:t>其他权益工具投资，是指</a:t>
            </a:r>
            <a:r>
              <a:rPr lang="zh-CN" altLang="en-US">
                <a:solidFill>
                  <a:srgbClr val="C00000"/>
                </a:solidFill>
                <a:ea typeface="华文行楷" panose="02010800040101010101" pitchFamily="2" charset="-122"/>
              </a:rPr>
              <a:t>不具有</a:t>
            </a:r>
            <a:r>
              <a:rPr lang="zh-CN" altLang="en-US">
                <a:ea typeface="华文行楷" panose="02010800040101010101" pitchFamily="2" charset="-122"/>
              </a:rPr>
              <a:t>控制、共同控制和重大影响的</a:t>
            </a:r>
            <a:r>
              <a:rPr lang="zh-CN" altLang="en-US">
                <a:solidFill>
                  <a:srgbClr val="C00000"/>
                </a:solidFill>
                <a:ea typeface="华文行楷" panose="02010800040101010101" pitchFamily="2" charset="-122"/>
              </a:rPr>
              <a:t>股权及非交易性股票</a:t>
            </a:r>
            <a:r>
              <a:rPr lang="zh-CN" altLang="en-US">
                <a:ea typeface="华文行楷" panose="02010800040101010101" pitchFamily="2" charset="-122"/>
              </a:rPr>
              <a:t>等。</a:t>
            </a:r>
            <a:endParaRPr lang="en-US" altLang="zh-CN">
              <a:ea typeface="华文行楷" panose="02010800040101010101" pitchFamily="2" charset="-122"/>
            </a:endParaRPr>
          </a:p>
          <a:p>
            <a:pPr algn="just">
              <a:buNone/>
            </a:pPr>
            <a:r>
              <a:rPr lang="en-US" altLang="zh-CN">
                <a:ea typeface="华文行楷" panose="02010800040101010101" pitchFamily="2" charset="-122"/>
              </a:rPr>
              <a:t>          </a:t>
            </a:r>
            <a:r>
              <a:rPr lang="zh-CN" altLang="en-US">
                <a:ea typeface="华文行楷" panose="02010800040101010101" pitchFamily="2" charset="-122"/>
              </a:rPr>
              <a:t>例如，企业持有的上市公司限售股，尽管在活跃市场中有报价，但由于出售受到限制，不能随时出售，可指定为以公允价值计量且变动计入其他综合收益金融资产。</a:t>
            </a:r>
            <a:endParaRPr lang="zh-CN" altLang="en-US">
              <a:solidFill>
                <a:srgbClr val="CC0099"/>
              </a:solidFill>
              <a:ea typeface="华文行楷" panose="02010800040101010101" pitchFamily="2" charset="-122"/>
            </a:endParaRPr>
          </a:p>
        </p:txBody>
      </p:sp>
      <p:sp>
        <p:nvSpPr>
          <p:cNvPr id="49156" name="Rectangle 4"/>
          <p:cNvSpPr>
            <a:spLocks noRot="1" noChangeArrowheads="1"/>
          </p:cNvSpPr>
          <p:nvPr/>
        </p:nvSpPr>
        <p:spPr bwMode="auto">
          <a:xfrm>
            <a:off x="517528" y="901718"/>
            <a:ext cx="8540751" cy="8715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>
                <a:solidFill>
                  <a:srgbClr val="556C0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一、其他权益工具投资概述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9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250828" y="2060851"/>
            <a:ext cx="8351839" cy="4463776"/>
          </a:xfrm>
        </p:spPr>
        <p:txBody>
          <a:bodyPr/>
          <a:lstStyle/>
          <a:p>
            <a:pPr algn="just">
              <a:buFont typeface="Wingdings" pitchFamily="2" charset="2"/>
              <a:buNone/>
            </a:pPr>
            <a:r>
              <a:rPr lang="en-US" altLang="zh-CN">
                <a:ea typeface="华文行楷" panose="02010800040101010101" pitchFamily="2" charset="-122"/>
              </a:rPr>
              <a:t>          </a:t>
            </a:r>
            <a:r>
              <a:rPr lang="zh-CN" altLang="en-US">
                <a:solidFill>
                  <a:srgbClr val="0000FF"/>
                </a:solidFill>
                <a:ea typeface="华文行楷" panose="02010800040101010101" pitchFamily="2" charset="-122"/>
              </a:rPr>
              <a:t>其他权益工具投资的会计处理与交易性金融资产的会计处理比较：</a:t>
            </a:r>
          </a:p>
          <a:p>
            <a:pPr algn="just">
              <a:buFont typeface="Wingdings" pitchFamily="2" charset="2"/>
              <a:buNone/>
            </a:pPr>
            <a:r>
              <a:rPr lang="zh-CN" altLang="en-US" sz="2800">
                <a:ea typeface="华文行楷" panose="02010800040101010101" pitchFamily="2" charset="-122"/>
              </a:rPr>
              <a:t>     （</a:t>
            </a:r>
            <a:r>
              <a:rPr lang="en-US" altLang="zh-CN" sz="2800">
                <a:ea typeface="华文行楷" panose="02010800040101010101" pitchFamily="2" charset="-122"/>
              </a:rPr>
              <a:t>1</a:t>
            </a:r>
            <a:r>
              <a:rPr lang="zh-CN" altLang="en-US" sz="2800">
                <a:ea typeface="华文行楷" panose="02010800040101010101" pitchFamily="2" charset="-122"/>
              </a:rPr>
              <a:t>）初始确认时，都应按公允价值计量，但对于其他权益工具投资，</a:t>
            </a:r>
            <a:r>
              <a:rPr lang="zh-CN" altLang="en-US" sz="2800">
                <a:solidFill>
                  <a:srgbClr val="CC0000"/>
                </a:solidFill>
                <a:ea typeface="华文行楷" panose="02010800040101010101" pitchFamily="2" charset="-122"/>
              </a:rPr>
              <a:t>相关交易费用应计入初始入账金额，即计入其他权益工具投资的成本；</a:t>
            </a:r>
          </a:p>
          <a:p>
            <a:pPr algn="just">
              <a:buFont typeface="Wingdings" pitchFamily="2" charset="2"/>
              <a:buNone/>
            </a:pPr>
            <a:r>
              <a:rPr lang="zh-CN" altLang="en-US" sz="2800">
                <a:ea typeface="华文行楷" panose="02010800040101010101" pitchFamily="2" charset="-122"/>
              </a:rPr>
              <a:t>     （</a:t>
            </a:r>
            <a:r>
              <a:rPr lang="en-US" altLang="zh-CN" sz="2800">
                <a:ea typeface="华文行楷" panose="02010800040101010101" pitchFamily="2" charset="-122"/>
              </a:rPr>
              <a:t>2</a:t>
            </a:r>
            <a:r>
              <a:rPr lang="zh-CN" altLang="en-US" sz="2800">
                <a:ea typeface="华文行楷" panose="02010800040101010101" pitchFamily="2" charset="-122"/>
              </a:rPr>
              <a:t>）资产负债表日，都应按公允价值计量，但对于其他权益工具投资，</a:t>
            </a:r>
            <a:r>
              <a:rPr lang="zh-CN" altLang="en-US" sz="2800">
                <a:solidFill>
                  <a:srgbClr val="CC0000"/>
                </a:solidFill>
                <a:ea typeface="华文行楷" panose="02010800040101010101" pitchFamily="2" charset="-122"/>
              </a:rPr>
              <a:t>公允价值变动不计入当期损益，而通常应计入所有者权益</a:t>
            </a: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（其他综合收益）</a:t>
            </a:r>
            <a:r>
              <a:rPr lang="zh-CN" altLang="en-US" sz="2800">
                <a:solidFill>
                  <a:srgbClr val="FF3300"/>
                </a:solidFill>
                <a:ea typeface="华文行楷" panose="02010800040101010101" pitchFamily="2" charset="-122"/>
              </a:rPr>
              <a:t>。</a:t>
            </a:r>
            <a:r>
              <a:rPr lang="zh-CN" altLang="en-US" sz="2800">
                <a:ea typeface="华文行楷" panose="02010800040101010101" pitchFamily="2" charset="-122"/>
              </a:rPr>
              <a:t>  </a:t>
            </a:r>
          </a:p>
        </p:txBody>
      </p:sp>
      <p:sp>
        <p:nvSpPr>
          <p:cNvPr id="53252" name="Rectangle 4"/>
          <p:cNvSpPr>
            <a:spLocks noRot="1" noChangeArrowheads="1"/>
          </p:cNvSpPr>
          <p:nvPr/>
        </p:nvSpPr>
        <p:spPr bwMode="auto">
          <a:xfrm>
            <a:off x="517528" y="901718"/>
            <a:ext cx="8540751" cy="8715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>
                <a:solidFill>
                  <a:srgbClr val="556C0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二、其他权益工具投资会计处理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32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32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"/>
          <p:cNvSpPr>
            <a:spLocks noRot="1" noChangeArrowheads="1"/>
          </p:cNvSpPr>
          <p:nvPr/>
        </p:nvSpPr>
        <p:spPr bwMode="auto">
          <a:xfrm>
            <a:off x="251524" y="620706"/>
            <a:ext cx="8540751" cy="8715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>
                <a:solidFill>
                  <a:srgbClr val="556C0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二、其他权益工具投资会计处理</a:t>
            </a:r>
          </a:p>
        </p:txBody>
      </p:sp>
      <p:sp>
        <p:nvSpPr>
          <p:cNvPr id="6" name="Left Bracket 9"/>
          <p:cNvSpPr/>
          <p:nvPr/>
        </p:nvSpPr>
        <p:spPr bwMode="auto">
          <a:xfrm>
            <a:off x="1043628" y="3140985"/>
            <a:ext cx="310529" cy="1008095"/>
          </a:xfrm>
          <a:prstGeom prst="leftBracket">
            <a:avLst>
              <a:gd name="adj" fmla="val 8343"/>
            </a:avLst>
          </a:prstGeom>
          <a:ln>
            <a:solidFill>
              <a:srgbClr val="008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rgbClr val="0033CC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b="0">
              <a:ea typeface="黑体" pitchFamily="49" charset="-122"/>
            </a:endParaRPr>
          </a:p>
        </p:txBody>
      </p:sp>
      <p:grpSp>
        <p:nvGrpSpPr>
          <p:cNvPr id="11" name="Rounded Rectangle 38"/>
          <p:cNvGrpSpPr/>
          <p:nvPr/>
        </p:nvGrpSpPr>
        <p:grpSpPr>
          <a:xfrm>
            <a:off x="1296991" y="1964532"/>
            <a:ext cx="7273925" cy="725488"/>
            <a:chExt cx="4582" cy="457"/>
          </a:xfrm>
        </p:grpSpPr>
        <p:pic>
          <p:nvPicPr>
            <p:cNvPr id="12" name="Rounded Rectangle 38"/>
            <p:cNvPicPr>
              <a:picLocks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0" y="0"/>
              <a:ext cx="4582" cy="457"/>
            </a:xfrm>
            <a:prstGeom prst="rect">
              <a:avLst/>
            </a:prstGeom>
            <a:noFill/>
            <a:ln w="9525" cmpd="sng">
              <a:noFill/>
              <a:miter lim="800000"/>
            </a:ln>
          </p:spPr>
        </p:pic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47" y="30"/>
              <a:ext cx="4488" cy="36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6705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3412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0108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6811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3509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0218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196917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3622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800" b="0"/>
            </a:p>
          </p:txBody>
        </p:sp>
      </p:grpSp>
      <p:sp>
        <p:nvSpPr>
          <p:cNvPr id="14" name="Rounded Rectangle 4"/>
          <p:cNvSpPr>
            <a:spLocks noChangeArrowheads="1"/>
          </p:cNvSpPr>
          <p:nvPr/>
        </p:nvSpPr>
        <p:spPr bwMode="auto">
          <a:xfrm>
            <a:off x="1366841" y="2016936"/>
            <a:ext cx="7134225" cy="5826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159" tIns="91159" rIns="91159" bIns="9115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1065642">
              <a:lnSpc>
                <a:spcPct val="90000"/>
              </a:lnSpc>
              <a:spcAft>
                <a:spcPct val="35000"/>
              </a:spcAft>
            </a:pPr>
            <a:r>
              <a:rPr lang="zh-CN" altLang="en-US" sz="2000" b="0">
                <a:solidFill>
                  <a:srgbClr val="FFFFFF"/>
                </a:solidFill>
                <a:ea typeface="黑体" pitchFamily="49" charset="-122"/>
              </a:rPr>
              <a:t>其他权益工具投资</a:t>
            </a:r>
          </a:p>
        </p:txBody>
      </p:sp>
      <p:grpSp>
        <p:nvGrpSpPr>
          <p:cNvPr id="15" name="Rounded Rectangle 36"/>
          <p:cNvGrpSpPr/>
          <p:nvPr/>
        </p:nvGrpSpPr>
        <p:grpSpPr>
          <a:xfrm>
            <a:off x="1303338" y="2855218"/>
            <a:ext cx="1262063" cy="792163"/>
            <a:chExt cx="795" cy="499"/>
          </a:xfrm>
        </p:grpSpPr>
        <p:pic>
          <p:nvPicPr>
            <p:cNvPr id="16" name="Rounded Rectangle 36"/>
            <p:cNvPicPr>
              <a:picLocks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0" y="0"/>
              <a:ext cx="795" cy="499"/>
            </a:xfrm>
            <a:prstGeom prst="rect">
              <a:avLst/>
            </a:prstGeom>
            <a:noFill/>
            <a:ln w="9525" cmpd="sng">
              <a:noFill/>
              <a:miter lim="800000"/>
            </a:ln>
          </p:spPr>
        </p:pic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49" y="32"/>
              <a:ext cx="698" cy="40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6705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3412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0108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6811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3509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0218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196917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3622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800" b="0"/>
            </a:p>
          </p:txBody>
        </p:sp>
      </p:grpSp>
      <p:sp>
        <p:nvSpPr>
          <p:cNvPr id="18" name="Rounded Rectangle 6"/>
          <p:cNvSpPr>
            <a:spLocks noChangeArrowheads="1"/>
          </p:cNvSpPr>
          <p:nvPr/>
        </p:nvSpPr>
        <p:spPr bwMode="auto">
          <a:xfrm>
            <a:off x="1381126" y="2906036"/>
            <a:ext cx="1116012" cy="64135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56970" tIns="56970" rIns="56970" bIns="5697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666033">
              <a:lnSpc>
                <a:spcPct val="90000"/>
              </a:lnSpc>
              <a:spcAft>
                <a:spcPct val="35000"/>
              </a:spcAft>
            </a:pPr>
            <a:r>
              <a:rPr lang="zh-CN" altLang="en-US" sz="1800" b="0">
                <a:solidFill>
                  <a:srgbClr val="FFFFFF"/>
                </a:solidFill>
                <a:ea typeface="黑体" pitchFamily="49" charset="-122"/>
              </a:rPr>
              <a:t>成本</a:t>
            </a:r>
          </a:p>
        </p:txBody>
      </p:sp>
      <p:grpSp>
        <p:nvGrpSpPr>
          <p:cNvPr id="27" name="Rounded Rectangle 30"/>
          <p:cNvGrpSpPr/>
          <p:nvPr/>
        </p:nvGrpSpPr>
        <p:grpSpPr>
          <a:xfrm>
            <a:off x="1301734" y="3799491"/>
            <a:ext cx="1238251" cy="793751"/>
            <a:chExt cx="780" cy="500"/>
          </a:xfrm>
        </p:grpSpPr>
        <p:pic>
          <p:nvPicPr>
            <p:cNvPr id="28" name="Rounded Rectangle 30"/>
            <p:cNvPicPr>
              <a:picLocks noChangeArrowheads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>
              <a:off x="0" y="0"/>
              <a:ext cx="780" cy="500"/>
            </a:xfrm>
            <a:prstGeom prst="rect">
              <a:avLst/>
            </a:prstGeom>
            <a:noFill/>
            <a:ln w="9525" cmpd="sng">
              <a:noFill/>
              <a:miter lim="800000"/>
            </a:ln>
          </p:spPr>
        </p:pic>
        <p:sp>
          <p:nvSpPr>
            <p:cNvPr id="29" name="Text Box 26"/>
            <p:cNvSpPr txBox="1">
              <a:spLocks noChangeArrowheads="1"/>
            </p:cNvSpPr>
            <p:nvPr/>
          </p:nvSpPr>
          <p:spPr bwMode="auto">
            <a:xfrm>
              <a:off x="49" y="32"/>
              <a:ext cx="685" cy="40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6705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3412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0108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6811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3509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0218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196917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3622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800" b="0"/>
            </a:p>
          </p:txBody>
        </p:sp>
      </p:grpSp>
      <p:sp>
        <p:nvSpPr>
          <p:cNvPr id="30" name="Rounded Rectangle 12"/>
          <p:cNvSpPr>
            <a:spLocks noChangeArrowheads="1"/>
          </p:cNvSpPr>
          <p:nvPr/>
        </p:nvSpPr>
        <p:spPr bwMode="auto">
          <a:xfrm>
            <a:off x="1379523" y="3850273"/>
            <a:ext cx="1095375" cy="64135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56970" tIns="56970" rIns="56970" bIns="5697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666033">
              <a:lnSpc>
                <a:spcPct val="90000"/>
              </a:lnSpc>
              <a:spcAft>
                <a:spcPct val="35000"/>
              </a:spcAft>
            </a:pPr>
            <a:r>
              <a:rPr lang="zh-CN" altLang="en-US" sz="1800" b="0">
                <a:solidFill>
                  <a:srgbClr val="FFFFFF"/>
                </a:solidFill>
                <a:ea typeface="黑体" pitchFamily="49" charset="-122"/>
              </a:rPr>
              <a:t>公允价值变动</a:t>
            </a:r>
          </a:p>
        </p:txBody>
      </p:sp>
      <p:grpSp>
        <p:nvGrpSpPr>
          <p:cNvPr id="31" name="Rounded Rectangle 28"/>
          <p:cNvGrpSpPr/>
          <p:nvPr/>
        </p:nvGrpSpPr>
        <p:grpSpPr>
          <a:xfrm>
            <a:off x="2511443" y="2855218"/>
            <a:ext cx="6053137" cy="792163"/>
            <a:chExt cx="3813" cy="499"/>
          </a:xfrm>
        </p:grpSpPr>
        <p:pic>
          <p:nvPicPr>
            <p:cNvPr id="32" name="Rounded Rectangle 28"/>
            <p:cNvPicPr>
              <a:picLocks noChangeArrowheads="1"/>
            </p:cNvPicPr>
            <p:nvPr/>
          </p:nvPicPr>
          <p:blipFill>
            <a:blip r:embed="rId5"/>
            <a:stretch>
              <a:fillRect/>
            </a:stretch>
          </p:blipFill>
          <p:spPr bwMode="auto">
            <a:xfrm>
              <a:off x="0" y="0"/>
              <a:ext cx="3813" cy="499"/>
            </a:xfrm>
            <a:prstGeom prst="rect">
              <a:avLst/>
            </a:prstGeom>
            <a:noFill/>
            <a:ln w="9525" cmpd="sng">
              <a:noFill/>
              <a:miter lim="800000"/>
            </a:ln>
          </p:spPr>
        </p:pic>
        <p:sp>
          <p:nvSpPr>
            <p:cNvPr id="33" name="Text Box 30"/>
            <p:cNvSpPr txBox="1">
              <a:spLocks noChangeArrowheads="1"/>
            </p:cNvSpPr>
            <p:nvPr/>
          </p:nvSpPr>
          <p:spPr bwMode="auto">
            <a:xfrm>
              <a:off x="49" y="32"/>
              <a:ext cx="3715" cy="40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6705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3412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0108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6811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3509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0218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196917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3622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800" b="0"/>
            </a:p>
          </p:txBody>
        </p:sp>
      </p:grpSp>
      <p:sp>
        <p:nvSpPr>
          <p:cNvPr id="34" name="Rounded Rectangle 14"/>
          <p:cNvSpPr>
            <a:spLocks noChangeArrowheads="1"/>
          </p:cNvSpPr>
          <p:nvPr/>
        </p:nvSpPr>
        <p:spPr bwMode="auto">
          <a:xfrm>
            <a:off x="2711470" y="2906036"/>
            <a:ext cx="5775325" cy="64135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56970" tIns="56970" rIns="56970" bIns="5697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666033">
              <a:lnSpc>
                <a:spcPct val="90000"/>
              </a:lnSpc>
              <a:spcAft>
                <a:spcPct val="35000"/>
              </a:spcAft>
            </a:pPr>
            <a:r>
              <a:rPr lang="zh-CN" altLang="en-US" sz="1800" b="0">
                <a:solidFill>
                  <a:srgbClr val="FFFFFF"/>
                </a:solidFill>
                <a:ea typeface="黑体" pitchFamily="49" charset="-122"/>
              </a:rPr>
              <a:t>反映可供出售权益工具投资的初始确认金额</a:t>
            </a:r>
          </a:p>
        </p:txBody>
      </p:sp>
      <p:grpSp>
        <p:nvGrpSpPr>
          <p:cNvPr id="43" name="Rounded Rectangle 22"/>
          <p:cNvGrpSpPr/>
          <p:nvPr/>
        </p:nvGrpSpPr>
        <p:grpSpPr>
          <a:xfrm>
            <a:off x="2497138" y="3799491"/>
            <a:ext cx="6053137" cy="793751"/>
            <a:chExt cx="3813" cy="500"/>
          </a:xfrm>
        </p:grpSpPr>
        <p:pic>
          <p:nvPicPr>
            <p:cNvPr id="44" name="Rounded Rectangle 22"/>
            <p:cNvPicPr>
              <a:picLocks noChangeArrowheads="1"/>
            </p:cNvPicPr>
            <p:nvPr/>
          </p:nvPicPr>
          <p:blipFill>
            <a:blip r:embed="rId6"/>
            <a:stretch>
              <a:fillRect/>
            </a:stretch>
          </p:blipFill>
          <p:spPr bwMode="auto">
            <a:xfrm>
              <a:off x="0" y="0"/>
              <a:ext cx="3813" cy="500"/>
            </a:xfrm>
            <a:prstGeom prst="rect">
              <a:avLst/>
            </a:prstGeom>
            <a:noFill/>
            <a:ln w="9525" cmpd="sng">
              <a:noFill/>
              <a:miter lim="800000"/>
            </a:ln>
          </p:spPr>
        </p:pic>
        <p:sp>
          <p:nvSpPr>
            <p:cNvPr id="45" name="Text Box 42"/>
            <p:cNvSpPr txBox="1">
              <a:spLocks noChangeArrowheads="1"/>
            </p:cNvSpPr>
            <p:nvPr/>
          </p:nvSpPr>
          <p:spPr bwMode="auto">
            <a:xfrm>
              <a:off x="49" y="32"/>
              <a:ext cx="3715" cy="40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6705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3412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0108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6811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3509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0218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196917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3622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800" b="0"/>
            </a:p>
          </p:txBody>
        </p:sp>
      </p:grpSp>
      <p:sp>
        <p:nvSpPr>
          <p:cNvPr id="46" name="Rounded Rectangle 20"/>
          <p:cNvSpPr>
            <a:spLocks noChangeArrowheads="1"/>
          </p:cNvSpPr>
          <p:nvPr/>
        </p:nvSpPr>
        <p:spPr bwMode="auto">
          <a:xfrm>
            <a:off x="2697165" y="3850273"/>
            <a:ext cx="5775325" cy="64135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56970" tIns="56970" rIns="56970" bIns="5697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666033">
              <a:lnSpc>
                <a:spcPct val="90000"/>
              </a:lnSpc>
              <a:spcAft>
                <a:spcPct val="35000"/>
              </a:spcAft>
            </a:pPr>
            <a:r>
              <a:rPr lang="zh-CN" altLang="en-US" sz="1800" b="0">
                <a:solidFill>
                  <a:srgbClr val="FFFFFF"/>
                </a:solidFill>
                <a:ea typeface="黑体" pitchFamily="49" charset="-122"/>
              </a:rPr>
              <a:t>反映其他权益工具投资公允价值变动金额</a:t>
            </a:r>
          </a:p>
        </p:txBody>
      </p:sp>
      <p:grpSp>
        <p:nvGrpSpPr>
          <p:cNvPr id="47" name="Rounded Rectangular Callout 8"/>
          <p:cNvGrpSpPr/>
          <p:nvPr/>
        </p:nvGrpSpPr>
        <p:grpSpPr>
          <a:xfrm>
            <a:off x="292120" y="1977248"/>
            <a:ext cx="1236663" cy="628651"/>
            <a:chExt cx="779" cy="396"/>
          </a:xfrm>
        </p:grpSpPr>
        <p:pic>
          <p:nvPicPr>
            <p:cNvPr id="48" name="Rounded Rectangular Callout 8"/>
            <p:cNvPicPr>
              <a:picLocks noChangeArrowheads="1"/>
            </p:cNvPicPr>
            <p:nvPr/>
          </p:nvPicPr>
          <p:blipFill>
            <a:blip r:embed="rId7"/>
            <a:stretch>
              <a:fillRect/>
            </a:stretch>
          </p:blipFill>
          <p:spPr bwMode="auto">
            <a:xfrm>
              <a:off x="0" y="0"/>
              <a:ext cx="779" cy="396"/>
            </a:xfrm>
            <a:prstGeom prst="rect">
              <a:avLst/>
            </a:prstGeom>
            <a:noFill/>
            <a:ln w="9525" cmpd="sng">
              <a:noFill/>
              <a:miter lim="800000"/>
            </a:ln>
          </p:spPr>
        </p:pic>
        <p:sp>
          <p:nvSpPr>
            <p:cNvPr id="49" name="Text Box 46"/>
            <p:cNvSpPr txBox="1">
              <a:spLocks noChangeArrowheads="1"/>
            </p:cNvSpPr>
            <p:nvPr/>
          </p:nvSpPr>
          <p:spPr bwMode="auto">
            <a:xfrm>
              <a:off x="54" y="40"/>
              <a:ext cx="510" cy="28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6705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3412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0108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6811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3509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0218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196917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3622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000" b="0">
                  <a:solidFill>
                    <a:srgbClr val="000000"/>
                  </a:solidFill>
                  <a:ea typeface="黑体" pitchFamily="49" charset="-122"/>
                </a:rPr>
                <a:t>总账</a:t>
              </a:r>
            </a:p>
          </p:txBody>
        </p:sp>
      </p:grpSp>
      <p:grpSp>
        <p:nvGrpSpPr>
          <p:cNvPr id="8" name="Rounded Rectangular Callout 10"/>
          <p:cNvGrpSpPr/>
          <p:nvPr/>
        </p:nvGrpSpPr>
        <p:grpSpPr>
          <a:xfrm>
            <a:off x="279840" y="2852936"/>
            <a:ext cx="1339851" cy="622300"/>
            <a:chExt cx="844" cy="392"/>
          </a:xfrm>
        </p:grpSpPr>
        <p:pic>
          <p:nvPicPr>
            <p:cNvPr id="9" name="Rounded Rectangular Callout 10"/>
            <p:cNvPicPr>
              <a:picLocks noChangeArrowheads="1"/>
            </p:cNvPicPr>
            <p:nvPr/>
          </p:nvPicPr>
          <p:blipFill>
            <a:blip r:embed="rId8"/>
            <a:stretch>
              <a:fillRect/>
            </a:stretch>
          </p:blipFill>
          <p:spPr bwMode="auto">
            <a:xfrm>
              <a:off x="0" y="0"/>
              <a:ext cx="844" cy="392"/>
            </a:xfrm>
            <a:prstGeom prst="rect">
              <a:avLst/>
            </a:prstGeom>
            <a:noFill/>
            <a:ln w="9525" cmpd="sng">
              <a:noFill/>
              <a:miter lim="800000"/>
            </a:ln>
          </p:spPr>
        </p:pic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58" y="38"/>
              <a:ext cx="599" cy="28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6705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3412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0108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6811" algn="l" rtl="0" fontAlgn="base">
                <a:spcBef>
                  <a:spcPct val="0"/>
                </a:spcBef>
                <a:spcAft>
                  <a:spcPct val="0"/>
                </a:spcAft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3509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0218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196917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3622" algn="l" defTabSz="913412" rtl="0" eaLnBrk="1" latinLnBrk="0" hangingPunct="1">
                <a:defRPr sz="2400" b="1" u="sng"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000" b="0">
                  <a:solidFill>
                    <a:srgbClr val="000000"/>
                  </a:solidFill>
                  <a:ea typeface="黑体" pitchFamily="49" charset="-122"/>
                </a:rPr>
                <a:t>明细账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30" grpId="0"/>
      <p:bldP spid="34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23853" y="1773257"/>
            <a:ext cx="8540751" cy="38957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zh-CN">
                <a:solidFill>
                  <a:schemeClr val="hlink"/>
                </a:solidFill>
                <a:ea typeface="华文行楷" panose="02010800040101010101" pitchFamily="2" charset="-122"/>
              </a:rPr>
              <a:t>          </a:t>
            </a:r>
            <a:r>
              <a:rPr lang="en-US" altLang="zh-CN" sz="2800">
                <a:solidFill>
                  <a:schemeClr val="hlink"/>
                </a:solidFill>
                <a:ea typeface="华文行楷" panose="02010800040101010101" pitchFamily="2" charset="-122"/>
              </a:rPr>
              <a:t>1.</a:t>
            </a:r>
            <a:r>
              <a:rPr lang="zh-CN" alt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取得其他权益工具投资</a:t>
            </a:r>
          </a:p>
          <a:p>
            <a:pPr>
              <a:buFont typeface="Wingdings" pitchFamily="2" charset="2"/>
              <a:buNone/>
            </a:pPr>
            <a:r>
              <a:rPr lang="zh-CN" altLang="en-US" sz="2800">
                <a:ea typeface="华文行楷" panose="02010800040101010101" pitchFamily="2" charset="-122"/>
              </a:rPr>
              <a:t>           取得时，应该按照其公允价值入账。但企业取得其他权益工具投资支付的价款中包含的</a:t>
            </a:r>
            <a:r>
              <a:rPr lang="zh-CN" altLang="en-US" sz="2800">
                <a:solidFill>
                  <a:srgbClr val="FF3300"/>
                </a:solidFill>
                <a:ea typeface="华文行楷" panose="02010800040101010101" pitchFamily="2" charset="-122"/>
              </a:rPr>
              <a:t>已宣告但尚未发放的现金股利</a:t>
            </a:r>
            <a:r>
              <a:rPr lang="zh-CN" altLang="en-US" sz="2800">
                <a:ea typeface="华文行楷" panose="02010800040101010101" pitchFamily="2" charset="-122"/>
              </a:rPr>
              <a:t>，应单独确认为“应收股利”。</a:t>
            </a:r>
            <a:r>
              <a:rPr lang="zh-CN" altLang="en-US" sz="2800">
                <a:solidFill>
                  <a:srgbClr val="FF3300"/>
                </a:solidFill>
                <a:ea typeface="华文行楷" panose="02010800040101010101" pitchFamily="2" charset="-122"/>
              </a:rPr>
              <a:t>相关交易费用应计入初始入账金额。</a:t>
            </a:r>
            <a:r>
              <a:rPr lang="zh-CN" altLang="en-US" sz="2800">
                <a:ea typeface="华文行楷" panose="02010800040101010101" pitchFamily="2" charset="-122"/>
              </a:rPr>
              <a:t>应作会计分录如下：</a:t>
            </a:r>
          </a:p>
        </p:txBody>
      </p:sp>
      <p:sp>
        <p:nvSpPr>
          <p:cNvPr id="54276" name="Rectangle 4"/>
          <p:cNvSpPr>
            <a:spLocks noRot="1" noChangeArrowheads="1"/>
          </p:cNvSpPr>
          <p:nvPr/>
        </p:nvSpPr>
        <p:spPr bwMode="auto">
          <a:xfrm>
            <a:off x="603253" y="981093"/>
            <a:ext cx="8540751" cy="7207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>
                <a:solidFill>
                  <a:srgbClr val="556C0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二、其他权益工具投资会计处理</a:t>
            </a:r>
          </a:p>
        </p:txBody>
      </p:sp>
      <p:sp>
        <p:nvSpPr>
          <p:cNvPr id="54278" name="Rectangle 6"/>
          <p:cNvSpPr>
            <a:spLocks noChangeArrowheads="1"/>
          </p:cNvSpPr>
          <p:nvPr/>
        </p:nvSpPr>
        <p:spPr bwMode="auto">
          <a:xfrm>
            <a:off x="684232" y="4652981"/>
            <a:ext cx="7991475" cy="1584325"/>
          </a:xfrm>
          <a:prstGeom prst="rect">
            <a:avLst/>
          </a:prstGeom>
          <a:solidFill>
            <a:srgbClr val="FFFF00"/>
          </a:solidFill>
          <a:ln w="57150" cmpd="thinThick">
            <a:solidFill>
              <a:srgbClr val="FF0000"/>
            </a:solidFill>
            <a:miter lim="800000"/>
          </a:ln>
          <a:effectLst/>
        </p:spPr>
        <p:txBody>
          <a:bodyPr wrap="none"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0" u="none">
                <a:solidFill>
                  <a:srgbClr val="00222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借：其他权益工具投资</a:t>
            </a:r>
            <a:r>
              <a:rPr lang="en-US" altLang="zh-CN" sz="2800" b="0" u="none">
                <a:solidFill>
                  <a:srgbClr val="002221"/>
                </a:solidFill>
                <a:latin typeface="Arial"/>
                <a:ea typeface="华文行楷" panose="02010800040101010101" pitchFamily="2" charset="-122"/>
              </a:rPr>
              <a:t>—</a:t>
            </a:r>
            <a:r>
              <a:rPr lang="zh-CN" altLang="en-US" sz="2800" b="0" u="none">
                <a:solidFill>
                  <a:srgbClr val="00222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成本</a:t>
            </a:r>
            <a:r>
              <a:rPr lang="zh-CN" altLang="en-US" b="0" u="none">
                <a:solidFill>
                  <a:srgbClr val="00222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（</a:t>
            </a:r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公允价值</a:t>
            </a:r>
            <a:r>
              <a:rPr lang="en-US" altLang="zh-CN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+</a:t>
            </a:r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交易费用</a:t>
            </a:r>
            <a:r>
              <a:rPr lang="zh-CN" altLang="en-US" b="0" u="none">
                <a:solidFill>
                  <a:srgbClr val="00222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）</a:t>
            </a:r>
          </a:p>
          <a:p>
            <a:r>
              <a:rPr lang="zh-CN" altLang="en-US" sz="2800" b="0" u="none">
                <a:solidFill>
                  <a:srgbClr val="00222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</a:t>
            </a:r>
            <a:r>
              <a:rPr lang="zh-CN" altLang="en-US" sz="2800" b="0" u="none">
                <a:solidFill>
                  <a:srgbClr val="008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应收股利</a:t>
            </a:r>
            <a:r>
              <a:rPr lang="zh-CN" altLang="en-US" sz="2800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（已宣告但尚未发放的现金股利）</a:t>
            </a:r>
            <a:r>
              <a:rPr lang="zh-CN" altLang="en-US" sz="1800" b="0">
                <a:latin typeface="华文行楷" panose="02010800040101010101" pitchFamily="2" charset="-122"/>
                <a:ea typeface="华文行楷" panose="02010800040101010101" pitchFamily="2" charset="-122"/>
              </a:rPr>
              <a:t> </a:t>
            </a:r>
            <a:endParaRPr lang="zh-CN" altLang="en-US" sz="2800" b="0" u="none">
              <a:solidFill>
                <a:srgbClr val="FF33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zh-CN" altLang="en-US" sz="2800" b="0" u="none">
                <a:solidFill>
                  <a:srgbClr val="002221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贷：银行存款</a:t>
            </a:r>
          </a:p>
        </p:txBody>
      </p:sp>
      <p:sp>
        <p:nvSpPr>
          <p:cNvPr id="54277" name="Rectangle 5"/>
          <p:cNvSpPr>
            <a:spLocks noChangeArrowheads="1"/>
          </p:cNvSpPr>
          <p:nvPr/>
        </p:nvSpPr>
        <p:spPr bwMode="auto">
          <a:xfrm>
            <a:off x="539754" y="4149726"/>
            <a:ext cx="8353425" cy="89226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en-US" altLang="zh-CN" b="0" u="none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2800" b="0" u="none">
                <a:latin typeface="华文行楷" panose="02010800040101010101" pitchFamily="2" charset="-122"/>
                <a:ea typeface="华文行楷" panose="02010800040101010101" pitchFamily="2" charset="-122"/>
              </a:rPr>
              <a:t>     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4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Placeholder 3"/>
          <p:cNvSpPr>
            <a:spLocks noGrp="1"/>
          </p:cNvSpPr>
          <p:nvPr>
            <p:ph type="body" idx="4294967295"/>
          </p:nvPr>
        </p:nvSpPr>
        <p:spPr>
          <a:xfrm>
            <a:off x="611560" y="476691"/>
            <a:ext cx="8136904" cy="1643063"/>
          </a:xfrm>
        </p:spPr>
        <p:txBody>
          <a:bodyPr lIns="182313"/>
          <a:lstStyle/>
          <a:p>
            <a:pPr marL="0" indent="0">
              <a:buNone/>
            </a:pPr>
            <a:r>
              <a:rPr lang="zh-CN" altLang="en-US" sz="2500">
                <a:ea typeface="华文行楷" panose="02010800040101010101" pitchFamily="2" charset="-122"/>
              </a:rPr>
              <a:t>【例】4月20日，华联实业股份有限公司按每股7.60元的价格购入A公司每股面值1元的股票80 000股作为其他权益工具投资，并支付交易费用1 800元。股票购买价格中包含每股0.20元已宣告但尚未领取的现金股利，该现金股利于当年5月10日发放。</a:t>
            </a:r>
          </a:p>
        </p:txBody>
      </p:sp>
      <p:sp>
        <p:nvSpPr>
          <p:cNvPr id="11267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5012" y="2526004"/>
            <a:ext cx="8145463" cy="4143375"/>
          </a:xfrm>
        </p:spPr>
        <p:txBody>
          <a:bodyPr/>
          <a:lstStyle/>
          <a:p>
            <a:pPr marL="364729" indent="-255314"/>
            <a:r>
              <a:rPr lang="zh-CN" altLang="en-US" sz="2400">
                <a:solidFill>
                  <a:srgbClr val="CC0066"/>
                </a:solidFill>
                <a:ea typeface="华文行楷" panose="02010800040101010101" pitchFamily="2" charset="-122"/>
              </a:rPr>
              <a:t>其账务处理如下：</a:t>
            </a:r>
          </a:p>
          <a:p>
            <a:pPr marL="364729" indent="-255314"/>
            <a:r>
              <a:rPr lang="zh-CN" altLang="en-US" sz="2400">
                <a:solidFill>
                  <a:srgbClr val="CC0066"/>
                </a:solidFill>
                <a:ea typeface="华文行楷" panose="02010800040101010101" pitchFamily="2" charset="-122"/>
              </a:rPr>
              <a:t>（1）4月20日，购入A公司股票</a:t>
            </a:r>
          </a:p>
          <a:p>
            <a:pPr marL="364729" lvl="1" indent="0">
              <a:buNone/>
            </a:pPr>
            <a:r>
              <a:rPr lang="zh-CN" altLang="en-US" sz="2000">
                <a:solidFill>
                  <a:srgbClr val="000000"/>
                </a:solidFill>
                <a:ea typeface="华文行楷" panose="02010800040101010101" pitchFamily="2" charset="-122"/>
              </a:rPr>
              <a:t>初始确认金额=80 000×（7.60-0.20）+1 800=593 800（元）</a:t>
            </a:r>
          </a:p>
          <a:p>
            <a:pPr marL="364729" lvl="1" indent="0">
              <a:buNone/>
            </a:pPr>
            <a:r>
              <a:rPr lang="zh-CN" altLang="en-US" sz="2000">
                <a:solidFill>
                  <a:srgbClr val="000000"/>
                </a:solidFill>
                <a:ea typeface="华文行楷" panose="02010800040101010101" pitchFamily="2" charset="-122"/>
              </a:rPr>
              <a:t>应收现金股利=80 000×0.20=16 000（元）</a:t>
            </a:r>
          </a:p>
          <a:p>
            <a:pPr marL="364729" lvl="1" indent="0">
              <a:buNone/>
            </a:pPr>
            <a:r>
              <a:rPr lang="zh-CN" altLang="en-US" sz="2000">
                <a:solidFill>
                  <a:srgbClr val="000000"/>
                </a:solidFill>
                <a:ea typeface="华文行楷" panose="02010800040101010101" pitchFamily="2" charset="-122"/>
              </a:rPr>
              <a:t>借：其他权益工具投资—成本                          593 800</a:t>
            </a:r>
          </a:p>
          <a:p>
            <a:pPr marL="364729" lvl="1" indent="0">
              <a:buNone/>
            </a:pPr>
            <a:r>
              <a:rPr lang="zh-CN" altLang="en-US" sz="2000">
                <a:solidFill>
                  <a:srgbClr val="000000"/>
                </a:solidFill>
                <a:ea typeface="华文行楷" panose="02010800040101010101" pitchFamily="2" charset="-122"/>
              </a:rPr>
              <a:t>        应收股利				  16 000</a:t>
            </a:r>
          </a:p>
          <a:p>
            <a:pPr marL="364729" lvl="1" indent="0">
              <a:buNone/>
            </a:pPr>
            <a:r>
              <a:rPr lang="zh-CN" altLang="en-US" sz="2000">
                <a:solidFill>
                  <a:srgbClr val="000000"/>
                </a:solidFill>
                <a:ea typeface="华文行楷" panose="02010800040101010101" pitchFamily="2" charset="-122"/>
              </a:rPr>
              <a:t>        贷：银行存款				       609 800</a:t>
            </a:r>
          </a:p>
          <a:p>
            <a:pPr marL="364729" indent="-255314"/>
            <a:r>
              <a:rPr lang="zh-CN" altLang="en-US" sz="2400">
                <a:solidFill>
                  <a:srgbClr val="CC0066"/>
                </a:solidFill>
                <a:ea typeface="华文行楷" panose="02010800040101010101" pitchFamily="2" charset="-122"/>
              </a:rPr>
              <a:t>（2）5月10日，收到A公司发放的现金股利</a:t>
            </a:r>
          </a:p>
          <a:p>
            <a:pPr marL="364729" lvl="1" indent="0">
              <a:buNone/>
            </a:pPr>
            <a:r>
              <a:rPr lang="zh-CN" altLang="en-US" sz="2000">
                <a:solidFill>
                  <a:srgbClr val="000000"/>
                </a:solidFill>
                <a:ea typeface="华文行楷" panose="02010800040101010101" pitchFamily="2" charset="-122"/>
              </a:rPr>
              <a:t>借：银行存款				 16 000</a:t>
            </a:r>
          </a:p>
          <a:p>
            <a:pPr marL="364729" lvl="1" indent="0">
              <a:buNone/>
            </a:pPr>
            <a:r>
              <a:rPr lang="zh-CN" altLang="en-US" sz="2000">
                <a:solidFill>
                  <a:srgbClr val="000000"/>
                </a:solidFill>
                <a:ea typeface="华文行楷" panose="02010800040101010101" pitchFamily="2" charset="-122"/>
              </a:rPr>
              <a:t>        贷：应收股利				        16 000</a:t>
            </a:r>
          </a:p>
          <a:p>
            <a:pPr marL="364729" lvl="1" indent="0">
              <a:buNone/>
            </a:pPr>
            <a:endParaRPr lang="zh-CN" altLang="en-US" sz="2000"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uiExpand="1" build="p" bldLvl="5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180606" y="2053573"/>
            <a:ext cx="8351839" cy="3895725"/>
          </a:xfrm>
        </p:spPr>
        <p:txBody>
          <a:bodyPr/>
          <a:lstStyle/>
          <a:p>
            <a:pPr algn="just">
              <a:buNone/>
            </a:pPr>
            <a:r>
              <a:rPr lang="en-US" altLang="zh-CN">
                <a:ea typeface="华文行楷" panose="02010800040101010101" pitchFamily="2" charset="-122"/>
              </a:rPr>
              <a:t>           </a:t>
            </a:r>
            <a:r>
              <a:rPr lang="en-US" altLang="zh-CN">
                <a:solidFill>
                  <a:schemeClr val="hlink"/>
                </a:solidFill>
                <a:ea typeface="华文行楷" panose="02010800040101010101" pitchFamily="2" charset="-122"/>
              </a:rPr>
              <a:t>2.</a:t>
            </a:r>
            <a:r>
              <a:rPr lang="zh-CN" altLang="en-US">
                <a:solidFill>
                  <a:schemeClr val="hlink"/>
                </a:solidFill>
                <a:ea typeface="华文行楷" panose="02010800040101010101" pitchFamily="2" charset="-122"/>
              </a:rPr>
              <a:t>持有期间的账务处理</a:t>
            </a:r>
            <a:endParaRPr lang="en-US" altLang="zh-CN">
              <a:solidFill>
                <a:schemeClr val="hlink"/>
              </a:solidFill>
              <a:ea typeface="华文行楷" panose="02010800040101010101" pitchFamily="2" charset="-122"/>
            </a:endParaRPr>
          </a:p>
          <a:p>
            <a:pPr algn="just">
              <a:buNone/>
            </a:pPr>
            <a:r>
              <a:rPr lang="zh-CN" altLang="en-US">
                <a:solidFill>
                  <a:srgbClr val="CC0066"/>
                </a:solidFill>
                <a:ea typeface="华文行楷" panose="02010800040101010101" pitchFamily="2" charset="-122"/>
              </a:rPr>
              <a:t>          持有</a:t>
            </a:r>
            <a:r>
              <a:rPr lang="zh-CN" altLang="en-US">
                <a:solidFill>
                  <a:schemeClr val="hlink"/>
                </a:solidFill>
                <a:ea typeface="华文行楷" panose="02010800040101010101" pitchFamily="2" charset="-122"/>
              </a:rPr>
              <a:t>可供出售</a:t>
            </a:r>
            <a:r>
              <a:rPr lang="zh-CN" altLang="en-US">
                <a:solidFill>
                  <a:srgbClr val="008000"/>
                </a:solidFill>
                <a:ea typeface="华文行楷" panose="02010800040101010101" pitchFamily="2" charset="-122"/>
              </a:rPr>
              <a:t>股票</a:t>
            </a:r>
            <a:r>
              <a:rPr lang="zh-CN" altLang="en-US">
                <a:solidFill>
                  <a:srgbClr val="CC0066"/>
                </a:solidFill>
                <a:ea typeface="华文行楷" panose="02010800040101010101" pitchFamily="2" charset="-122"/>
              </a:rPr>
              <a:t>期间，</a:t>
            </a:r>
            <a:r>
              <a:rPr lang="zh-CN" altLang="en-US">
                <a:solidFill>
                  <a:schemeClr val="hlink"/>
                </a:solidFill>
                <a:ea typeface="华文行楷" panose="02010800040101010101" pitchFamily="2" charset="-122"/>
              </a:rPr>
              <a:t>取得的现金股利</a:t>
            </a:r>
            <a:r>
              <a:rPr lang="zh-CN" altLang="en-US">
                <a:ea typeface="华文行楷" panose="02010800040101010101" pitchFamily="2" charset="-122"/>
              </a:rPr>
              <a:t>，应当计入投资收益。</a:t>
            </a:r>
            <a:r>
              <a:rPr lang="zh-CN" altLang="en-US" sz="1200">
                <a:ea typeface="华文行楷" panose="02010800040101010101" pitchFamily="2" charset="-122"/>
              </a:rPr>
              <a:t>    </a:t>
            </a:r>
            <a:endParaRPr lang="en-US" altLang="zh-CN" sz="1200">
              <a:ea typeface="华文行楷" panose="02010800040101010101" pitchFamily="2" charset="-122"/>
            </a:endParaRPr>
          </a:p>
          <a:p>
            <a:pPr algn="just">
              <a:buFont typeface="Wingdings" pitchFamily="2" charset="2"/>
              <a:buNone/>
            </a:pPr>
            <a:r>
              <a:rPr lang="en-US" altLang="zh-CN">
                <a:solidFill>
                  <a:srgbClr val="CC0000"/>
                </a:solidFill>
                <a:ea typeface="华文行楷" panose="02010800040101010101" pitchFamily="2" charset="-122"/>
              </a:rPr>
              <a:t>          </a:t>
            </a:r>
            <a:endParaRPr lang="zh-CN" altLang="en-US">
              <a:solidFill>
                <a:srgbClr val="FF3300"/>
              </a:solidFill>
              <a:ea typeface="华文行楷" panose="02010800040101010101" pitchFamily="2" charset="-122"/>
            </a:endParaRPr>
          </a:p>
        </p:txBody>
      </p:sp>
      <p:sp>
        <p:nvSpPr>
          <p:cNvPr id="57348" name="Rectangle 4"/>
          <p:cNvSpPr>
            <a:spLocks noRot="1" noChangeArrowheads="1"/>
          </p:cNvSpPr>
          <p:nvPr/>
        </p:nvSpPr>
        <p:spPr bwMode="auto">
          <a:xfrm>
            <a:off x="517528" y="901718"/>
            <a:ext cx="8540751" cy="8715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>
                <a:solidFill>
                  <a:srgbClr val="556C0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二、其他权益工具投资会计处理</a:t>
            </a:r>
          </a:p>
        </p:txBody>
      </p:sp>
      <p:sp>
        <p:nvSpPr>
          <p:cNvPr id="57350" name="Rectangle 6"/>
          <p:cNvSpPr>
            <a:spLocks noChangeArrowheads="1"/>
          </p:cNvSpPr>
          <p:nvPr/>
        </p:nvSpPr>
        <p:spPr bwMode="auto">
          <a:xfrm>
            <a:off x="1619692" y="3861066"/>
            <a:ext cx="5832475" cy="1152128"/>
          </a:xfrm>
          <a:prstGeom prst="rect">
            <a:avLst/>
          </a:prstGeom>
          <a:solidFill>
            <a:srgbClr val="FFFF00"/>
          </a:solidFill>
          <a:ln w="57150" cmpd="thinThick">
            <a:solidFill>
              <a:srgbClr val="FF0000"/>
            </a:solidFill>
            <a:miter lim="800000"/>
          </a:ln>
          <a:effectLst/>
        </p:spPr>
        <p:txBody>
          <a:bodyPr wrap="none"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0" u="none">
                <a:solidFill>
                  <a:srgbClr val="00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借：应收股利</a:t>
            </a:r>
            <a:endParaRPr lang="en-US" altLang="zh-CN" sz="2800" b="0" u="none">
              <a:solidFill>
                <a:srgbClr val="000000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zh-CN" altLang="en-US" sz="2800" b="0" u="none">
                <a:solidFill>
                  <a:srgbClr val="00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贷：投资收益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7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107953" y="2060867"/>
            <a:ext cx="8540751" cy="3824015"/>
          </a:xfrm>
        </p:spPr>
        <p:txBody>
          <a:bodyPr/>
          <a:lstStyle/>
          <a:p>
            <a:pPr>
              <a:buNone/>
            </a:pPr>
            <a:r>
              <a:rPr lang="en-US" altLang="zh-CN">
                <a:latin typeface="华文行楷" panose="02010800040101010101" pitchFamily="2" charset="-122"/>
                <a:ea typeface="华文行楷" panose="02010800040101010101" pitchFamily="2" charset="-122"/>
              </a:rPr>
              <a:t>         </a:t>
            </a:r>
            <a:r>
              <a:rPr lang="en-US" altLang="zh-CN">
                <a:ea typeface="华文行楷" panose="02010800040101010101" pitchFamily="2" charset="-122"/>
              </a:rPr>
              <a:t> </a:t>
            </a:r>
            <a:r>
              <a:rPr lang="en-US" altLang="zh-CN">
                <a:solidFill>
                  <a:schemeClr val="hlink"/>
                </a:solidFill>
                <a:ea typeface="华文行楷" panose="02010800040101010101" pitchFamily="2" charset="-122"/>
              </a:rPr>
              <a:t>3.</a:t>
            </a:r>
            <a:r>
              <a:rPr lang="zh-CN" altLang="en-US">
                <a:solidFill>
                  <a:schemeClr val="hlink"/>
                </a:solidFill>
                <a:ea typeface="华文行楷" panose="02010800040101010101" pitchFamily="2" charset="-122"/>
              </a:rPr>
              <a:t>期末公允价值变动</a:t>
            </a:r>
            <a:endParaRPr lang="en-US" altLang="zh-CN"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pPr>
              <a:buFont typeface="Wingdings" pitchFamily="2" charset="2"/>
              <a:buNone/>
            </a:pPr>
            <a:r>
              <a:rPr lang="zh-CN" altLang="en-US">
                <a:latin typeface="华文行楷" panose="02010800040101010101" pitchFamily="2" charset="-122"/>
                <a:ea typeface="华文行楷" panose="02010800040101010101" pitchFamily="2" charset="-122"/>
              </a:rPr>
              <a:t>         期末，如果公允价值</a:t>
            </a:r>
            <a:r>
              <a:rPr lang="zh-CN" altLang="en-US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大于</a:t>
            </a:r>
            <a:r>
              <a:rPr lang="zh-CN" altLang="en-US">
                <a:latin typeface="华文行楷" panose="02010800040101010101" pitchFamily="2" charset="-122"/>
                <a:ea typeface="华文行楷" panose="02010800040101010101" pitchFamily="2" charset="-122"/>
              </a:rPr>
              <a:t>账面价值，则：</a:t>
            </a:r>
          </a:p>
          <a:p>
            <a:pPr>
              <a:buFont typeface="Wingdings" pitchFamily="2" charset="2"/>
              <a:buNone/>
            </a:pPr>
            <a:r>
              <a:rPr lang="zh-CN" altLang="en-US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借：其他权益工具投资</a:t>
            </a:r>
            <a:r>
              <a:rPr lang="en-US" altLang="zh-CN">
                <a:solidFill>
                  <a:srgbClr val="FF0000"/>
                </a:solidFill>
                <a:latin typeface="Arial"/>
                <a:ea typeface="华文行楷" panose="02010800040101010101" pitchFamily="2" charset="-122"/>
              </a:rPr>
              <a:t>—</a:t>
            </a:r>
            <a:r>
              <a:rPr lang="zh-CN" altLang="en-US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公允价值变动                     </a:t>
            </a:r>
          </a:p>
          <a:p>
            <a:pPr>
              <a:buFont typeface="Wingdings" pitchFamily="2" charset="2"/>
              <a:buNone/>
            </a:pPr>
            <a:r>
              <a:rPr lang="zh-CN" altLang="en-US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     贷：其他综合收益</a:t>
            </a:r>
          </a:p>
          <a:p>
            <a:pPr>
              <a:buNone/>
            </a:pPr>
            <a:r>
              <a:rPr lang="zh-CN" altLang="en-US">
                <a:solidFill>
                  <a:srgbClr val="FF33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</a:t>
            </a:r>
            <a:r>
              <a:rPr lang="zh-CN" altLang="en-US">
                <a:latin typeface="华文行楷" panose="02010800040101010101" pitchFamily="2" charset="-122"/>
                <a:ea typeface="华文行楷" panose="02010800040101010101" pitchFamily="2" charset="-122"/>
              </a:rPr>
              <a:t>反之（</a:t>
            </a:r>
            <a:r>
              <a:rPr lang="zh-CN" altLang="en-US">
                <a:ea typeface="华文行楷" panose="02010800040101010101" pitchFamily="2" charset="-122"/>
              </a:rPr>
              <a:t>公允价值下降趋势是</a:t>
            </a:r>
            <a:r>
              <a:rPr lang="zh-CN" altLang="en-US">
                <a:solidFill>
                  <a:srgbClr val="000000"/>
                </a:solidFill>
                <a:ea typeface="华文行楷" panose="02010800040101010101" pitchFamily="2" charset="-122"/>
              </a:rPr>
              <a:t>暂时</a:t>
            </a:r>
            <a:r>
              <a:rPr lang="zh-CN" altLang="en-US">
                <a:ea typeface="华文行楷" panose="02010800040101010101" pitchFamily="2" charset="-122"/>
              </a:rPr>
              <a:t>的</a:t>
            </a:r>
            <a:r>
              <a:rPr lang="zh-CN" altLang="en-US">
                <a:latin typeface="华文行楷" panose="02010800040101010101" pitchFamily="2" charset="-122"/>
                <a:ea typeface="华文行楷" panose="02010800040101010101" pitchFamily="2" charset="-122"/>
              </a:rPr>
              <a:t>），则：</a:t>
            </a:r>
          </a:p>
          <a:p>
            <a:pPr>
              <a:buFont typeface="Wingdings" pitchFamily="2" charset="2"/>
              <a:buNone/>
            </a:pPr>
            <a:r>
              <a:rPr lang="zh-CN" altLang="en-US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借：其他综合收益</a:t>
            </a:r>
          </a:p>
          <a:p>
            <a:pPr>
              <a:buFont typeface="Wingdings" pitchFamily="2" charset="2"/>
              <a:buNone/>
            </a:pPr>
            <a:r>
              <a:rPr lang="zh-CN" altLang="en-US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 贷：其他权益工具投资</a:t>
            </a:r>
            <a:r>
              <a:rPr lang="en-US" altLang="zh-CN">
                <a:solidFill>
                  <a:srgbClr val="FF0000"/>
                </a:solidFill>
                <a:latin typeface="Arial"/>
                <a:ea typeface="华文行楷" panose="02010800040101010101" pitchFamily="2" charset="-122"/>
              </a:rPr>
              <a:t>—</a:t>
            </a:r>
            <a:r>
              <a:rPr lang="zh-CN" altLang="en-US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公允价值变动 </a:t>
            </a:r>
          </a:p>
        </p:txBody>
      </p:sp>
      <p:sp>
        <p:nvSpPr>
          <p:cNvPr id="59396" name="Rectangle 4"/>
          <p:cNvSpPr>
            <a:spLocks noRot="1" noChangeArrowheads="1"/>
          </p:cNvSpPr>
          <p:nvPr/>
        </p:nvSpPr>
        <p:spPr bwMode="auto">
          <a:xfrm>
            <a:off x="517528" y="901718"/>
            <a:ext cx="8540751" cy="8715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>
                <a:solidFill>
                  <a:srgbClr val="556C0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二、其他权益工具投资会计处理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9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9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9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593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593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19" y="618002"/>
            <a:ext cx="8507413" cy="554732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2800">
                <a:ea typeface="华文行楷" panose="02010800040101010101" pitchFamily="2" charset="-122"/>
              </a:rPr>
              <a:t>例：公司于</a:t>
            </a:r>
            <a:r>
              <a:rPr lang="en-US" sz="2800">
                <a:ea typeface="华文行楷" panose="02010800040101010101" pitchFamily="2" charset="-122"/>
              </a:rPr>
              <a:t>3</a:t>
            </a:r>
            <a:r>
              <a:rPr lang="zh-CN" altLang="en-US" sz="2800">
                <a:ea typeface="华文行楷" panose="02010800040101010101" pitchFamily="2" charset="-122"/>
              </a:rPr>
              <a:t>月</a:t>
            </a:r>
            <a:r>
              <a:rPr lang="en-US" sz="2800">
                <a:ea typeface="华文行楷" panose="02010800040101010101" pitchFamily="2" charset="-122"/>
              </a:rPr>
              <a:t>1</a:t>
            </a:r>
            <a:r>
              <a:rPr lang="zh-CN" altLang="en-US" sz="2800">
                <a:ea typeface="华文行楷" panose="02010800040101010101" pitchFamily="2" charset="-122"/>
              </a:rPr>
              <a:t>日从二级市场购入甲公司股票</a:t>
            </a:r>
            <a:r>
              <a:rPr lang="en-US" sz="2800">
                <a:ea typeface="华文行楷" panose="02010800040101010101" pitchFamily="2" charset="-122"/>
              </a:rPr>
              <a:t>10 000</a:t>
            </a:r>
            <a:r>
              <a:rPr lang="zh-CN" altLang="en-US" sz="2800">
                <a:ea typeface="华文行楷" panose="02010800040101010101" pitchFamily="2" charset="-122"/>
              </a:rPr>
              <a:t>股，每股市价</a:t>
            </a:r>
            <a:r>
              <a:rPr lang="en-US" sz="2800">
                <a:ea typeface="华文行楷" panose="02010800040101010101" pitchFamily="2" charset="-122"/>
              </a:rPr>
              <a:t>19.6</a:t>
            </a:r>
            <a:r>
              <a:rPr lang="zh-CN" altLang="en-US" sz="2800">
                <a:ea typeface="华文行楷" panose="02010800040101010101" pitchFamily="2" charset="-122"/>
              </a:rPr>
              <a:t>元。发生交易费用</a:t>
            </a:r>
            <a:r>
              <a:rPr lang="en-US" sz="2800">
                <a:ea typeface="华文行楷" panose="02010800040101010101" pitchFamily="2" charset="-122"/>
              </a:rPr>
              <a:t>4 000</a:t>
            </a:r>
            <a:r>
              <a:rPr lang="zh-CN" altLang="en-US" sz="2800">
                <a:ea typeface="华文行楷" panose="02010800040101010101" pitchFamily="2" charset="-122"/>
              </a:rPr>
              <a:t>元，款项均以银行存款支付，企业将其作为其他权益工具投资进行管理和核算 。</a:t>
            </a:r>
          </a:p>
          <a:p>
            <a:pPr>
              <a:lnSpc>
                <a:spcPct val="90000"/>
              </a:lnSpc>
            </a:pPr>
            <a:r>
              <a:rPr lang="zh-CN" altLang="en-US" sz="2800">
                <a:ea typeface="华文行楷" panose="02010800040101010101" pitchFamily="2" charset="-122"/>
              </a:rPr>
              <a:t>当年</a:t>
            </a:r>
            <a:r>
              <a:rPr lang="en-US" sz="2800">
                <a:ea typeface="华文行楷" panose="02010800040101010101" pitchFamily="2" charset="-122"/>
              </a:rPr>
              <a:t>12</a:t>
            </a:r>
            <a:r>
              <a:rPr lang="zh-CN" altLang="en-US" sz="2800">
                <a:ea typeface="华文行楷" panose="02010800040101010101" pitchFamily="2" charset="-122"/>
              </a:rPr>
              <a:t>月</a:t>
            </a:r>
            <a:r>
              <a:rPr lang="en-US" sz="2800">
                <a:ea typeface="华文行楷" panose="02010800040101010101" pitchFamily="2" charset="-122"/>
              </a:rPr>
              <a:t>31</a:t>
            </a:r>
            <a:r>
              <a:rPr lang="zh-CN" altLang="en-US" sz="2800">
                <a:ea typeface="华文行楷" panose="02010800040101010101" pitchFamily="2" charset="-122"/>
              </a:rPr>
              <a:t>日该股票市价为每股</a:t>
            </a:r>
            <a:r>
              <a:rPr lang="en-US" sz="2800">
                <a:ea typeface="华文行楷" panose="02010800040101010101" pitchFamily="2" charset="-122"/>
              </a:rPr>
              <a:t>17</a:t>
            </a:r>
            <a:r>
              <a:rPr lang="zh-CN" altLang="en-US" sz="2800">
                <a:ea typeface="华文行楷" panose="02010800040101010101" pitchFamily="2" charset="-122"/>
              </a:rPr>
              <a:t>元。</a:t>
            </a:r>
          </a:p>
          <a:p>
            <a:pPr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解析：　</a:t>
            </a: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3</a:t>
            </a:r>
            <a:r>
              <a:rPr lang="zh-CN" alt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月</a:t>
            </a:r>
            <a:r>
              <a:rPr 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1</a:t>
            </a:r>
            <a:r>
              <a:rPr lang="zh-CN" alt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日 购入股票：</a:t>
            </a:r>
            <a:r>
              <a:rPr lang="zh-CN" altLang="en-US" sz="2800">
                <a:solidFill>
                  <a:srgbClr val="FFCC00"/>
                </a:solidFill>
                <a:ea typeface="华文行楷" panose="02010800040101010101" pitchFamily="2" charset="-122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借：其他权益工具投资</a:t>
            </a:r>
            <a:r>
              <a:rPr 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—</a:t>
            </a: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成本      </a:t>
            </a:r>
            <a:r>
              <a:rPr 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200 000 </a:t>
            </a:r>
          </a:p>
          <a:p>
            <a:pPr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　　贷：银行存款                               </a:t>
            </a:r>
            <a:r>
              <a:rPr 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200 000 </a:t>
            </a:r>
          </a:p>
          <a:p>
            <a:pPr>
              <a:lnSpc>
                <a:spcPct val="90000"/>
              </a:lnSpc>
            </a:pPr>
            <a:r>
              <a:rPr lang="zh-CN" alt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当年</a:t>
            </a:r>
            <a:r>
              <a:rPr 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12</a:t>
            </a:r>
            <a:r>
              <a:rPr lang="zh-CN" alt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月</a:t>
            </a:r>
            <a:r>
              <a:rPr 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31</a:t>
            </a:r>
            <a:r>
              <a:rPr lang="zh-CN" alt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日确认公允价值变动： </a:t>
            </a:r>
          </a:p>
          <a:p>
            <a:pPr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借：其他综合收益                                 </a:t>
            </a:r>
            <a:r>
              <a:rPr 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30 000 </a:t>
            </a:r>
          </a:p>
          <a:p>
            <a:pPr>
              <a:lnSpc>
                <a:spcPct val="90000"/>
              </a:lnSpc>
            </a:pP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       贷：其他权益工具投资</a:t>
            </a:r>
            <a:r>
              <a:rPr 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—</a:t>
            </a:r>
            <a:r>
              <a:rPr lang="zh-CN" alt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公允价值变动 </a:t>
            </a:r>
            <a:r>
              <a:rPr lang="en-US" sz="2800">
                <a:solidFill>
                  <a:srgbClr val="000000"/>
                </a:solidFill>
                <a:ea typeface="华文行楷" panose="02010800040101010101" pitchFamily="2" charset="-122"/>
              </a:rPr>
              <a:t>30 000 </a:t>
            </a:r>
          </a:p>
          <a:p>
            <a:pPr>
              <a:lnSpc>
                <a:spcPct val="90000"/>
              </a:lnSpc>
            </a:pPr>
            <a:endParaRPr lang="zh-CN" altLang="en-US" sz="2800"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682645" y="4149728"/>
            <a:ext cx="6410325" cy="2232025"/>
          </a:xfrm>
          <a:prstGeom prst="rect">
            <a:avLst/>
          </a:prstGeom>
          <a:solidFill>
            <a:srgbClr val="FFFF99"/>
          </a:solidFill>
          <a:ln w="28575">
            <a:solidFill>
              <a:srgbClr val="FF0000"/>
            </a:solidFill>
            <a:miter lim="800000"/>
          </a:ln>
          <a:effectLst/>
        </p:spPr>
        <p:txBody>
          <a:bodyPr wrap="none"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0" u="none">
                <a:solidFill>
                  <a:srgbClr val="00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借：银行存款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（其他综合收益）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（其他权益工具投资</a:t>
            </a:r>
            <a:r>
              <a:rPr lang="en-US" altLang="zh-CN" b="0" u="none">
                <a:solidFill>
                  <a:schemeClr val="hlink"/>
                </a:solidFill>
                <a:latin typeface="Arial"/>
                <a:ea typeface="华文行楷" panose="02010800040101010101" pitchFamily="2" charset="-122"/>
              </a:rPr>
              <a:t>—</a:t>
            </a:r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公允价值变动）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</a:t>
            </a:r>
            <a:r>
              <a:rPr lang="zh-CN" altLang="en-US" b="0" u="none">
                <a:solidFill>
                  <a:srgbClr val="00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贷：其他权益工具投资</a:t>
            </a:r>
            <a:r>
              <a:rPr lang="en-US" altLang="zh-CN" b="0" u="none">
                <a:solidFill>
                  <a:srgbClr val="000000"/>
                </a:solidFill>
                <a:latin typeface="Arial"/>
                <a:ea typeface="华文行楷" panose="02010800040101010101" pitchFamily="2" charset="-122"/>
              </a:rPr>
              <a:t>—</a:t>
            </a:r>
            <a:r>
              <a:rPr lang="zh-CN" altLang="en-US" b="0" u="none">
                <a:solidFill>
                  <a:srgbClr val="00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成本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（其他权益工具投资</a:t>
            </a:r>
            <a:r>
              <a:rPr lang="en-US" altLang="zh-CN" b="0" u="none">
                <a:solidFill>
                  <a:schemeClr val="hlink"/>
                </a:solidFill>
                <a:latin typeface="Arial"/>
                <a:ea typeface="华文行楷" panose="02010800040101010101" pitchFamily="2" charset="-122"/>
              </a:rPr>
              <a:t>—</a:t>
            </a:r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公允价值变动）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（其他综合收益）</a:t>
            </a:r>
          </a:p>
        </p:txBody>
      </p:sp>
      <p:sp>
        <p:nvSpPr>
          <p:cNvPr id="60418" name="Rectangle 2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323851" y="1556810"/>
            <a:ext cx="8280400" cy="3535363"/>
          </a:xfrm>
        </p:spPr>
        <p:txBody>
          <a:bodyPr/>
          <a:lstStyle/>
          <a:p>
            <a:pPr algn="just">
              <a:buFont typeface="Wingdings" pitchFamily="2" charset="2"/>
              <a:buNone/>
            </a:pPr>
            <a:r>
              <a:rPr lang="en-US" altLang="zh-CN" sz="3600">
                <a:solidFill>
                  <a:schemeClr val="hlink"/>
                </a:solidFill>
                <a:ea typeface="华文行楷" panose="02010800040101010101" pitchFamily="2" charset="-122"/>
              </a:rPr>
              <a:t>        </a:t>
            </a:r>
            <a:r>
              <a:rPr lang="en-US" altLang="zh-CN" sz="2800">
                <a:solidFill>
                  <a:schemeClr val="hlink"/>
                </a:solidFill>
                <a:ea typeface="华文行楷" panose="02010800040101010101" pitchFamily="2" charset="-122"/>
              </a:rPr>
              <a:t>4.</a:t>
            </a:r>
            <a:r>
              <a:rPr lang="zh-CN" altLang="en-US" sz="2800">
                <a:solidFill>
                  <a:schemeClr val="hlink"/>
                </a:solidFill>
                <a:ea typeface="华文行楷" panose="02010800040101010101" pitchFamily="2" charset="-122"/>
              </a:rPr>
              <a:t>处置其他权益工具投资</a:t>
            </a:r>
          </a:p>
          <a:p>
            <a:pPr algn="just">
              <a:buNone/>
            </a:pPr>
            <a:r>
              <a:rPr lang="zh-CN" altLang="en-US" sz="2800">
                <a:ea typeface="华文行楷" panose="02010800040101010101" pitchFamily="2" charset="-122"/>
              </a:rPr>
              <a:t>          </a:t>
            </a:r>
            <a:r>
              <a:rPr lang="zh-CN" altLang="en-US" sz="2600">
                <a:ea typeface="华文行楷" panose="02010800040101010101" pitchFamily="2" charset="-122"/>
              </a:rPr>
              <a:t>应将取得的价款与该金融资产账面价值之间的</a:t>
            </a:r>
            <a:r>
              <a:rPr lang="zh-CN" altLang="en-US" sz="2600">
                <a:solidFill>
                  <a:srgbClr val="FF0000"/>
                </a:solidFill>
                <a:ea typeface="华文行楷" panose="02010800040101010101" pitchFamily="2" charset="-122"/>
              </a:rPr>
              <a:t>差额</a:t>
            </a:r>
            <a:r>
              <a:rPr lang="zh-CN" altLang="en-US" sz="2600">
                <a:ea typeface="华文行楷" panose="02010800040101010101" pitchFamily="2" charset="-122"/>
              </a:rPr>
              <a:t>，计入</a:t>
            </a:r>
            <a:r>
              <a:rPr lang="zh-CN" altLang="en-US" sz="2800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其他综合收益</a:t>
            </a:r>
            <a:r>
              <a:rPr lang="zh-CN" altLang="en-US" sz="2600">
                <a:ea typeface="华文行楷" panose="02010800040101010101" pitchFamily="2" charset="-122"/>
              </a:rPr>
              <a:t>；</a:t>
            </a:r>
          </a:p>
          <a:p>
            <a:pPr algn="just">
              <a:buFont typeface="Wingdings" pitchFamily="2" charset="2"/>
              <a:buNone/>
            </a:pPr>
            <a:r>
              <a:rPr lang="zh-CN" altLang="en-US" sz="2600">
                <a:solidFill>
                  <a:srgbClr val="800080"/>
                </a:solidFill>
                <a:ea typeface="华文行楷" panose="02010800040101010101" pitchFamily="2" charset="-122"/>
              </a:rPr>
              <a:t>           同时，将所有其他综合收益的金额转出，计入利润分配。</a:t>
            </a:r>
            <a:r>
              <a:rPr lang="zh-CN" altLang="en-US">
                <a:solidFill>
                  <a:srgbClr val="800080"/>
                </a:solidFill>
                <a:ea typeface="华文行楷" panose="02010800040101010101" pitchFamily="2" charset="-122"/>
              </a:rPr>
              <a:t>       </a:t>
            </a:r>
          </a:p>
        </p:txBody>
      </p:sp>
      <p:sp>
        <p:nvSpPr>
          <p:cNvPr id="60420" name="Rectangle 4"/>
          <p:cNvSpPr>
            <a:spLocks noRot="1" noChangeArrowheads="1"/>
          </p:cNvSpPr>
          <p:nvPr/>
        </p:nvSpPr>
        <p:spPr bwMode="auto">
          <a:xfrm>
            <a:off x="517528" y="901718"/>
            <a:ext cx="8540751" cy="65563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0" u="none">
                <a:solidFill>
                  <a:srgbClr val="556C0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二、其他权益工具投资会计处理</a:t>
            </a:r>
          </a:p>
        </p:txBody>
      </p:sp>
      <p:sp>
        <p:nvSpPr>
          <p:cNvPr id="60423" name="Rectangle 7"/>
          <p:cNvSpPr>
            <a:spLocks noChangeArrowheads="1"/>
          </p:cNvSpPr>
          <p:nvPr/>
        </p:nvSpPr>
        <p:spPr bwMode="auto">
          <a:xfrm>
            <a:off x="900115" y="4149727"/>
            <a:ext cx="5688012" cy="2159000"/>
          </a:xfrm>
          <a:prstGeom prst="rect">
            <a:avLst/>
          </a:prstGeom>
          <a:solidFill>
            <a:srgbClr val="CCFFCC"/>
          </a:solidFill>
          <a:ln w="28575">
            <a:solidFill>
              <a:srgbClr val="FF0000"/>
            </a:solidFill>
            <a:miter lim="800000"/>
          </a:ln>
          <a:effectLst/>
        </p:spPr>
        <p:txBody>
          <a:bodyPr wrap="none" lIns="91159" tIns="45579" rIns="91159" bIns="45579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6705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3412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0108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6811" algn="l" rtl="0" fontAlgn="base">
              <a:spcBef>
                <a:spcPct val="0"/>
              </a:spcBef>
              <a:spcAft>
                <a:spcPct val="0"/>
              </a:spcAft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3509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0218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196917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3622" algn="l" defTabSz="913412" rtl="0" eaLnBrk="1" latinLnBrk="0" hangingPunct="1">
              <a:defRPr sz="2400" b="1" u="sng"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借：其他综合收益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贷：利润分配</a:t>
            </a:r>
            <a:r>
              <a:rPr lang="en-US" altLang="zh-CN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—</a:t>
            </a:r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未分配利润</a:t>
            </a:r>
          </a:p>
          <a:p>
            <a:r>
              <a:rPr lang="zh-CN" altLang="en-US" b="0" u="none">
                <a:solidFill>
                  <a:srgbClr val="507204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或：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借：利润分配</a:t>
            </a:r>
            <a:r>
              <a:rPr lang="en-US" altLang="zh-CN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—</a:t>
            </a:r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未分配利润</a:t>
            </a:r>
          </a:p>
          <a:p>
            <a:r>
              <a:rPr lang="zh-CN" altLang="en-US" b="0" u="none">
                <a:solidFill>
                  <a:schemeClr val="hlink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贷：其他综合收益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04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604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04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04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04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04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04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04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604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604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04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604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604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604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604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604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604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04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04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604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0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0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0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0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60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1" dur="500"/>
                                        <p:tgtEl>
                                          <p:spTgt spid="60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4" dur="500"/>
                                        <p:tgtEl>
                                          <p:spTgt spid="60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7" dur="500"/>
                                        <p:tgtEl>
                                          <p:spTgt spid="60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0" dur="500"/>
                                        <p:tgtEl>
                                          <p:spTgt spid="60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3" dur="500"/>
                                        <p:tgtEl>
                                          <p:spTgt spid="60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6" dur="500"/>
                                        <p:tgtEl>
                                          <p:spTgt spid="604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2" grpId="0" build="allAtOnce" animBg="1"/>
      <p:bldP spid="60422" grpId="1" uiExpand="1" build="allAtOnce" animBg="1"/>
      <p:bldP spid="60423" grpId="0" build="allAtOnce" animBg="1"/>
      <p:bldP spid="60423" grpId="1" uiExpand="1" build="allAtOnce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https://d.book118.com/436233040121010054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古瓶荷花 1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E"/>
      </a:accent4>
      <a:accent5>
        <a:srgbClr val="E2F4FF"/>
      </a:accent5>
      <a:accent6>
        <a:srgbClr val="2D8AE7"/>
      </a:accent6>
      <a:hlink>
        <a:srgbClr val="CC0066"/>
      </a:hlink>
      <a:folHlink>
        <a:srgbClr val="7D7DA9"/>
      </a:folHlink>
    </a:clrScheme>
    <a:fontScheme name="古瓶荷花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4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4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lnDef>
  </a:objectDefaults>
  <a:extraClrSchemeLst>
    <a:extraClrScheme>
      <a:clrScheme name="古瓶荷花 1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E"/>
        </a:accent4>
        <a:accent5>
          <a:srgbClr val="E2F4FF"/>
        </a:accent5>
        <a:accent6>
          <a:srgbClr val="2D8AE7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2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6FAF5"/>
        </a:accent3>
        <a:accent4>
          <a:srgbClr val="006765"/>
        </a:accent4>
        <a:accent5>
          <a:srgbClr val="F1F5F0"/>
        </a:accent5>
        <a:accent6>
          <a:srgbClr val="E78A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3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C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4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A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5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F"/>
        </a:accent3>
        <a:accent4>
          <a:srgbClr val="53537E"/>
        </a:accent4>
        <a:accent5>
          <a:srgbClr val="FFEEEE"/>
        </a:accent5>
        <a:accent6>
          <a:srgbClr val="E78A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6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C"/>
        </a:accent4>
        <a:accent5>
          <a:srgbClr val="E9F7FF"/>
        </a:accent5>
        <a:accent6>
          <a:srgbClr val="E78A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7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EEE"/>
        </a:accent3>
        <a:accent4>
          <a:srgbClr val="0056AE"/>
        </a:accent4>
        <a:accent5>
          <a:srgbClr val="FFFFE2"/>
        </a:accent5>
        <a:accent6>
          <a:srgbClr val="008A8A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古瓶荷花 8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12121"/>
        </a:accent4>
        <a:accent5>
          <a:srgbClr val="E1E1EB"/>
        </a:accent5>
        <a:accent6>
          <a:srgbClr val="E7B9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Wingdings</vt:lpstr>
      <vt:lpstr>华文行楷</vt:lpstr>
      <vt:lpstr>黑体</vt:lpstr>
      <vt:lpstr>Office Theme</vt:lpstr>
      <vt:lpstr>PowerPoint Presentation</vt:lpstr>
      <vt:lpstr>PowerPoint Presentation</vt:lpstr>
      <vt:lpstr>其他权益工具投资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2024-09-21T15:02:10.096</cp:lastPrinted>
  <dcterms:created xsi:type="dcterms:W3CDTF">2024-09-21T07:02:10Z</dcterms:created>
  <dcterms:modified xsi:type="dcterms:W3CDTF">2024-09-21T07:02:12Z</dcterms:modified>
</cp:coreProperties>
</file>