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47DB2D7-3E1F-4D3A-BDCB-672DA77C8ED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826D6E3-BA95-4382-AE06-25D0D084A0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E8327E7-06D0-4B13-A6A2-37D7AB07C38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4351A70-5A4A-48F6-B01D-43666CA8483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DB2D4F9-D41D-4CEC-B69D-62516422C6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72E4886-697C-42C5-8752-3391E620B8D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666790B-AD99-431D-98D8-AD5DBFE8826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4D0FC59-6240-4243-8E5A-F923A632279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B42F070-BF5F-4E66-99F1-D480AF15C5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E7A4B1E-255C-430C-9307-1F2B1FB02E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096483A-AACC-49A0-B57F-5A431031725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3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3623312202401003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99" y="2075523"/>
            <a:ext cx="6209139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小商品市场行业未来五至十年行业分析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699925" y="4075772"/>
            <a:ext cx="20593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AutoShape 4"/>
          <p:cNvSpPr/>
          <p:nvPr/>
        </p:nvSpPr>
        <p:spPr>
          <a:xfrm>
            <a:off x="5560413" y="4244233"/>
            <a:ext cx="149037" cy="149037"/>
          </a:xfrm>
          <a:prstGeom prst="ellipse">
            <a:avLst/>
          </a:prstGeom>
          <a:solidFill>
            <a:schemeClr val="dk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8030728" y="4075772"/>
            <a:ext cx="27451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2023-12-29</a:t>
            </a:r>
          </a:p>
        </p:txBody>
      </p:sp>
      <p:sp>
        <p:nvSpPr>
          <p:cNvPr id="6" name="AutoShape 6"/>
          <p:cNvSpPr/>
          <p:nvPr/>
        </p:nvSpPr>
        <p:spPr>
          <a:xfrm>
            <a:off x="7891216" y="4244233"/>
            <a:ext cx="149037" cy="149037"/>
          </a:xfrm>
          <a:prstGeom prst="ellipse">
            <a:avLst/>
          </a:prstGeom>
          <a:solidFill>
            <a:schemeClr val="dk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218929" y="948015"/>
            <a:ext cx="4792980" cy="5237962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行业现状及发展趋势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供应链与物流体系分析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线上线下融合与全渠道营销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产品创新与品牌建设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政策法规影响及应对策略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未来五至十年发展趋势预测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285959" y="2707005"/>
            <a:ext cx="2792730" cy="14439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802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775648"/>
            <a:ext cx="7405389" cy="1138956"/>
            <a:chOff x="2393306" y="1775648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775648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D3816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424378" y="2793581"/>
            <a:ext cx="7343244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45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行业现状及发展趋势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小商品市场指的是以小规模、低价值、高频次交易为特点的商品交易市场。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行业定义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25" r="16625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行业特点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行业地位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商品种类繁多，价格相对较低，交易灵活，市场参与者众多。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小商品市场在满足居民日常生活需求、促进就业和经济发展等方面具有重要作用。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小商品市场行业概述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792" r="16792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小商品市场规模庞大，涉及多个领域和细分市场，如家居用品、文具玩具、服饰配饰等。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市场规模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随着消费升级和线上购物的普及，小商品市场保持稳定增长，预计未来几年增长率将保持在合理区间。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增长率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随着新兴市场的发展和消费者需求的多样化，小商品市场前景广阔，具有较大的发展潜力。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市场前景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市场规模与增长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个性化需求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消费者对商品的个性化需求日益凸显，对小商品市场的创意和设计能力提出更高要求。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品质化需求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消费者对商品品质的要求不断提高，对小商品市场的品质管理和品牌建设提出挑战。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便捷化需求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消费者追求购物便捷性，对小商品市场的线上线下融合和物流配送效率提出更高要求。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消费者需求变化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978" b="197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竞争格局与主要参与者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竞争格局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小商品市场竞争激烈，市场参与者众多，包括大型连锁超市、专业市场、线上电商平台等。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主要参与者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大型连锁超市具有品牌优势和规模效应，专业市场具有地域优势和特色经营，线上电商平台具有流量优势和便捷性。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竞争趋势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未来小商品市场竞争将更加激烈，市场参与者需要加强品牌建设、提高服务质量和拓展销售渠道以保持竞争优势。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775648"/>
            <a:ext cx="7405389" cy="1138956"/>
            <a:chOff x="2393306" y="1775648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775648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D3816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424378" y="2793581"/>
            <a:ext cx="7343244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45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供应链与物流体系分析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8125" r="8125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灵活性与敏捷性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小商品市场供应链需要保持灵活性和敏捷性，以适应市场波动和消费者需求的变化。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多元化供应链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小商品市场供应链涉及多个环节和参与者，包括生产商、批发商、零售商等，形成一个多元化的供应链网络。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快速响应市场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小商品市场产品更新换代快，供应链需要具备快速响应市场需求变化的能力。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供应链结构特点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小商品市场产品种类繁多，批量小，导致物流成本相对较高。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物流成本高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123" r="1123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由于小商品市场供应链复杂，配送环节多，导致配送效率不高。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配送效率低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当前小商品市场物流信息化程度相对较低，难以实现物流信息的实时共享和协同。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信息化程度不足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物流体系现状及挑战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3306" r="13306"/>
          <a:stretch>
            <a:fillRect/>
          </a:stretch>
        </p:blipFill>
        <p:spPr>
          <a:xfrm>
            <a:off x="454963" y="1569535"/>
            <a:ext cx="4219248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供应链协同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加强供应链各环节之间的协同合作，提高整体运营效率。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库存管理优化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通过精细化的库存管理，降低库存成本，提高库存周转率。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采购策略优化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优化采购策略，降低采购成本，提高采购效率。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供应链优化方向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70591"/>
            <a:ext cx="5783287" cy="1172718"/>
            <a:chOff x="5982796" y="3170591"/>
            <a:chExt cx="5783287" cy="1172718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70591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无人化配送技术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641126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发展无人车、无人机等无人化配送技术，提高配送效率和准确性。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823246"/>
            <a:ext cx="5783287" cy="1172718"/>
            <a:chOff x="5982796" y="4823246"/>
            <a:chExt cx="5783287" cy="1172718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823246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物流信息平台建设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93781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构建物流信息平台，实现物流信息的实时共享和协同，提高物流整体效率。</a:t>
              </a:r>
            </a:p>
          </p:txBody>
        </p:sp>
      </p:grpSp>
      <p:sp>
        <p:nvSpPr>
          <p:cNvPr id="8" name="AutoShape 8"/>
          <p:cNvSpPr/>
          <p:nvPr/>
        </p:nvSpPr>
        <p:spPr>
          <a:xfrm>
            <a:off x="4805646" y="4913047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5982796" y="1521950"/>
            <a:ext cx="5687135" cy="1172718"/>
            <a:chOff x="5982796" y="1521950"/>
            <a:chExt cx="5687135" cy="1172718"/>
          </a:xfrm>
        </p:grpSpPr>
        <p:sp>
          <p:nvSpPr>
            <p:cNvPr id="10" name="TextBox 10"/>
            <p:cNvSpPr txBox="1"/>
            <p:nvPr/>
          </p:nvSpPr>
          <p:spPr>
            <a:xfrm>
              <a:off x="5982796" y="152195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智能化物流技术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982796" y="1992485"/>
              <a:ext cx="5687135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应用人工智能、大数据等技术，实现物流过程的智能化管理和优化。</a:t>
              </a:r>
            </a:p>
          </p:txBody>
        </p:sp>
      </p:grpSp>
      <p:sp>
        <p:nvSpPr>
          <p:cNvPr id="12" name="AutoShape 12"/>
          <p:cNvSpPr/>
          <p:nvPr/>
        </p:nvSpPr>
        <p:spPr>
          <a:xfrm>
            <a:off x="4805646" y="3272584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805646" y="1611485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41457" y="1735931"/>
            <a:ext cx="3722789" cy="3981079"/>
          </a:xfrm>
          <a:prstGeom prst="rect">
            <a:avLst/>
          </a:prstGeom>
          <a:solidFill>
            <a:schemeClr val="accent1">
              <a:alpha val="9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5014447" y="3486249"/>
            <a:ext cx="391670" cy="391670"/>
          </a:xfrm>
          <a:custGeom>
            <a:rect l="l" t="t" r="r" b="b"/>
            <a:pathLst>
              <a:path w="304800" h="304800">
                <a:moveTo>
                  <a:pt x="288693" y="85468"/>
                </a:moveTo>
                <a:lnTo>
                  <a:pt x="193700" y="180461"/>
                </a:lnTo>
                <a:lnTo>
                  <a:pt x="301971" y="180461"/>
                </a:lnTo>
                <a:cubicBezTo>
                  <a:pt x="303686" y="171298"/>
                  <a:pt x="304800" y="162001"/>
                  <a:pt x="304800" y="152400"/>
                </a:cubicBezTo>
                <a:cubicBezTo>
                  <a:pt x="304800" y="128273"/>
                  <a:pt x="298694" y="105747"/>
                  <a:pt x="288693" y="85468"/>
                </a:cubicBezTo>
                <a:close/>
                <a:moveTo>
                  <a:pt x="200549" y="145161"/>
                </a:moveTo>
                <a:lnTo>
                  <a:pt x="278682" y="67066"/>
                </a:lnTo>
                <a:cubicBezTo>
                  <a:pt x="260080" y="39643"/>
                  <a:pt x="232543" y="19241"/>
                  <a:pt x="200549" y="8525"/>
                </a:cubicBezTo>
                <a:lnTo>
                  <a:pt x="200549" y="145161"/>
                </a:lnTo>
                <a:close/>
                <a:moveTo>
                  <a:pt x="159525" y="200549"/>
                </a:moveTo>
                <a:lnTo>
                  <a:pt x="237677" y="278721"/>
                </a:lnTo>
                <a:cubicBezTo>
                  <a:pt x="265138" y="260156"/>
                  <a:pt x="285560" y="232581"/>
                  <a:pt x="296275" y="200549"/>
                </a:cubicBezTo>
                <a:lnTo>
                  <a:pt x="159525" y="200549"/>
                </a:lnTo>
                <a:close/>
                <a:moveTo>
                  <a:pt x="180432" y="111862"/>
                </a:moveTo>
                <a:lnTo>
                  <a:pt x="180432" y="2829"/>
                </a:lnTo>
                <a:cubicBezTo>
                  <a:pt x="171317" y="1133"/>
                  <a:pt x="162001" y="0"/>
                  <a:pt x="152400" y="0"/>
                </a:cubicBezTo>
                <a:cubicBezTo>
                  <a:pt x="128064" y="0"/>
                  <a:pt x="105366" y="6229"/>
                  <a:pt x="84963" y="16393"/>
                </a:cubicBezTo>
                <a:lnTo>
                  <a:pt x="180432" y="111862"/>
                </a:lnTo>
                <a:close/>
                <a:moveTo>
                  <a:pt x="124368" y="193853"/>
                </a:moveTo>
                <a:lnTo>
                  <a:pt x="124368" y="301981"/>
                </a:lnTo>
                <a:cubicBezTo>
                  <a:pt x="133483" y="303686"/>
                  <a:pt x="142799" y="304800"/>
                  <a:pt x="152400" y="304800"/>
                </a:cubicBezTo>
                <a:cubicBezTo>
                  <a:pt x="176508" y="304800"/>
                  <a:pt x="198987" y="298694"/>
                  <a:pt x="219266" y="288722"/>
                </a:cubicBezTo>
                <a:lnTo>
                  <a:pt x="124368" y="193853"/>
                </a:lnTo>
                <a:close/>
                <a:moveTo>
                  <a:pt x="104232" y="159763"/>
                </a:moveTo>
                <a:lnTo>
                  <a:pt x="26194" y="237792"/>
                </a:lnTo>
                <a:cubicBezTo>
                  <a:pt x="44758" y="265176"/>
                  <a:pt x="72276" y="285569"/>
                  <a:pt x="104232" y="296285"/>
                </a:cubicBezTo>
                <a:lnTo>
                  <a:pt x="104232" y="159763"/>
                </a:lnTo>
                <a:close/>
                <a:moveTo>
                  <a:pt x="2829" y="124368"/>
                </a:moveTo>
                <a:cubicBezTo>
                  <a:pt x="1133" y="133483"/>
                  <a:pt x="0" y="142799"/>
                  <a:pt x="0" y="152400"/>
                </a:cubicBezTo>
                <a:cubicBezTo>
                  <a:pt x="0" y="176584"/>
                  <a:pt x="6144" y="199130"/>
                  <a:pt x="16145" y="219408"/>
                </a:cubicBezTo>
                <a:lnTo>
                  <a:pt x="111195" y="124358"/>
                </a:lnTo>
                <a:lnTo>
                  <a:pt x="2829" y="124358"/>
                </a:lnTo>
                <a:close/>
                <a:moveTo>
                  <a:pt x="66637" y="26489"/>
                </a:moveTo>
                <a:cubicBezTo>
                  <a:pt x="39443" y="45053"/>
                  <a:pt x="19183" y="72428"/>
                  <a:pt x="8525" y="104232"/>
                </a:cubicBezTo>
                <a:lnTo>
                  <a:pt x="144389" y="104232"/>
                </a:lnTo>
                <a:lnTo>
                  <a:pt x="66637" y="264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5014447" y="1795508"/>
            <a:ext cx="391670" cy="39167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5026640" y="5128951"/>
            <a:ext cx="378428" cy="378428"/>
          </a:xfrm>
          <a:custGeom>
            <a:rect l="l" t="t" r="r" b="b"/>
            <a:pathLst>
              <a:path w="304800" h="304800">
                <a:moveTo>
                  <a:pt x="209550" y="0"/>
                </a:moveTo>
                <a:cubicBezTo>
                  <a:pt x="156943" y="0"/>
                  <a:pt x="114300" y="42643"/>
                  <a:pt x="114300" y="95250"/>
                </a:cubicBezTo>
                <a:cubicBezTo>
                  <a:pt x="114300" y="101213"/>
                  <a:pt x="114852" y="107042"/>
                  <a:pt x="115900" y="112700"/>
                </a:cubicBezTo>
                <a:lnTo>
                  <a:pt x="0" y="228600"/>
                </a:lnTo>
                <a:lnTo>
                  <a:pt x="0" y="285750"/>
                </a:lnTo>
                <a:cubicBezTo>
                  <a:pt x="0" y="296275"/>
                  <a:pt x="8525" y="304800"/>
                  <a:pt x="19050" y="304800"/>
                </a:cubicBezTo>
                <a:lnTo>
                  <a:pt x="38100" y="304800"/>
                </a:lnTo>
                <a:lnTo>
                  <a:pt x="38100" y="285750"/>
                </a:lnTo>
                <a:lnTo>
                  <a:pt x="76200" y="285750"/>
                </a:lnTo>
                <a:lnTo>
                  <a:pt x="76200" y="247650"/>
                </a:lnTo>
                <a:lnTo>
                  <a:pt x="114300" y="247650"/>
                </a:lnTo>
                <a:lnTo>
                  <a:pt x="114300" y="209550"/>
                </a:lnTo>
                <a:lnTo>
                  <a:pt x="152400" y="209550"/>
                </a:lnTo>
                <a:lnTo>
                  <a:pt x="177117" y="184833"/>
                </a:lnTo>
                <a:cubicBezTo>
                  <a:pt x="187242" y="188500"/>
                  <a:pt x="198158" y="190500"/>
                  <a:pt x="209550" y="190500"/>
                </a:cubicBezTo>
                <a:cubicBezTo>
                  <a:pt x="262157" y="190500"/>
                  <a:pt x="304800" y="147857"/>
                  <a:pt x="304800" y="95250"/>
                </a:cubicBezTo>
                <a:cubicBezTo>
                  <a:pt x="304800" y="42643"/>
                  <a:pt x="262157" y="0"/>
                  <a:pt x="209550" y="0"/>
                </a:cubicBezTo>
                <a:close/>
                <a:moveTo>
                  <a:pt x="238087" y="95288"/>
                </a:moveTo>
                <a:cubicBezTo>
                  <a:pt x="222304" y="95288"/>
                  <a:pt x="209512" y="82496"/>
                  <a:pt x="209512" y="66713"/>
                </a:cubicBezTo>
                <a:cubicBezTo>
                  <a:pt x="209512" y="50930"/>
                  <a:pt x="222304" y="38138"/>
                  <a:pt x="238087" y="38138"/>
                </a:cubicBezTo>
                <a:cubicBezTo>
                  <a:pt x="253870" y="38138"/>
                  <a:pt x="266662" y="50930"/>
                  <a:pt x="266662" y="66713"/>
                </a:cubicBezTo>
                <a:cubicBezTo>
                  <a:pt x="266662" y="82496"/>
                  <a:pt x="253870" y="95288"/>
                  <a:pt x="238087" y="9528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8" name="Picture 18"/>
          <p:cNvPicPr>
            <a:picLocks noChangeAspect="1"/>
          </p:cNvPicPr>
          <p:nvPr/>
        </p:nvPicPr>
        <p:blipFill>
          <a:blip r:embed="rId2">
            <a:alphaModFix/>
          </a:blip>
          <a:srcRect l="16239" r="16239"/>
          <a:stretch>
            <a:fillRect/>
          </a:stretch>
        </p:blipFill>
        <p:spPr>
          <a:xfrm>
            <a:off x="641457" y="1883900"/>
            <a:ext cx="3722789" cy="3671084"/>
          </a:xfrm>
          <a:prstGeom prst="rect">
            <a:avLst/>
          </a:prstGeom>
        </p:spPr>
      </p:pic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物流技术创新与应用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775648"/>
            <a:ext cx="7405389" cy="1138956"/>
            <a:chOff x="2393306" y="1775648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775648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D3816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424378" y="2793581"/>
            <a:ext cx="7343244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45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线上线下融合与全渠道营销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5012267" y="3720618"/>
            <a:ext cx="2167467" cy="2120348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952500" y="1647825"/>
                </a:lnTo>
                <a:lnTo>
                  <a:pt x="1905000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249697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776918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012267" y="171109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5743787" y="3022600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7259206">
            <a:off x="6589098" y="4674355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-7221168">
            <a:off x="4910864" y="4658432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6818377" y="3284051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AutoShape 10"/>
          <p:cNvSpPr/>
          <p:nvPr/>
        </p:nvSpPr>
        <p:spPr>
          <a:xfrm>
            <a:off x="10897278" y="3216317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6996324" y="1208023"/>
            <a:ext cx="3900955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跨境电商机遇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996324" y="2047219"/>
            <a:ext cx="405267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跨境电商为小商品市场提供了更广阔的空间，商家可以借助跨境电商平台拓展国际市场。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129334" y="3502152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数据分析与精准营销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141526" y="4429391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线上平台可以收集大量用户数据，通过数据分析实现精准营销，提高销售效率。</a:t>
            </a:r>
          </a:p>
        </p:txBody>
      </p:sp>
      <p:cxnSp>
        <p:nvCxnSpPr>
          <p:cNvPr id="15" name="Connector 15"/>
          <p:cNvCxnSpPr/>
          <p:nvPr/>
        </p:nvCxnSpPr>
        <p:spPr>
          <a:xfrm>
            <a:off x="7345623" y="5627624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AutoShape 16"/>
          <p:cNvSpPr/>
          <p:nvPr/>
        </p:nvSpPr>
        <p:spPr>
          <a:xfrm>
            <a:off x="11424524" y="5559891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904945" y="4589949"/>
            <a:ext cx="3793067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8" name="AutoShape 18"/>
          <p:cNvSpPr/>
          <p:nvPr/>
        </p:nvSpPr>
        <p:spPr>
          <a:xfrm>
            <a:off x="904945" y="4510024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869006" y="2296376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电商平台崛起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69006" y="3223615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随着电商平台的不断发展和普及，越来越多的小商品商家将产品转向线上销售，利用电商平台扩大市场份额。</a:t>
            </a:r>
          </a:p>
        </p:txBody>
      </p:sp>
      <p:sp>
        <p:nvSpPr>
          <p:cNvPr id="21" name="Freeform 21"/>
          <p:cNvSpPr/>
          <p:nvPr/>
        </p:nvSpPr>
        <p:spPr>
          <a:xfrm>
            <a:off x="5786411" y="3999944"/>
            <a:ext cx="661803" cy="66180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线上平台发展及影响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54963" y="203417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线下实体店需要打造独特的购物体验，如提供个性化定制服务、增设体验区等，吸引消费者。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54963" y="157583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体验式购物环境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4963" y="353004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引入智能化技术，如无人店、智能导购等，提升线下购物便捷性和舒适度。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54963" y="307170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智能化升级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54963" y="5118981"/>
            <a:ext cx="60183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线下实体店与线上平台相互引流，如提供线上预约、线下体验等服务，实现线上线下互动。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54963" y="4660638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与线上平台互动</a:t>
            </a: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8663168" y="1482987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921648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0386775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8906663" y="1691796"/>
            <a:ext cx="426486" cy="426486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10639092" y="4837698"/>
            <a:ext cx="426194" cy="426194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7137949" y="4833774"/>
            <a:ext cx="482811" cy="482811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线下实体店转型与升级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多渠道整合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整合线上、线下及各种社交平台等渠道资源，打造全渠道营销网络。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个性化营销策略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针对不同消费者群体制定个性化营销策略，提高营销效果。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营销数据分析与优化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收集并分析全渠道营销数据，及时调整策略，优化营销效果。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全渠道营销策略部署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https://d.book118.com/436233122024010035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2F2F2"/>
      </a:lt1>
      <a:dk2>
        <a:srgbClr val="000000"/>
      </a:dk2>
      <a:lt2>
        <a:srgbClr val="FFFFFF"/>
      </a:lt2>
      <a:accent1>
        <a:srgbClr val="B35F4B"/>
      </a:accent1>
      <a:accent2>
        <a:srgbClr val="CCA37B"/>
      </a:accent2>
      <a:accent3>
        <a:srgbClr val="997262"/>
      </a:accent3>
      <a:accent4>
        <a:srgbClr val="B3A36B"/>
      </a:accent4>
      <a:accent5>
        <a:srgbClr val="564741"/>
      </a:accent5>
      <a:accent6>
        <a:srgbClr val="989993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104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2024-09-04T18:37:21.479</cp:lastPrinted>
  <dcterms:created xsi:type="dcterms:W3CDTF">2024-09-04T10:37:21Z</dcterms:created>
  <dcterms:modified xsi:type="dcterms:W3CDTF">2024-09-04T10:37:23Z</dcterms:modified>
</cp:coreProperties>
</file>