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2CDFAA2-D079-4F11-838D-A17A1E3A30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13EF9D-0BE7-4512-BDE1-0B3C8C4F03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79B5698-346A-4AC2-9F3C-421D5FA3EE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5285FE8-5CEA-469F-96E3-D040AC0F77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E36EC3D-26DC-4C7F-AEAA-B855A3C8470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AA82843-A46F-4911-9E66-2AD2F6797A5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8422010-0D9F-41D3-AD62-97E3D9DB495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1F322A-FB31-44E7-9266-C0FB40B704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943880-314A-4EBC-B47C-B186D62327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EBDF7B-AA47-4109-9C02-A5580308EA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242BB8-49E0-47F6-982C-8887E22B54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6.jpeg" /><Relationship Id="rId6"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0.jpeg" /><Relationship Id="rId6"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6240135133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13147" y="731459"/>
            <a:ext cx="5352910" cy="30152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750" b="1">
                <a:solidFill>
                  <a:srgbClr val="FFFFFF"/>
                </a:solidFill>
                <a:latin typeface="Microsoft Yahei"/>
                <a:ea typeface="Microsoft Yahei"/>
                <a:cs typeface="Microsoft Yahei"/>
              </a:rPr>
              <a:t>小学生心理健康报告制度</a:t>
            </a:r>
          </a:p>
        </p:txBody>
      </p:sp>
      <p:sp>
        <p:nvSpPr>
          <p:cNvPr id="3" name="TextBox 3"/>
          <p:cNvSpPr txBox="1"/>
          <p:nvPr/>
        </p:nvSpPr>
        <p:spPr>
          <a:xfrm>
            <a:off x="813147" y="5029297"/>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汇报人：XXX</a:t>
            </a:r>
          </a:p>
        </p:txBody>
      </p:sp>
      <p:sp>
        <p:nvSpPr>
          <p:cNvPr id="4" name="TextBox 4"/>
          <p:cNvSpPr txBox="1"/>
          <p:nvPr/>
        </p:nvSpPr>
        <p:spPr>
          <a:xfrm>
            <a:off x="813147" y="5621716"/>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solidFill>
                <a:latin typeface="Microsoft Yahei"/>
                <a:ea typeface="Microsoft Yahei"/>
                <a:cs typeface="Microsoft Yahei"/>
              </a:rPr>
              <a:t>2024-01-11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15579" y="1400762"/>
            <a:ext cx="1851660" cy="114584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solidFill>
                <a:latin typeface="微软雅黑"/>
                <a:ea typeface="微软雅黑"/>
                <a:cs typeface="微软雅黑"/>
              </a:rPr>
              <a:t>目录</a:t>
            </a:r>
            <a:endParaRPr lang="en-US" sz="1100"/>
          </a:p>
        </p:txBody>
      </p:sp>
      <p:sp>
        <p:nvSpPr>
          <p:cNvPr id="4" name="AutoShape 4"/>
          <p:cNvSpPr/>
          <p:nvPr/>
        </p:nvSpPr>
        <p:spPr>
          <a:xfrm>
            <a:off x="1381903" y="1114301"/>
            <a:ext cx="3256160" cy="572922"/>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5CA5F4"/>
                </a:solidFill>
                <a:latin typeface="微软雅黑"/>
                <a:ea typeface="微软雅黑"/>
                <a:cs typeface="微软雅黑"/>
              </a:rPr>
              <a:t>CONTENTS</a:t>
            </a:r>
            <a:endParaRPr lang="en-US" sz="1100"/>
          </a:p>
        </p:txBody>
      </p:sp>
      <p:sp>
        <p:nvSpPr>
          <p:cNvPr id="5" name="TextBox 5"/>
          <p:cNvSpPr txBox="1"/>
          <p:nvPr/>
        </p:nvSpPr>
        <p:spPr>
          <a:xfrm>
            <a:off x="4147367" y="948549"/>
            <a:ext cx="6449687" cy="496090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小学生心理健康现状</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心理健康报告制度的内容</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心理健康报告制度的实施</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心理健康报告制度的效果评估</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结论与建议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370921" y="1670137"/>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sp>
        <p:nvSpPr>
          <p:cNvPr id="3" name="TextBox 3"/>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solidFill>
                <a:latin typeface="Microsoft Yahei"/>
                <a:ea typeface="Microsoft Yahei"/>
                <a:cs typeface="Microsoft Yahei"/>
              </a:rPr>
              <a:t>引言</a:t>
            </a:r>
          </a:p>
        </p:txBody>
      </p:sp>
      <p:sp>
        <p:nvSpPr>
          <p:cNvPr id="4" name="TextBox 4"/>
          <p:cNvSpPr txBox="1"/>
          <p:nvPr/>
        </p:nvSpPr>
        <p:spPr>
          <a:xfrm>
            <a:off x="5017700" y="1098427"/>
            <a:ext cx="2156600" cy="63803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4667" r="14667"/>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0833" r="10833"/>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0000" r="10000"/>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当前社会环境下，小学生面临诸多心理压力和挑战，如学习压力、人际关系、家庭环境等。</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小学生心理健康问题逐渐凸显，对他们的成长和发展产生不良影响。</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建立小学生心理健康报告制度旨在及时发现和处理小学生的心理问题，促进其健康成长。</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为小学生提供及时有效的心理支持和干预，降低心理问题对学习和生活的影响。</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有利于家庭、学校和社会共同关注小学生心理健康，形成良好的支持体系。</a:t>
            </a:r>
          </a:p>
        </p:txBody>
      </p:sp>
      <p:pic>
        <p:nvPicPr>
          <p:cNvPr id="7" name="Picture 7"/>
          <p:cNvPicPr>
            <a:picLocks noChangeAspect="1"/>
          </p:cNvPicPr>
          <p:nvPr/>
        </p:nvPicPr>
        <p:blipFill>
          <a:blip r:embed="rId2"/>
          <a:srcRect l="7453" r="7453"/>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575" r="9575"/>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6544" r="6544"/>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提高小学生心理健康问题的发现率，预防和减少心理问题的发生。</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报告制度的重要性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370921" y="1670137"/>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sp>
        <p:nvSpPr>
          <p:cNvPr id="3" name="TextBox 3"/>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solidFill>
                <a:latin typeface="Microsoft Yahei"/>
                <a:ea typeface="Microsoft Yahei"/>
                <a:cs typeface="Microsoft Yahei"/>
              </a:rPr>
              <a:t>小学生心理健康现状</a:t>
            </a:r>
          </a:p>
        </p:txBody>
      </p:sp>
      <p:sp>
        <p:nvSpPr>
          <p:cNvPr id="4" name="TextBox 4"/>
          <p:cNvSpPr txBox="1"/>
          <p:nvPr/>
        </p:nvSpPr>
        <p:spPr>
          <a:xfrm>
            <a:off x="5017700" y="1098427"/>
            <a:ext cx="2156600" cy="63803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610" b="1610"/>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7284" b="7284"/>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当前小学生心理健康状况</a:t>
            </a:r>
          </a:p>
        </p:txBody>
      </p:sp>
      <p:sp>
        <p:nvSpPr>
          <p:cNvPr id="29" name="TextBox 29"/>
          <p:cNvSpPr txBox="1"/>
          <p:nvPr/>
        </p:nvSpPr>
        <p:spPr>
          <a:xfrm>
            <a:off x="1057922" y="182224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当前小学生面临较大的学习压力，导致情绪波动、焦虑和抑郁等问题。</a:t>
            </a:r>
          </a:p>
        </p:txBody>
      </p:sp>
      <p:sp>
        <p:nvSpPr>
          <p:cNvPr id="30" name="TextBox 30"/>
          <p:cNvSpPr txBox="1"/>
          <p:nvPr/>
        </p:nvSpPr>
        <p:spPr>
          <a:xfrm>
            <a:off x="4452917" y="3966127"/>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小学生处于身心发展的关键期，容易受到家庭、学校和社会环境的影响，导致心理问题的出现。</a:t>
            </a:r>
          </a:p>
        </p:txBody>
      </p:sp>
      <p:sp>
        <p:nvSpPr>
          <p:cNvPr id="31" name="TextBox 31"/>
          <p:cNvSpPr txBox="1"/>
          <p:nvPr/>
        </p:nvSpPr>
        <p:spPr>
          <a:xfrm>
            <a:off x="7847818" y="182224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多数小学生缺乏有效的心理疏导和干预，导致心理问题加剧。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常见心理问题</a:t>
            </a:r>
          </a:p>
        </p:txBody>
      </p:sp>
      <p:sp>
        <p:nvSpPr>
          <p:cNvPr id="35" name="TextBox 35"/>
          <p:cNvSpPr txBox="1"/>
          <p:nvPr/>
        </p:nvSpPr>
        <p:spPr>
          <a:xfrm>
            <a:off x="756455"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表现为过度担心、紧张、恐惧等情绪反应。</a:t>
            </a:r>
          </a:p>
        </p:txBody>
      </p:sp>
      <p:sp>
        <p:nvSpPr>
          <p:cNvPr id="36" name="TextBox 36"/>
          <p:cNvSpPr txBox="1"/>
          <p:nvPr/>
        </p:nvSpPr>
        <p:spPr>
          <a:xfrm>
            <a:off x="3628568"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表现为持续的情绪低落、兴趣丧失、精力减退等症状。</a:t>
            </a:r>
          </a:p>
        </p:txBody>
      </p:sp>
      <p:sp>
        <p:nvSpPr>
          <p:cNvPr id="37" name="TextBox 37"/>
          <p:cNvSpPr txBox="1"/>
          <p:nvPr/>
        </p:nvSpPr>
        <p:spPr>
          <a:xfrm>
            <a:off x="6466794"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由于学习压力、学习方法不当等原因导致的学习成绩下降。</a:t>
            </a:r>
          </a:p>
        </p:txBody>
      </p:sp>
      <p:sp>
        <p:nvSpPr>
          <p:cNvPr id="38" name="TextBox 38"/>
          <p:cNvSpPr txBox="1"/>
          <p:nvPr/>
        </p:nvSpPr>
        <p:spPr>
          <a:xfrm>
            <a:off x="9318371"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与同学、老师和家长之间的沟通障碍和冲突。</a:t>
            </a:r>
          </a:p>
        </p:txBody>
      </p:sp>
      <p:sp>
        <p:nvSpPr>
          <p:cNvPr id="39" name="TextBox 39"/>
          <p:cNvSpPr txBox="1"/>
          <p:nvPr/>
        </p:nvSpPr>
        <p:spPr>
          <a:xfrm>
            <a:off x="7054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焦虑症</a:t>
            </a:r>
          </a:p>
        </p:txBody>
      </p:sp>
      <p:sp>
        <p:nvSpPr>
          <p:cNvPr id="40" name="TextBox 40"/>
          <p:cNvSpPr txBox="1"/>
          <p:nvPr/>
        </p:nvSpPr>
        <p:spPr>
          <a:xfrm>
            <a:off x="362856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抑郁症</a:t>
            </a:r>
          </a:p>
        </p:txBody>
      </p:sp>
      <p:sp>
        <p:nvSpPr>
          <p:cNvPr id="41" name="TextBox 41"/>
          <p:cNvSpPr txBox="1"/>
          <p:nvPr/>
        </p:nvSpPr>
        <p:spPr>
          <a:xfrm>
            <a:off x="643359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学习困难</a:t>
            </a:r>
          </a:p>
        </p:txBody>
      </p:sp>
      <p:sp>
        <p:nvSpPr>
          <p:cNvPr id="42" name="TextBox 42"/>
          <p:cNvSpPr txBox="1"/>
          <p:nvPr/>
        </p:nvSpPr>
        <p:spPr>
          <a:xfrm>
            <a:off x="92652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人际关系问题</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学习压力过大</a:t>
            </a:r>
            <a:endParaRPr lang="en-US" sz="1100"/>
          </a:p>
        </p:txBody>
      </p:sp>
      <p:sp>
        <p:nvSpPr>
          <p:cNvPr id="3" name="AutoShape 3"/>
          <p:cNvSpPr/>
          <p:nvPr/>
        </p:nvSpPr>
        <p:spPr>
          <a:xfrm>
            <a:off x="3575643" y="4720386"/>
            <a:ext cx="2415272" cy="37040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家庭环境不良</a:t>
            </a:r>
            <a:endParaRPr lang="en-US" sz="1100"/>
          </a:p>
        </p:txBody>
      </p:sp>
      <p:sp>
        <p:nvSpPr>
          <p:cNvPr id="4" name="AutoShape 4"/>
          <p:cNvSpPr/>
          <p:nvPr/>
        </p:nvSpPr>
        <p:spPr>
          <a:xfrm>
            <a:off x="6220535" y="4720386"/>
            <a:ext cx="2415272" cy="37040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学校环境不良</a:t>
            </a:r>
            <a:endParaRPr lang="en-US" sz="1100"/>
          </a:p>
        </p:txBody>
      </p:sp>
      <p:sp>
        <p:nvSpPr>
          <p:cNvPr id="5" name="AutoShape 5"/>
          <p:cNvSpPr/>
          <p:nvPr/>
        </p:nvSpPr>
        <p:spPr>
          <a:xfrm>
            <a:off x="8927174" y="4720386"/>
            <a:ext cx="2415272" cy="37040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社会环境影响</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问题产生的原因</a:t>
            </a:r>
          </a:p>
        </p:txBody>
      </p:sp>
      <p:pic>
        <p:nvPicPr>
          <p:cNvPr id="27" name="Picture 27"/>
          <p:cNvPicPr>
            <a:picLocks noChangeAspect="1"/>
          </p:cNvPicPr>
          <p:nvPr/>
        </p:nvPicPr>
        <p:blipFill>
          <a:blip r:embed="rId2"/>
          <a:srcRect l="13708" r="13708"/>
          <a:stretch>
            <a:fillRect/>
          </a:stretch>
        </p:blipFill>
        <p:spPr>
          <a:xfrm>
            <a:off x="892584" y="1337857"/>
            <a:ext cx="2465519" cy="2459823"/>
          </a:xfrm>
          <a:prstGeom prst="rect">
            <a:avLst/>
          </a:prstGeom>
        </p:spPr>
      </p:pic>
      <p:pic>
        <p:nvPicPr>
          <p:cNvPr id="28" name="Picture 28"/>
          <p:cNvPicPr>
            <a:picLocks noChangeAspect="1"/>
          </p:cNvPicPr>
          <p:nvPr/>
        </p:nvPicPr>
        <p:blipFill>
          <a:blip r:embed="rId3"/>
          <a:srcRect l="14585" r="14585"/>
          <a:stretch>
            <a:fillRect/>
          </a:stretch>
        </p:blipFill>
        <p:spPr>
          <a:xfrm>
            <a:off x="3570781" y="1337857"/>
            <a:ext cx="2465519" cy="2459823"/>
          </a:xfrm>
          <a:prstGeom prst="rect">
            <a:avLst/>
          </a:prstGeom>
        </p:spPr>
      </p:pic>
      <p:pic>
        <p:nvPicPr>
          <p:cNvPr id="29" name="Picture 29"/>
          <p:cNvPicPr>
            <a:picLocks noChangeAspect="1"/>
          </p:cNvPicPr>
          <p:nvPr/>
        </p:nvPicPr>
        <p:blipFill>
          <a:blip r:embed="rId4"/>
          <a:srcRect l="12622" r="12622"/>
          <a:stretch>
            <a:fillRect/>
          </a:stretch>
        </p:blipFill>
        <p:spPr>
          <a:xfrm>
            <a:off x="6248977" y="1337857"/>
            <a:ext cx="2465519" cy="2459823"/>
          </a:xfrm>
          <a:prstGeom prst="rect">
            <a:avLst/>
          </a:prstGeom>
        </p:spPr>
      </p:pic>
      <p:pic>
        <p:nvPicPr>
          <p:cNvPr id="30" name="Picture 30"/>
          <p:cNvPicPr>
            <a:picLocks noChangeAspect="1"/>
          </p:cNvPicPr>
          <p:nvPr/>
        </p:nvPicPr>
        <p:blipFill>
          <a:blip r:embed="rId5"/>
          <a:srcRect l="5731" r="5731"/>
          <a:stretch>
            <a:fillRect/>
          </a:stretch>
        </p:blipFill>
        <p:spPr>
          <a:xfrm>
            <a:off x="8927174" y="1337857"/>
            <a:ext cx="2465519" cy="2459823"/>
          </a:xfrm>
          <a:prstGeom prst="rect">
            <a:avLst/>
          </a:prstGeom>
        </p:spPr>
      </p:pic>
      <p:sp>
        <p:nvSpPr>
          <p:cNvPr id="31" name="AutoShape 31"/>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01</a:t>
            </a:r>
          </a:p>
        </p:txBody>
      </p:sp>
      <p:sp>
        <p:nvSpPr>
          <p:cNvPr id="36" name="TextBox 36"/>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02</a:t>
            </a:r>
          </a:p>
        </p:txBody>
      </p:sp>
      <p:sp>
        <p:nvSpPr>
          <p:cNvPr id="37" name="TextBox 37"/>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03</a:t>
            </a:r>
          </a:p>
        </p:txBody>
      </p:sp>
      <p:sp>
        <p:nvSpPr>
          <p:cNvPr id="38" name="TextBox 38"/>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04</a:t>
            </a:r>
          </a:p>
        </p:txBody>
      </p:sp>
      <p:sp>
        <p:nvSpPr>
          <p:cNvPr id="39" name="AutoShape 39"/>
          <p:cNvSpPr/>
          <p:nvPr/>
        </p:nvSpPr>
        <p:spPr>
          <a:xfrm>
            <a:off x="917707" y="5153111"/>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家长和学校过分强调学习成绩，导致小学生承受较大的学习压力。</a:t>
            </a:r>
            <a:endParaRPr lang="en-US" sz="1100"/>
          </a:p>
        </p:txBody>
      </p:sp>
      <p:sp>
        <p:nvSpPr>
          <p:cNvPr id="40" name="AutoShape 40"/>
          <p:cNvSpPr/>
          <p:nvPr/>
        </p:nvSpPr>
        <p:spPr>
          <a:xfrm>
            <a:off x="3595904" y="5153111"/>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家庭氛围紧张、父母离异、家庭暴力等问题对小学生的心理健康产生负面影响。</a:t>
            </a:r>
            <a:endParaRPr lang="en-US" sz="1100"/>
          </a:p>
        </p:txBody>
      </p:sp>
      <p:sp>
        <p:nvSpPr>
          <p:cNvPr id="41" name="AutoShape 41"/>
          <p:cNvSpPr/>
          <p:nvPr/>
        </p:nvSpPr>
        <p:spPr>
          <a:xfrm>
            <a:off x="6274100" y="5153111"/>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校园欺凌、师生关系紧张等问题对小学生的心理健康产生不良影响。</a:t>
            </a:r>
            <a:endParaRPr lang="en-US" sz="1100"/>
          </a:p>
        </p:txBody>
      </p:sp>
      <p:sp>
        <p:nvSpPr>
          <p:cNvPr id="42" name="AutoShape 42"/>
          <p:cNvSpPr/>
          <p:nvPr/>
        </p:nvSpPr>
        <p:spPr>
          <a:xfrm>
            <a:off x="8952297" y="5153111"/>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社会竞争压力、网络信息泛滥等也对小学生的心理健康产生一定的影响。</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370921" y="1670137"/>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sp>
        <p:nvSpPr>
          <p:cNvPr id="3" name="TextBox 3"/>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solidFill>
                <a:latin typeface="Microsoft Yahei"/>
                <a:ea typeface="Microsoft Yahei"/>
                <a:cs typeface="Microsoft Yahei"/>
              </a:rPr>
              <a:t>心理健康报告制度的内容</a:t>
            </a:r>
          </a:p>
        </p:txBody>
      </p:sp>
      <p:sp>
        <p:nvSpPr>
          <p:cNvPr id="4" name="TextBox 4"/>
          <p:cNvSpPr txBox="1"/>
          <p:nvPr/>
        </p:nvSpPr>
        <p:spPr>
          <a:xfrm>
            <a:off x="5017700" y="1098427"/>
            <a:ext cx="2156600" cy="63803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6001" r="2600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小学生群体，包括所有年级的学生。</a:t>
            </a:r>
            <a:endParaRPr lang="en-US" sz="1100"/>
          </a:p>
        </p:txBody>
      </p:sp>
      <p:sp>
        <p:nvSpPr>
          <p:cNvPr id="8" name="AutoShape 8"/>
          <p:cNvSpPr/>
          <p:nvPr/>
        </p:nvSpPr>
        <p:spPr>
          <a:xfrm>
            <a:off x="8901714" y="1901965"/>
            <a:ext cx="2084387" cy="46037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报告对象</a:t>
            </a:r>
            <a:endParaRPr lang="en-US" sz="1100"/>
          </a:p>
        </p:txBody>
      </p:sp>
      <p:sp>
        <p:nvSpPr>
          <p:cNvPr id="9" name="AutoShape 9"/>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涉及学生的心理状况、情绪状态、行为表现等方面，以及可能影响学生心理健康的因素。</a:t>
            </a:r>
            <a:endParaRPr lang="en-US" sz="1100"/>
          </a:p>
        </p:txBody>
      </p:sp>
      <p:sp>
        <p:nvSpPr>
          <p:cNvPr id="10" name="AutoShape 10"/>
          <p:cNvSpPr/>
          <p:nvPr/>
        </p:nvSpPr>
        <p:spPr>
          <a:xfrm>
            <a:off x="8901714" y="4005263"/>
            <a:ext cx="2084387"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报告范围</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报告对象和范围</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采用定期报告和即时报告相结合的方式。定期报告包括学期初、学期中和学期末的报告，即时报告则针对突发情况或紧急事件进行报告。</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定期报告的具体时间根据学校安排而定，一般应在规定时间内完成。即时报告则需在事件发生后及时进行。</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报告方式和时间</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报告时间</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报告方式</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https://d.book118.com/436240135133010055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2024-09-23T03:10:47.721</cp:lastPrinted>
  <dcterms:created xsi:type="dcterms:W3CDTF">2024-09-22T19:10:47Z</dcterms:created>
  <dcterms:modified xsi:type="dcterms:W3CDTF">2024-09-22T19:10:49Z</dcterms:modified>
</cp:coreProperties>
</file>