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50C6E-EDD9-4FA8-99E3-976A86E53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8CCA1-E33D-4A03-9ECC-7EC1DBA21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22A2A-A153-491A-A386-70F3B1742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750AF-6C93-4CFA-AD04-53CF8BB11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DE5A9D-E2F1-4D45-9839-3A855E8D4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ED7EF1-EF18-4084-B664-51F91636F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B68EFD-32C9-481C-A18B-B403318A5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D8CB2-C550-4304-B5D1-02EF85A50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5FA82-587F-431C-8D57-FDDD6F094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CD543-28A7-4EDB-B9F2-9A362564D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93925-99E7-40FB-A60B-85545CE56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4305413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畜牧专业本科培养计划书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培养目标与要求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学制与学位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主干学科与核心课程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主要实践性教学环节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课程设置及学分要求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毕业要求与学位授予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培养目标与要求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培养掌握畜牧科学基本理论、基本知识和基本技能，具备从事畜牧生产、科研、教育、管理和科技推广等工作的能力，具有创新精神和实践能力的高素质专门人才。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适应社会主义现代化建设需要，德智体美全面发展，具备畜牧兽医方面的基本理论、基本知识和基本技能，能在畜牧业及相关领域从事动物饲养管理、疾病防治、产品开发、技术推广、经营管理等工作的高素质应用型人才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81550" y="4287869"/>
            <a:ext cx="1241393" cy="1241393"/>
          </a:xfrm>
          <a:prstGeom prst="ellipse">
            <a:avLst/>
          </a:prstGeom>
          <a:solidFill>
            <a:schemeClr val="accent1">
              <a:alpha val="1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871847" y="4333113"/>
            <a:ext cx="2405253" cy="1091946"/>
          </a:xfrm>
          <a:custGeom>
            <a:rect l="l" t="t" r="r" b="b"/>
            <a:pathLst>
              <a:path w="2861" h="1397">
                <a:moveTo>
                  <a:pt x="2222" y="1397"/>
                </a:moveTo>
                <a:cubicBezTo>
                  <a:pt x="2048" y="1397"/>
                  <a:pt x="1881" y="1317"/>
                  <a:pt x="1752" y="1171"/>
                </a:cubicBezTo>
                <a:cubicBezTo>
                  <a:pt x="1688" y="1099"/>
                  <a:pt x="1569" y="1056"/>
                  <a:pt x="1433" y="1056"/>
                </a:cubicBezTo>
                <a:cubicBezTo>
                  <a:pt x="1294" y="1056"/>
                  <a:pt x="1170" y="1100"/>
                  <a:pt x="1109" y="1171"/>
                </a:cubicBezTo>
                <a:cubicBezTo>
                  <a:pt x="1049" y="1242"/>
                  <a:pt x="979" y="1297"/>
                  <a:pt x="900" y="1336"/>
                </a:cubicBezTo>
                <a:cubicBezTo>
                  <a:pt x="817" y="1377"/>
                  <a:pt x="729" y="1397"/>
                  <a:pt x="639" y="1397"/>
                </a:cubicBezTo>
                <a:cubicBezTo>
                  <a:pt x="286" y="1397"/>
                  <a:pt x="0" y="1084"/>
                  <a:pt x="0" y="699"/>
                </a:cubicBezTo>
                <a:cubicBezTo>
                  <a:pt x="0" y="313"/>
                  <a:pt x="286" y="0"/>
                  <a:pt x="639" y="0"/>
                </a:cubicBezTo>
                <a:cubicBezTo>
                  <a:pt x="817" y="0"/>
                  <a:pt x="988" y="82"/>
                  <a:pt x="1109" y="226"/>
                </a:cubicBezTo>
                <a:cubicBezTo>
                  <a:pt x="1109" y="226"/>
                  <a:pt x="1109" y="226"/>
                  <a:pt x="1109" y="226"/>
                </a:cubicBezTo>
                <a:cubicBezTo>
                  <a:pt x="1177" y="297"/>
                  <a:pt x="1299" y="339"/>
                  <a:pt x="1438" y="339"/>
                </a:cubicBezTo>
                <a:cubicBezTo>
                  <a:pt x="1576" y="339"/>
                  <a:pt x="1696" y="296"/>
                  <a:pt x="1752" y="226"/>
                </a:cubicBezTo>
                <a:cubicBezTo>
                  <a:pt x="1873" y="82"/>
                  <a:pt x="2044" y="0"/>
                  <a:pt x="2222" y="0"/>
                </a:cubicBezTo>
                <a:cubicBezTo>
                  <a:pt x="2575" y="0"/>
                  <a:pt x="2861" y="313"/>
                  <a:pt x="2861" y="699"/>
                </a:cubicBezTo>
                <a:cubicBezTo>
                  <a:pt x="2861" y="1084"/>
                  <a:pt x="2575" y="1397"/>
                  <a:pt x="2222" y="139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124420" y="3048000"/>
            <a:ext cx="1895951" cy="2489263"/>
          </a:xfrm>
          <a:custGeom>
            <a:rect l="l" t="t" r="r" b="b"/>
            <a:pathLst>
              <a:path w="2251" h="3095">
                <a:moveTo>
                  <a:pt x="1283" y="448"/>
                </a:moveTo>
                <a:cubicBezTo>
                  <a:pt x="1370" y="613"/>
                  <a:pt x="1390" y="811"/>
                  <a:pt x="1339" y="1007"/>
                </a:cubicBezTo>
                <a:cubicBezTo>
                  <a:pt x="1314" y="1104"/>
                  <a:pt x="1339" y="1238"/>
                  <a:pt x="1407" y="1366"/>
                </a:cubicBezTo>
                <a:cubicBezTo>
                  <a:pt x="1477" y="1498"/>
                  <a:pt x="1574" y="1594"/>
                  <a:pt x="1660" y="1616"/>
                </a:cubicBezTo>
                <a:cubicBezTo>
                  <a:pt x="1746" y="1637"/>
                  <a:pt x="1825" y="1676"/>
                  <a:pt x="1896" y="1731"/>
                </a:cubicBezTo>
                <a:cubicBezTo>
                  <a:pt x="1969" y="1789"/>
                  <a:pt x="2029" y="1862"/>
                  <a:pt x="2075" y="1948"/>
                </a:cubicBezTo>
                <a:cubicBezTo>
                  <a:pt x="2251" y="2282"/>
                  <a:pt x="2146" y="2710"/>
                  <a:pt x="1841" y="2903"/>
                </a:cubicBezTo>
                <a:cubicBezTo>
                  <a:pt x="1536" y="3095"/>
                  <a:pt x="1144" y="2980"/>
                  <a:pt x="968" y="2647"/>
                </a:cubicBezTo>
                <a:cubicBezTo>
                  <a:pt x="879" y="2478"/>
                  <a:pt x="858" y="2274"/>
                  <a:pt x="912" y="2088"/>
                </a:cubicBezTo>
                <a:cubicBezTo>
                  <a:pt x="912" y="2088"/>
                  <a:pt x="912" y="2088"/>
                  <a:pt x="912" y="2088"/>
                </a:cubicBezTo>
                <a:cubicBezTo>
                  <a:pt x="934" y="1989"/>
                  <a:pt x="907" y="1851"/>
                  <a:pt x="837" y="1720"/>
                </a:cubicBezTo>
                <a:cubicBezTo>
                  <a:pt x="768" y="1589"/>
                  <a:pt x="674" y="1497"/>
                  <a:pt x="590" y="1479"/>
                </a:cubicBezTo>
                <a:cubicBezTo>
                  <a:pt x="416" y="1437"/>
                  <a:pt x="265" y="1316"/>
                  <a:pt x="176" y="1147"/>
                </a:cubicBezTo>
                <a:cubicBezTo>
                  <a:pt x="0" y="813"/>
                  <a:pt x="105" y="385"/>
                  <a:pt x="410" y="192"/>
                </a:cubicBezTo>
                <a:cubicBezTo>
                  <a:pt x="715" y="0"/>
                  <a:pt x="1107" y="114"/>
                  <a:pt x="1283" y="448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38713" y="4451318"/>
            <a:ext cx="925544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004013" y="4513659"/>
            <a:ext cx="751986" cy="767524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AutoShape 7"/>
          <p:cNvSpPr/>
          <p:nvPr/>
        </p:nvSpPr>
        <p:spPr>
          <a:xfrm>
            <a:off x="4119563" y="3060668"/>
            <a:ext cx="1241393" cy="124301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54769" y="4257675"/>
            <a:ext cx="1241393" cy="124139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31044" y="3087719"/>
            <a:ext cx="1241393" cy="124139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64294" y="1850993"/>
            <a:ext cx="1241393" cy="124301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824413" y="1850993"/>
            <a:ext cx="1241393" cy="124301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7240418">
            <a:off x="3842576" y="2528888"/>
            <a:ext cx="2482120" cy="1092613"/>
          </a:xfrm>
          <a:custGeom>
            <a:rect l="l" t="t" r="r" b="b"/>
            <a:pathLst>
              <a:path w="2861" h="1398">
                <a:moveTo>
                  <a:pt x="2222" y="1398"/>
                </a:moveTo>
                <a:cubicBezTo>
                  <a:pt x="2048" y="1398"/>
                  <a:pt x="1881" y="1317"/>
                  <a:pt x="1752" y="1172"/>
                </a:cubicBezTo>
                <a:cubicBezTo>
                  <a:pt x="1688" y="1099"/>
                  <a:pt x="1569" y="1056"/>
                  <a:pt x="1433" y="1056"/>
                </a:cubicBezTo>
                <a:cubicBezTo>
                  <a:pt x="1294" y="1056"/>
                  <a:pt x="1170" y="1100"/>
                  <a:pt x="1109" y="1172"/>
                </a:cubicBezTo>
                <a:cubicBezTo>
                  <a:pt x="1049" y="1242"/>
                  <a:pt x="979" y="1298"/>
                  <a:pt x="900" y="1337"/>
                </a:cubicBezTo>
                <a:cubicBezTo>
                  <a:pt x="817" y="1377"/>
                  <a:pt x="729" y="1398"/>
                  <a:pt x="639" y="1398"/>
                </a:cubicBezTo>
                <a:cubicBezTo>
                  <a:pt x="286" y="1398"/>
                  <a:pt x="0" y="1084"/>
                  <a:pt x="0" y="699"/>
                </a:cubicBezTo>
                <a:cubicBezTo>
                  <a:pt x="0" y="314"/>
                  <a:pt x="286" y="0"/>
                  <a:pt x="639" y="0"/>
                </a:cubicBezTo>
                <a:cubicBezTo>
                  <a:pt x="817" y="0"/>
                  <a:pt x="988" y="83"/>
                  <a:pt x="1109" y="226"/>
                </a:cubicBezTo>
                <a:cubicBezTo>
                  <a:pt x="1109" y="227"/>
                  <a:pt x="1109" y="227"/>
                  <a:pt x="1109" y="227"/>
                </a:cubicBezTo>
                <a:cubicBezTo>
                  <a:pt x="1177" y="297"/>
                  <a:pt x="1299" y="340"/>
                  <a:pt x="1438" y="340"/>
                </a:cubicBezTo>
                <a:cubicBezTo>
                  <a:pt x="1576" y="340"/>
                  <a:pt x="1696" y="296"/>
                  <a:pt x="1752" y="226"/>
                </a:cubicBezTo>
                <a:cubicBezTo>
                  <a:pt x="1873" y="83"/>
                  <a:pt x="2044" y="0"/>
                  <a:pt x="2222" y="0"/>
                </a:cubicBezTo>
                <a:cubicBezTo>
                  <a:pt x="2575" y="0"/>
                  <a:pt x="2861" y="314"/>
                  <a:pt x="2861" y="699"/>
                </a:cubicBezTo>
                <a:cubicBezTo>
                  <a:pt x="2861" y="1084"/>
                  <a:pt x="2575" y="1398"/>
                  <a:pt x="2222" y="1398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908423" y="1926431"/>
            <a:ext cx="2404872" cy="1091756"/>
          </a:xfrm>
          <a:custGeom>
            <a:rect l="l" t="t" r="r" b="b"/>
            <a:pathLst>
              <a:path w="2861" h="1397">
                <a:moveTo>
                  <a:pt x="2222" y="1397"/>
                </a:moveTo>
                <a:cubicBezTo>
                  <a:pt x="2048" y="1397"/>
                  <a:pt x="1881" y="1317"/>
                  <a:pt x="1752" y="1171"/>
                </a:cubicBezTo>
                <a:cubicBezTo>
                  <a:pt x="1688" y="1099"/>
                  <a:pt x="1569" y="1056"/>
                  <a:pt x="1433" y="1056"/>
                </a:cubicBezTo>
                <a:cubicBezTo>
                  <a:pt x="1294" y="1056"/>
                  <a:pt x="1170" y="1100"/>
                  <a:pt x="1109" y="1171"/>
                </a:cubicBezTo>
                <a:cubicBezTo>
                  <a:pt x="1049" y="1242"/>
                  <a:pt x="979" y="1297"/>
                  <a:pt x="900" y="1336"/>
                </a:cubicBezTo>
                <a:cubicBezTo>
                  <a:pt x="817" y="1377"/>
                  <a:pt x="729" y="1397"/>
                  <a:pt x="639" y="1397"/>
                </a:cubicBezTo>
                <a:cubicBezTo>
                  <a:pt x="286" y="1397"/>
                  <a:pt x="0" y="1084"/>
                  <a:pt x="0" y="699"/>
                </a:cubicBezTo>
                <a:cubicBezTo>
                  <a:pt x="0" y="313"/>
                  <a:pt x="286" y="0"/>
                  <a:pt x="639" y="0"/>
                </a:cubicBezTo>
                <a:cubicBezTo>
                  <a:pt x="817" y="0"/>
                  <a:pt x="988" y="82"/>
                  <a:pt x="1109" y="226"/>
                </a:cubicBezTo>
                <a:cubicBezTo>
                  <a:pt x="1109" y="226"/>
                  <a:pt x="1109" y="226"/>
                  <a:pt x="1109" y="226"/>
                </a:cubicBezTo>
                <a:cubicBezTo>
                  <a:pt x="1177" y="297"/>
                  <a:pt x="1299" y="339"/>
                  <a:pt x="1438" y="339"/>
                </a:cubicBezTo>
                <a:cubicBezTo>
                  <a:pt x="1576" y="339"/>
                  <a:pt x="1696" y="296"/>
                  <a:pt x="1752" y="226"/>
                </a:cubicBezTo>
                <a:cubicBezTo>
                  <a:pt x="1873" y="82"/>
                  <a:pt x="2044" y="0"/>
                  <a:pt x="2222" y="0"/>
                </a:cubicBezTo>
                <a:cubicBezTo>
                  <a:pt x="2575" y="0"/>
                  <a:pt x="2861" y="313"/>
                  <a:pt x="2861" y="699"/>
                </a:cubicBezTo>
                <a:cubicBezTo>
                  <a:pt x="2861" y="1084"/>
                  <a:pt x="2575" y="1397"/>
                  <a:pt x="2222" y="139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189155" y="1848517"/>
            <a:ext cx="1870043" cy="2489263"/>
          </a:xfrm>
          <a:custGeom>
            <a:rect l="l" t="t" r="r" b="b"/>
            <a:pathLst>
              <a:path w="2251" h="3096">
                <a:moveTo>
                  <a:pt x="1283" y="449"/>
                </a:moveTo>
                <a:cubicBezTo>
                  <a:pt x="1370" y="613"/>
                  <a:pt x="1390" y="812"/>
                  <a:pt x="1339" y="1007"/>
                </a:cubicBezTo>
                <a:cubicBezTo>
                  <a:pt x="1314" y="1104"/>
                  <a:pt x="1340" y="1239"/>
                  <a:pt x="1407" y="1367"/>
                </a:cubicBezTo>
                <a:cubicBezTo>
                  <a:pt x="1477" y="1499"/>
                  <a:pt x="1574" y="1594"/>
                  <a:pt x="1661" y="1616"/>
                </a:cubicBezTo>
                <a:cubicBezTo>
                  <a:pt x="1746" y="1638"/>
                  <a:pt x="1826" y="1677"/>
                  <a:pt x="1896" y="1732"/>
                </a:cubicBezTo>
                <a:cubicBezTo>
                  <a:pt x="1969" y="1790"/>
                  <a:pt x="2029" y="1863"/>
                  <a:pt x="2075" y="1949"/>
                </a:cubicBezTo>
                <a:cubicBezTo>
                  <a:pt x="2251" y="2282"/>
                  <a:pt x="2146" y="2711"/>
                  <a:pt x="1841" y="2903"/>
                </a:cubicBezTo>
                <a:cubicBezTo>
                  <a:pt x="1536" y="3096"/>
                  <a:pt x="1145" y="2981"/>
                  <a:pt x="968" y="2647"/>
                </a:cubicBezTo>
                <a:cubicBezTo>
                  <a:pt x="879" y="2479"/>
                  <a:pt x="859" y="2275"/>
                  <a:pt x="912" y="2089"/>
                </a:cubicBezTo>
                <a:cubicBezTo>
                  <a:pt x="912" y="2088"/>
                  <a:pt x="912" y="2088"/>
                  <a:pt x="912" y="2088"/>
                </a:cubicBezTo>
                <a:cubicBezTo>
                  <a:pt x="935" y="1989"/>
                  <a:pt x="907" y="1852"/>
                  <a:pt x="838" y="1721"/>
                </a:cubicBezTo>
                <a:cubicBezTo>
                  <a:pt x="769" y="1590"/>
                  <a:pt x="674" y="1498"/>
                  <a:pt x="590" y="1480"/>
                </a:cubicBezTo>
                <a:cubicBezTo>
                  <a:pt x="417" y="1437"/>
                  <a:pt x="266" y="1316"/>
                  <a:pt x="177" y="1147"/>
                </a:cubicBezTo>
                <a:cubicBezTo>
                  <a:pt x="0" y="814"/>
                  <a:pt x="105" y="386"/>
                  <a:pt x="410" y="193"/>
                </a:cubicBezTo>
                <a:cubicBezTo>
                  <a:pt x="715" y="0"/>
                  <a:pt x="1107" y="115"/>
                  <a:pt x="1283" y="449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8869" y="3081814"/>
            <a:ext cx="1864328" cy="2411254"/>
          </a:xfrm>
          <a:custGeom>
            <a:rect l="l" t="t" r="r" b="b"/>
            <a:pathLst>
              <a:path w="2250" h="3096">
                <a:moveTo>
                  <a:pt x="968" y="448"/>
                </a:moveTo>
                <a:cubicBezTo>
                  <a:pt x="881" y="613"/>
                  <a:pt x="861" y="812"/>
                  <a:pt x="912" y="1007"/>
                </a:cubicBezTo>
                <a:cubicBezTo>
                  <a:pt x="937" y="1104"/>
                  <a:pt x="911" y="1238"/>
                  <a:pt x="844" y="1366"/>
                </a:cubicBezTo>
                <a:cubicBezTo>
                  <a:pt x="774" y="1499"/>
                  <a:pt x="677" y="1594"/>
                  <a:pt x="590" y="1616"/>
                </a:cubicBezTo>
                <a:cubicBezTo>
                  <a:pt x="504" y="1637"/>
                  <a:pt x="425" y="1677"/>
                  <a:pt x="355" y="1732"/>
                </a:cubicBezTo>
                <a:cubicBezTo>
                  <a:pt x="281" y="1790"/>
                  <a:pt x="221" y="1863"/>
                  <a:pt x="176" y="1948"/>
                </a:cubicBezTo>
                <a:cubicBezTo>
                  <a:pt x="0" y="2282"/>
                  <a:pt x="105" y="2710"/>
                  <a:pt x="410" y="2903"/>
                </a:cubicBezTo>
                <a:cubicBezTo>
                  <a:pt x="715" y="3096"/>
                  <a:pt x="1106" y="2981"/>
                  <a:pt x="1282" y="2647"/>
                </a:cubicBezTo>
                <a:cubicBezTo>
                  <a:pt x="1371" y="2478"/>
                  <a:pt x="1392" y="2275"/>
                  <a:pt x="1339" y="2089"/>
                </a:cubicBezTo>
                <a:cubicBezTo>
                  <a:pt x="1338" y="2088"/>
                  <a:pt x="1338" y="2088"/>
                  <a:pt x="1338" y="2088"/>
                </a:cubicBezTo>
                <a:cubicBezTo>
                  <a:pt x="1316" y="1989"/>
                  <a:pt x="1344" y="1852"/>
                  <a:pt x="1413" y="1721"/>
                </a:cubicBezTo>
                <a:cubicBezTo>
                  <a:pt x="1482" y="1590"/>
                  <a:pt x="1577" y="1498"/>
                  <a:pt x="1660" y="1480"/>
                </a:cubicBezTo>
                <a:cubicBezTo>
                  <a:pt x="1834" y="1437"/>
                  <a:pt x="1985" y="1316"/>
                  <a:pt x="2074" y="1147"/>
                </a:cubicBezTo>
                <a:cubicBezTo>
                  <a:pt x="2250" y="813"/>
                  <a:pt x="2145" y="385"/>
                  <a:pt x="1840" y="193"/>
                </a:cubicBezTo>
                <a:cubicBezTo>
                  <a:pt x="1535" y="0"/>
                  <a:pt x="1144" y="115"/>
                  <a:pt x="968" y="4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22098" y="4333113"/>
            <a:ext cx="1202436" cy="1091756"/>
          </a:xfrm>
          <a:custGeom>
            <a:rect l="l" t="t" r="r" b="b"/>
            <a:pathLst>
              <a:path w="1202895" h="1091675">
                <a:moveTo>
                  <a:pt x="665566" y="0"/>
                </a:moveTo>
                <a:cubicBezTo>
                  <a:pt x="962400" y="0"/>
                  <a:pt x="1202895" y="244592"/>
                  <a:pt x="1202895" y="546228"/>
                </a:cubicBezTo>
                <a:cubicBezTo>
                  <a:pt x="1202895" y="847084"/>
                  <a:pt x="962400" y="1091675"/>
                  <a:pt x="665566" y="1091675"/>
                </a:cubicBezTo>
                <a:cubicBezTo>
                  <a:pt x="519250" y="1091675"/>
                  <a:pt x="378822" y="1029160"/>
                  <a:pt x="270346" y="915069"/>
                </a:cubicBezTo>
                <a:cubicBezTo>
                  <a:pt x="216530" y="858805"/>
                  <a:pt x="116464" y="825203"/>
                  <a:pt x="2102" y="825203"/>
                </a:cubicBezTo>
                <a:lnTo>
                  <a:pt x="0" y="825358"/>
                </a:lnTo>
                <a:lnTo>
                  <a:pt x="0" y="264462"/>
                </a:lnTo>
                <a:lnTo>
                  <a:pt x="6307" y="264909"/>
                </a:lnTo>
                <a:cubicBezTo>
                  <a:pt x="122350" y="264909"/>
                  <a:pt x="223257" y="231307"/>
                  <a:pt x="270346" y="176606"/>
                </a:cubicBezTo>
                <a:cubicBezTo>
                  <a:pt x="372094" y="64078"/>
                  <a:pt x="515887" y="0"/>
                  <a:pt x="665566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981575" y="2009775"/>
            <a:ext cx="925544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340507" y="2016157"/>
            <a:ext cx="925544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88207" y="3230594"/>
            <a:ext cx="927068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305550" y="4424363"/>
            <a:ext cx="925544" cy="927068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267200" y="3205163"/>
            <a:ext cx="925544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>
            <a:off x="7577138" y="2768600"/>
            <a:ext cx="2103437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>
            <a:off x="2489200" y="2768600"/>
            <a:ext cx="21050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8348663" y="4189413"/>
            <a:ext cx="21050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1622425" y="4097338"/>
            <a:ext cx="21050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7562357" y="5499068"/>
            <a:ext cx="3567271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5069116" y="2088737"/>
            <a:ext cx="751986" cy="767524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399473" y="2088737"/>
            <a:ext cx="751986" cy="767524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075748" y="3298412"/>
            <a:ext cx="751986" cy="767524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399473" y="4494609"/>
            <a:ext cx="751986" cy="767524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64266" y="3298412"/>
            <a:ext cx="751986" cy="767524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198972" y="1412891"/>
            <a:ext cx="3368706" cy="110500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掌握畜牧科学的基本理论和基本知识；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54963" y="2889368"/>
            <a:ext cx="3363385" cy="114799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掌握动物饲养管理、繁殖育种、疾病防治等方面的基本技能；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29202" y="4191571"/>
            <a:ext cx="3495260" cy="123348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具有畜牧生产系统的规划、设计和管理能力；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38876" y="1412891"/>
            <a:ext cx="3569835" cy="15240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具有创新精神和实践能力，能够从事畜牧生产、科研、教育、管理和科技推广等工作。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265571" y="2891599"/>
            <a:ext cx="3475833" cy="114576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了解畜牧科学的前沿动态和发展趋势；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46849" y="4265652"/>
            <a:ext cx="3569835" cy="108532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熟悉畜牧生产的方针政策、法律法规和行业标准；</a:t>
            </a:r>
          </a:p>
        </p:txBody>
      </p:sp>
      <p:cxnSp>
        <p:nvCxnSpPr>
          <p:cNvPr id="38" name="Connector 38"/>
          <p:cNvCxnSpPr/>
          <p:nvPr/>
        </p:nvCxnSpPr>
        <p:spPr>
          <a:xfrm>
            <a:off x="869006" y="5499068"/>
            <a:ext cx="3567271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9" name="Freeform 39"/>
          <p:cNvSpPr/>
          <p:nvPr/>
        </p:nvSpPr>
        <p:spPr>
          <a:xfrm>
            <a:off x="5717463" y="3305257"/>
            <a:ext cx="753835" cy="753835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素质要求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具备良好的思想道德素质、文化素质、专业素质和身心素质。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具备自主学习能力、实践操作能力、创新创业能力、团队协作能力、国际交流能力等。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知识结构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掌握畜牧科学的基本理论和基本知识，包括动物营养与饲料科学、动物遗传育种与繁殖科学、动物生产与管理科学等方面的知识。同时，还应了解相关学科如生物学、农业经济学等的基础知识。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素质、能力及知识结构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学制与学位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本科标准学制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四年。按照学分制管理机制，实行弹性学制，学生可在3-6年内完成学业。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学分要求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总学分不低于160学分，其中课堂教学不低于120学分，实践教学不低于40学分。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学期安排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每学年分为秋季、春季和夏季三个学期，其中秋季和春季学期主要安排课堂教学，夏季学期主要安排实践教学和科研训练。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授予学位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农学学士学位。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学位授予条件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完成培养计划规定的全部课程，取得规定的学分，符合《中华人民共和国学位条例》和《普通高等学校学生管理规定》的相关要求，经学校学位评定委员会审核通过，授予农学学士学位。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学位课程要求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学生必须修满培养计划中规定的学位课程学分，且成绩合格。学位课程主要包括公共基础课、专业基础课和专业课等。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主干学科与核心课程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动物医学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研究动物疾病的预防、诊断、治疗以及动物保健和公共卫生等方面的基础理论和技能。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草业科学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研究牧草、草坪草、药用植物等植物的种质资源、育种、栽培、加工利用等方面的基础理论和技能。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动物科学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研究动物的生理、生化、遗传、营养、繁殖、生长、发育等基础理论和应用技术。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主干学科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牧草与草坪草学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研究牧草与草坪草的种质资源、育种、栽培管理、加工利用等方面的课程。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动物疾病学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研究动物疾病的病因、病理、症状、诊断、治疗及预防等方面的课程。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动物遗传学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研究动物遗传的基本规律、遗传物质的结构与功能、基因表达与调控等方面的课程。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动物营养学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研究动物对营养物质的需求、消化吸收、代谢利用以及营养与疾病的关系等方面的课程。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动物繁殖学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研究动物的生殖生理、繁殖技术、繁殖障碍以及繁殖与育种等方面的课程。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核心课程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主要实践性教学环节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https://d.book118.com/436243054134010043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2024-09-11T14:05:39.805</cp:lastPrinted>
  <dcterms:created xsi:type="dcterms:W3CDTF">2024-09-11T06:05:39Z</dcterms:created>
  <dcterms:modified xsi:type="dcterms:W3CDTF">2024-09-11T06:05:41Z</dcterms:modified>
</cp:coreProperties>
</file>