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6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9A689-2D62-4AE9-BDAB-8F99F310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49256-76DB-4338-A378-8E47B48D4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BC5A2-B8F3-4480-A0DB-63B7324C0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5CC26-F11F-448E-858B-448D3156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31570-71ED-472F-9213-A6BD61A4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C4F41-7AF8-4B20-9968-1D80777E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F294A-B73F-4C1B-A323-DFAABAA9C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D75AC-00DA-4320-BDA2-DCAAD2C5A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1F671-A3D8-4A4E-9E29-4E9B3DD32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8B911-2494-4FE6-A463-07721F21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2FF05-D038-4F91-8DC4-384BACC31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8890"/>
            <a:ext cx="12192000" cy="6840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2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3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8890"/>
            <a:ext cx="12192000" cy="6840220"/>
          </a:xfrm>
          <a:prstGeom prst="rect">
            <a:avLst/>
          </a:prstGeom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2040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83690" y="2407920"/>
            <a:ext cx="9232265" cy="12604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ln w="9525" cap="flat" cmpd="sng">
                  <a:noFill/>
                  <a:prstDash val="solid"/>
                  <a:headEnd type="none" w="med" len="med"/>
                  <a:tailEnd type="none" w="med" len="med"/>
                </a:ln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2024</a:t>
            </a:r>
            <a:r>
              <a:rPr lang="zh-CN" altLang="en-US" sz="3200" b="1">
                <a:ln w="9525" cap="flat" cmpd="sng">
                  <a:noFill/>
                  <a:prstDash val="solid"/>
                  <a:headEnd type="none" w="med" len="med"/>
                  <a:tailEnd type="none" w="med" len="med"/>
                </a:ln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年高考备考：新高考第一轮总复习</a:t>
            </a:r>
            <a:endParaRPr lang="zh-CN" altLang="en-US" sz="4400" b="1">
              <a:ln w="9525" cap="flat" cmpd="sng">
                <a:noFill/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楷体_GB2312" charset="0"/>
              <a:ea typeface="楷体_GB2312" charset="0"/>
            </a:endParaRPr>
          </a:p>
          <a:p>
            <a:pPr algn="ctr"/>
            <a:r>
              <a:rPr lang="zh-CN" altLang="en-US" sz="4400" b="1">
                <a:ln w="9525" cap="flat" cmpd="sng">
                  <a:noFill/>
                  <a:prstDash val="solid"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语 法 基 础 知 识 ： 句 子 之 复 句</a:t>
            </a:r>
            <a:endParaRPr lang="en-US" altLang="zh-CN" sz="4400" b="1">
              <a:ln w="9525" cap="flat" cmpd="sng">
                <a:noFill/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Text Box 3"/>
          <p:cNvSpPr txBox="1"/>
          <p:nvPr/>
        </p:nvSpPr>
        <p:spPr>
          <a:xfrm>
            <a:off x="2933065" y="2690495"/>
            <a:ext cx="632650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Font typeface="Arial" pitchFamily="34" charset="0"/>
              <a:buNone/>
            </a:pPr>
            <a:r>
              <a:rPr lang="zh-CN" altLang="en-US" sz="4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高考真题</a:t>
            </a:r>
            <a:endParaRPr lang="zh-CN" altLang="en-US" sz="4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F083F64-FA9D-48A1-B98D-416C3D7B4D74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9DAEA51-C865-4A68-AAA8-3406BB09E610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Text Box 3"/>
          <p:cNvSpPr txBox="1"/>
          <p:nvPr/>
        </p:nvSpPr>
        <p:spPr>
          <a:xfrm>
            <a:off x="4291965" y="460375"/>
            <a:ext cx="3608070" cy="5111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Font typeface="Arial" pitchFamily="34" charset="0"/>
              <a:buNone/>
            </a:pPr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2021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年全国乙卷</a:t>
            </a:r>
            <a:endParaRPr lang="zh-CN" altLang="en-US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F083F64-FA9D-48A1-B98D-416C3D7B4D74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9DAEA51-C865-4A68-AAA8-3406BB09E610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3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05460" y="1070610"/>
            <a:ext cx="11181080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阅读下面的文字，完成20~21题。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很多人认为，水果越甜，含糖量越高，热量也越高。其实这种说法并不准确。因为水果的甜度   </a:t>
            </a:r>
            <a:r>
              <a:rPr lang="zh-CN" altLang="en-US" sz="2000" b="1" u="sng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①除了和含糖量高低有关，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还与“糖”的种类以及含酸性物质的多少有关。水果中的“糖类”，主要包括单糖（果糖，葡萄糖）、双糖（蔗糖，麦芽糖）和多糖（淀粉）。其中</a:t>
            </a:r>
            <a:r>
              <a:rPr lang="zh-CN" altLang="en-US" sz="2000" b="1" u="sng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②果糖的甜度最高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蔗糖的甜度次之，葡萄糖和麦芽糖更次之，淀粉则基本没有甜味。有的水果，如西瓜，由于所含果糖比例较大，甜度远高于含糖量更高但以葡萄糖为主的水果，如猕猴桃。水果中的有机酸，可以使其甜度不那么明显，例如山楂的含糖量比草莓高得多，但吃起来没有草莓甜，就是</a:t>
            </a:r>
            <a:r>
              <a:rPr lang="zh-CN" altLang="en-US" sz="2000" b="1" u="sng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③因为有机酸含量较多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对超重人群和糖尿病人群来说，水果是不是必须“拉黑”呢？实际上，这些人群往往需要控制摄入食物的总热量，对含糖量较高的鲜枣等水果，尽量少吃或不吃，尤其要注意那些不太甜但含糖量较高的水果，如百香果。最好选择糖少的水果，如草莓等。但必须要说明的是，即使是含糖量较少的水果，也要有所限制，建议平均天不超过200克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21.简述第二自然段的主要内容。要求使用包含</a:t>
            </a:r>
            <a:r>
              <a:rPr lang="zh-CN" altLang="en-US" sz="2000" b="1">
                <a:solidFill>
                  <a:srgbClr val="3615D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因果关系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的句子，表达简洁流畅，不超过65个字。（5分）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F083F64-FA9D-48A1-B98D-416C3D7B4D74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9DAEA51-C865-4A68-AAA8-3406BB09E610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4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05460" y="1194435"/>
            <a:ext cx="11181080" cy="4742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【答案】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示例：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①对超重人群和糖尿病人群来说，②</a:t>
            </a:r>
            <a:r>
              <a:rPr lang="zh-CN" altLang="en-US" sz="2800" b="1">
                <a:solidFill>
                  <a:srgbClr val="3615DF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因为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要控制摄入食物的总热量，③</a:t>
            </a:r>
            <a:r>
              <a:rPr lang="zh-CN" altLang="en-US" sz="2800" b="1">
                <a:solidFill>
                  <a:srgbClr val="3615DF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所以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要尽量少吃或不吃含糖量高的水果，④含糖量少的水果也要限制食用。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【解析】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题考查压缩语段的能力。第二段共三句话，第一句提出问题——超重人群和糖尿病人群如何吃水果（结论即为“果”）；接着，第二、三、四句给出解释：控制摄入食物的总热量，对含糖量较高的水果少吃或不吃；对含糖量较少的水果也要有所限制。（解释即为因）理清其中的因果关系，用</a:t>
            </a:r>
            <a:r>
              <a:rPr lang="zh-CN" altLang="en-US" sz="2800" b="1">
                <a:solidFill>
                  <a:srgbClr val="3615DF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因果复句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、简洁的语言表述即可。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Text Box 3"/>
          <p:cNvSpPr txBox="1"/>
          <p:nvPr/>
        </p:nvSpPr>
        <p:spPr>
          <a:xfrm>
            <a:off x="5188903" y="1278890"/>
            <a:ext cx="1765300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 typeface="Arial" pitchFamily="34" charset="0"/>
              <a:buNone/>
            </a:pPr>
            <a:r>
              <a:rPr lang="zh-CN" altLang="en-US" sz="4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复  句</a:t>
            </a:r>
            <a:endParaRPr lang="zh-CN" altLang="en-US" sz="4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F083F64-FA9D-48A1-B98D-416C3D7B4D74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9DAEA51-C865-4A68-AAA8-3406BB09E610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09600" y="2359660"/>
            <a:ext cx="11181080" cy="3634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复句由两个或两个以上意义相关，结构上互不作句子成分的分句组成。分句是结构上类似的单句而没有完整句调的语法单位。复句中的各个分句之间一般有停顿，书面上用逗号，分号或冒号表示;复句前后有隔离性语音停顿，书面上用句号或问号，叹号表示。语法上指能分成两个或两个以上相当于单句的分段的句子。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7" name="Rectangle 2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anchor="ctr"/>
          <a:lstStyle/>
          <a:p>
            <a:pPr algn="ctr" eaLnBrk="1" hangingPunct="1"/>
            <a:r>
              <a:rPr lang="zh-CN" altLang="en-US" sz="4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一、复句的类型</a:t>
            </a:r>
            <a:endParaRPr lang="zh-CN" altLang="en-US" sz="40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035" name="Rectangle 3"/>
          <p:cNvSpPr>
            <a:spLocks noGrp="1"/>
          </p:cNvSpPr>
          <p:nvPr>
            <p:ph idx="1" hasCustomPrompt="1"/>
          </p:nvPr>
        </p:nvSpPr>
        <p:spPr/>
        <p:txBody>
          <a:bodyPr wrap="square" lIns="91440" tIns="45720" rIns="91440" bIns="45720" anchor="t">
            <a:no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并列复句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：平列式、对比式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选择复句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：或此或彼、非此即彼、选一舍一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递进复句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：分句之间表示意义上层进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顺承</a:t>
            </a: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：按顺序叙述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因果复句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：前因后果、前果后因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转折复句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：重转式、轻转式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条件复句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：充分条件、必要条件、无条件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假设复句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：前句假设，后句是假设的结果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目的</a:t>
            </a: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：以、以便、为的是、免得、以免等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解说</a:t>
            </a:r>
            <a:r>
              <a:rPr lang="zh-CN" altLang="en-US" sz="2800" b="1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复句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：指不相连的复指中的复句。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68D6AE9-AD44-4B75-A8D9-CCD234A1C6F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47423A8-9325-4944-A4BD-6F435B0367C8}" type="slidenum">
              <a:rPr kumimoji="1" lang="en-US" altLang="zh-CN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6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440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440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500"/>
                                        <p:tgtEl>
                                          <p:spTgt spid="440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7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20370" y="1845310"/>
            <a:ext cx="11450955" cy="4920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en-US" altLang="zh-CN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</a:t>
            </a: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并列复句：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两个或两个以上的分句分别陈述几种事物，或者几种事情，或一种事情的的几个方面，分句之间是平行相对的并列关系。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又</a:t>
            </a:r>
            <a:r>
              <a:rPr lang="en-US" altLang="zh-CN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又</a:t>
            </a:r>
            <a:r>
              <a:rPr lang="en-US" altLang="zh-CN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         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既……又……         </a:t>
            </a: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一边</a:t>
            </a:r>
            <a:r>
              <a:rPr lang="en-US" altLang="zh-CN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一边</a:t>
            </a:r>
            <a:r>
              <a:rPr lang="en-US" altLang="zh-CN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endParaRPr lang="en-US" altLang="zh-CN"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是……不是……     </a:t>
            </a: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不是</a:t>
            </a:r>
            <a:r>
              <a:rPr lang="en-US" altLang="zh-CN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而是</a:t>
            </a:r>
            <a:r>
              <a:rPr lang="en-US" altLang="zh-CN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   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一方面……一方面……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有时……有时……  有的……有的……   </a:t>
            </a:r>
            <a:r>
              <a:rPr lang="zh-CN" altLang="en-US" sz="2600" b="1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同时，还，也，同样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它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既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不需要谁来施肥，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也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不需要谁来灌溉。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我们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不要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空话，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而要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行动。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从门到窗子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是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七步，从窗子到门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也是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七步。</a:t>
            </a:r>
            <a:endParaRPr kumimoji="0" lang="zh-CN" altLang="en-US" sz="2800" b="1" kern="1200" cap="none" spc="0" normalizeH="0" baseline="0" noProof="0">
              <a:solidFill>
                <a:srgbClr val="CC00C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en-US" altLang="zh-CN" sz="28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584450" y="966470"/>
            <a:ext cx="678688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lang="zh-CN" altLang="en-US" sz="4000" b="1" noProof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二、各类复句常用的关联词语</a:t>
            </a:r>
            <a:endParaRPr kumimoji="0" lang="zh-CN" altLang="en-US" sz="40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8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70840" y="1198245"/>
            <a:ext cx="11450955" cy="4920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en-US" altLang="zh-CN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2.</a:t>
            </a: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选择复句：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两个或两个以上的分句，分别说出两件或几件事，并且表示从中选择一件或几件。分句之间构成选择关系。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与其……不如……      宁可……也不……     或者……或者……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不是……就是……      要么……要么……     或许……或许……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可能……可能……      也许……也许……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作为一个有骨气的男儿，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与其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跪着生，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不如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站着死。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我们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宁可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挨批评，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也不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能昧着良心去搞假呀!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武松这一去，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或者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把老虎打死，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或者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被老虎吃掉，别无选择。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en-US" altLang="zh-CN" sz="28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9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70840" y="1198245"/>
            <a:ext cx="11450955" cy="4920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en-US" altLang="zh-CN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</a:t>
            </a: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递进复句：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后面分句的意思比前面分句的意思进了一层，分句之间是层进关系。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不但(不仅、不只、不光)……而且(还，也，又)……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尚且……何况(更不用说，还)……                   况且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甚至……     尤其是……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这种桥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不但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形式优美，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而且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结构坚固。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桥的设计完全合乎原理，施工技术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更是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巧妙绝伦。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他这样胆小的人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尚且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不怕，我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还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怕吗?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en-US" altLang="zh-CN" sz="28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10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70840" y="1198245"/>
            <a:ext cx="11450955" cy="4963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en-US" altLang="zh-CN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4.</a:t>
            </a: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顺承复句：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两个或两个以上的分句，一个接着一个的叙述连续发生的动作，或者接连发生的几件事情。分句之间有先后顺序。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……，又(还)……    于是……      先……，然后(再，接着)…… 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就，便，才，又，于是，然后，  接着，   </a:t>
            </a:r>
            <a:r>
              <a:rPr sz="2600" b="1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从而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首先(起初)……然后…… 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他们俩手拉着手，穿过树林，翻过山坡，回到草房。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起初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他们问我个人的情况，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然后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又问到有关革命形势的一些问题和镇头市敌驻军的动静。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吃过了饭，老秦跟小福去场里打谷子。</a:t>
            </a:r>
            <a:r>
              <a:rPr kumimoji="0" lang="en-US" altLang="zh-CN" sz="28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11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70840" y="999490"/>
            <a:ext cx="11450955" cy="5323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en-US" altLang="zh-CN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5.</a:t>
            </a: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因果复句：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前面分句说明原因，后面分句说出结果，可分为说明因果和推论因果。说明因果一个分句说明原因，另一分句说明由这个原因产生的结果，因和果是客观事实。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因为……所以……      由于……      ……， 因此……    既然……，就……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由于……因而……      因此，故此，故而   之所以……是因为……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既然(既是)……就(那就、便、又何必)……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我们主张积极的思想斗争，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因为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它是达到党内和革命团体内的团结使之利于战斗的武器。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哥哥嫂嫂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既然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扔开他像泼出去的水，他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又何必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恋恋不舍呢?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几房本家大约已经搬走了，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所以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很寂静。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由于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病魔缠身，两次体检未通过，他只好第二次踏进补习班的门槛。</a:t>
            </a:r>
            <a:r>
              <a:rPr kumimoji="0" lang="en-US" altLang="zh-CN" sz="28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12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70840" y="1198245"/>
            <a:ext cx="11450955" cy="4523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en-US" altLang="zh-CN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6.</a:t>
            </a: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转折复句：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后一分句的意思不是顺着前一个分句的意思说下去，而是作了一个转折，说出同前一分句相反、相对或部分相反的意思来。分句之间构成转折关系。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lang="zh-CN" alt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sz="2600" b="1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虽然(虽、尽管)……但是(但、可是、却、而、还是)……    ……，却…… </a:t>
            </a:r>
            <a:endParaRPr sz="2600" b="1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不是......而是</a:t>
            </a:r>
            <a:r>
              <a:rPr lang="en-US"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    </a:t>
            </a:r>
            <a:r>
              <a:rPr sz="26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但是，但，然而，只是，不过，倒，竟然</a:t>
            </a:r>
            <a:endParaRPr sz="2600" b="1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他小小年纪，胆量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可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不小啊。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虽然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我一见便知是闰土，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但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又不是我记忆上的闰土了。</a:t>
            </a:r>
            <a:endParaRPr kumimoji="0" lang="zh-CN" altLang="en-US" sz="26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我们几个苦口婆心地给他讲道理，他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竟然</a:t>
            </a:r>
            <a:r>
              <a:rPr kumimoji="0" lang="zh-CN" altLang="en-US" sz="26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一句也没听进去。</a:t>
            </a:r>
            <a:r>
              <a:rPr kumimoji="0" lang="en-US" altLang="zh-CN" sz="2800" b="1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13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70840" y="1198245"/>
            <a:ext cx="11450955" cy="4929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en-US" altLang="zh-CN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7.</a:t>
            </a: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条件复句：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前一个分句提出一个条件，后一个分句说明这个条件一旦实现所要产生的结果，分为一般条件句（充分、必要、充分必要）和排斥条件句。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kumimoji="0" lang="en-US" altLang="zh-CN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</a:t>
            </a: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）一般条件句：</a:t>
            </a:r>
            <a:r>
              <a:rPr lang="zh-CN" altLang="en-US" sz="2600" b="1" noProof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偏句提出条件，正句指出这种条件产生的结果。</a:t>
            </a: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◆</a:t>
            </a:r>
            <a:r>
              <a:rPr kumimoji="0" lang="zh-CN" altLang="en-US" sz="2600" b="1" kern="1200" cap="none" spc="0" normalizeH="0" baseline="0" noProof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充分条件：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一件事只需要一个条件，就可以出现相应的结果。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主要关联词语：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lang="zh-CN" altLang="en-US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只要</a:t>
            </a:r>
            <a:r>
              <a:rPr lang="en-US" altLang="zh-CN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就</a:t>
            </a:r>
            <a:r>
              <a:rPr lang="en-US" altLang="zh-CN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 </a:t>
            </a:r>
            <a:r>
              <a:rPr lang="zh-CN" altLang="en-US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既然</a:t>
            </a:r>
            <a:r>
              <a:rPr lang="en-US" altLang="zh-CN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就</a:t>
            </a:r>
            <a:r>
              <a:rPr lang="en-US" altLang="zh-CN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    </a:t>
            </a:r>
            <a:r>
              <a:rPr lang="zh-CN" altLang="en-US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凡是</a:t>
            </a:r>
            <a:r>
              <a:rPr lang="en-US" altLang="zh-CN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都</a:t>
            </a:r>
            <a:r>
              <a:rPr lang="en-US" altLang="zh-CN" sz="2600" b="1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endParaRPr lang="en-US" altLang="zh-CN" sz="2600" b="1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你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只要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在这签字，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就能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享受八折优惠购买本商场任何一款商品。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只要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不来台风，我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就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可以收几大箩桂花。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既然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你知道错了，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就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要彻底地改正，不能再重复犯同样的错误了。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6FA9526-7655-4E42-A64D-808A9935B428}" type="datetime1"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2024/9/5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 txBox="1">
            <a:spLocks noGrp="1"/>
          </p:cNvSpPr>
          <p:nvPr>
            <p:ph type="ftr" sz="quarter" idx="11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9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  </a:t>
            </a:r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B1D647-883D-4A22-AD1C-4980C93D235A}" type="slidenum">
              <a:rPr kumimoji="1" lang="en-US" altLang="zh-CN" sz="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14</a:t>
            </a:fld>
            <a:endParaRPr kumimoji="1" lang="en-US" altLang="zh-CN" sz="900" b="1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70205" y="1439545"/>
            <a:ext cx="11450955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endParaRPr kumimoji="0" lang="zh-CN" altLang="en-US" sz="2600" b="1" kern="1200" cap="none" spc="0" normalizeH="0" baseline="0" noProof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pitchFamily="34" charset="-122"/>
                <a:sym typeface="+mn-ea"/>
              </a:rPr>
              <a:t>◆</a:t>
            </a:r>
            <a:r>
              <a:rPr kumimoji="0" lang="zh-CN" altLang="en-US" sz="2600" b="1" kern="1200" cap="none" spc="0" normalizeH="0" baseline="0" noProof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必要条件：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一件事需要很多条件，其中有一个条件是必不可少的。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3615D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主要关联词语：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只有</a:t>
            </a:r>
            <a:r>
              <a:rPr kumimoji="0" lang="en-US" altLang="zh-CN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才</a:t>
            </a:r>
            <a:r>
              <a:rPr kumimoji="0" lang="en-US" altLang="zh-CN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       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除非</a:t>
            </a:r>
            <a:r>
              <a:rPr kumimoji="0" lang="en-US" altLang="zh-CN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才</a:t>
            </a:r>
            <a:r>
              <a:rPr kumimoji="0" lang="en-US" altLang="zh-CN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endParaRPr kumimoji="0" lang="en-US" altLang="zh-CN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rgbClr val="A718D6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例如: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你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只有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在这签字，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才</a:t>
            </a:r>
            <a:r>
              <a:rPr kumimoji="0" lang="zh-CN" altLang="en-US" sz="2600" b="1" kern="1200" cap="none" spc="0" normalizeH="0" baseline="0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能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享受八折优惠购买本商场的一款特价商品。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除非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你带着坚定的信念，不放弃的毅力，</a:t>
            </a:r>
            <a:r>
              <a:rPr kumimoji="0" lang="zh-CN" altLang="en-US" sz="2600" b="1" kern="1200" cap="none" spc="0" normalizeH="0" baseline="0" noProof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才</a:t>
            </a: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有可能取得成功，看到希望。</a:t>
            </a:r>
            <a:endParaRPr kumimoji="0" lang="zh-CN" altLang="en-US" sz="2600" b="1" kern="1200" cap="none" spc="0" normalizeH="0" baseline="0" noProof="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marR="0" defTabSz="914400">
              <a:lnSpc>
                <a:spcPct val="110000"/>
              </a:lnSpc>
              <a:buClrTx/>
              <a:buSzTx/>
              <a:buFontTx/>
              <a:buNone/>
              <a:defRPr/>
            </a:pPr>
            <a:r>
              <a:rPr kumimoji="0" lang="zh-CN" altLang="en-US" sz="2600" b="1" kern="1200" cap="none" spc="0" normalizeH="0" baseline="0" noProof="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</a:t>
            </a:r>
            <a:endParaRPr kumimoji="0" lang="en-US" altLang="zh-CN" sz="2800" b="1" kern="1200" cap="none" spc="0" normalizeH="0" baseline="0" noProof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https://d.book118.com/437002040046006032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楷体_GB2312</vt:lpstr>
      <vt:lpstr>Times New Roman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一、复句的类型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2024-09-05T01:11:10.636</cp:lastPrinted>
  <dcterms:created xsi:type="dcterms:W3CDTF">2024-09-04T17:11:10Z</dcterms:created>
  <dcterms:modified xsi:type="dcterms:W3CDTF">2024-09-04T17:11:12Z</dcterms:modified>
</cp:coreProperties>
</file>