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ULCSFW+MS-UIGothic"/>
      <p:regular r:id="rId18"/>
    </p:embeddedFont>
    <p:embeddedFont>
      <p:font typeface="KENNTI+GSWGIF+MicrosoftYaHei"/>
      <p:regular r:id="rId19"/>
    </p:embeddedFont>
    <p:embeddedFont>
      <p:font typeface="MOCGJE+SSHWEN+ArialMT"/>
      <p:regular r:id="rId20"/>
    </p:embeddedFont>
    <p:embeddedFont>
      <p:font typeface="KTWIJK+SPRAOW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D49FE-9867-4F69-9549-96F28DD8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F81C7-DC31-4566-82D0-9F62A2461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7A6D9-7929-4F62-89B5-BF49FB8FA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EE5C6-A7F5-44EF-9B9B-180242831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64F17C-20B2-45E6-8B7B-CB9A1E6E3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8747D-F86E-42C6-939D-5D0321BFB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811E2-F940-4321-BB97-6FC368FA7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3768E-6066-4694-9407-2DAD3C6A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11FAF-75B6-427D-9D2D-F0E9FD247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D2B97-DD06-4371-BB52-EB8148F9D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60787-A262-4427-9C90-FF78C7DB0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2100606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6008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4950">
                <a:solidFill>
                  <a:srgbClr val="754807"/>
                </a:solidFill>
                <a:latin typeface="ULCSFW+MS-UIGothic"/>
                <a:cs typeface="ULCSFW+MS-UIGothic"/>
              </a:rPr>
              <a:t>国位于朝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鲜</a:t>
            </a:r>
            <a:r>
              <a:rPr sz="4950">
                <a:solidFill>
                  <a:srgbClr val="754807"/>
                </a:solidFill>
                <a:latin typeface="ULCSFW+MS-UIGothic"/>
                <a:cs typeface="ULCSFW+MS-UIGothic"/>
              </a:rPr>
              <a:t>半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岛</a:t>
            </a:r>
            <a:r>
              <a:rPr sz="4950">
                <a:solidFill>
                  <a:srgbClr val="754807"/>
                </a:solidFill>
                <a:latin typeface="ULCSFW+MS-UIGothic"/>
                <a:cs typeface="ULCSFW+MS-UIGothic"/>
              </a:rPr>
              <a:t>南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ULCSFW+MS-UIGothic"/>
                <a:cs typeface="ULCSFW+MS-UIGothic"/>
              </a:rPr>
              <a:t>部的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754807"/>
                </a:solidFill>
                <a:latin typeface="ULCSFW+MS-UIGothic"/>
                <a:cs typeface="ULCSFW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KENNTI+GSWGIF+MicrosoftYaHei"/>
                <a:cs typeface="KENNTI+GSWGIF+MicrosoftYaHei"/>
              </a:rPr>
              <a:t>xx</a:t>
            </a:r>
            <a:r>
              <a:rPr sz="1800">
                <a:solidFill>
                  <a:srgbClr val="754807"/>
                </a:solidFill>
                <a:latin typeface="ULCSFW+MS-UIGothic"/>
                <a:cs typeface="ULCSFW+MS-UIGothic"/>
              </a:rPr>
              <a:t>年</a:t>
            </a:r>
            <a:r>
              <a:rPr sz="1800">
                <a:solidFill>
                  <a:srgbClr val="754807"/>
                </a:solidFill>
                <a:latin typeface="KENNTI+GSWGIF+MicrosoftYaHei"/>
                <a:cs typeface="KENNTI+GSWGIF+MicrosoftYaHei"/>
              </a:rPr>
              <a:t>xx</a:t>
            </a:r>
            <a:r>
              <a:rPr sz="1800">
                <a:solidFill>
                  <a:srgbClr val="754807"/>
                </a:solidFill>
                <a:latin typeface="ULCSFW+MS-UIGothic"/>
                <a:cs typeface="ULCSFW+MS-UIGothic"/>
              </a:rPr>
              <a:t>月</a:t>
            </a:r>
            <a:r>
              <a:rPr sz="1800">
                <a:solidFill>
                  <a:srgbClr val="754807"/>
                </a:solidFill>
                <a:latin typeface="KENNTI+GSWGIF+MicrosoftYaHei"/>
                <a:cs typeface="KENNTI+GSWGIF+MicrosoftYaHei"/>
              </a:rPr>
              <a:t>xx</a:t>
            </a:r>
            <a:r>
              <a:rPr sz="1800">
                <a:solidFill>
                  <a:srgbClr val="754807"/>
                </a:solidFill>
                <a:latin typeface="ULCSFW+MS-UIGothic"/>
                <a:cs typeface="ULCSFW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ULCSFW+MS-UIGothic"/>
                <a:cs typeface="ULCSFW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1840" y="1586420"/>
            <a:ext cx="2490691" cy="18090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MOCGJE+SSHWEN+ArialMT"/>
                <a:cs typeface="MOCGJE+SSHWEN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2400">
                <a:solidFill>
                  <a:srgbClr val="754807"/>
                </a:solidFill>
                <a:latin typeface="ULCSFW+MS-UIGothic"/>
                <a:cs typeface="ULCSFW+MS-UIGothic"/>
              </a:rPr>
              <a:t>国地理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754807"/>
                </a:solidFill>
                <a:latin typeface="ULCSFW+MS-UIGothic"/>
                <a:cs typeface="ULCSFW+MS-UIGothic"/>
              </a:rPr>
              <a:t>境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MOCGJE+SSHWEN+ArialMT"/>
                <a:cs typeface="MOCGJE+SSHWEN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2400">
                <a:solidFill>
                  <a:srgbClr val="754807"/>
                </a:solidFill>
                <a:latin typeface="ULCSFW+MS-UIGothic"/>
                <a:cs typeface="ULCSFW+MS-UIGothic"/>
              </a:rPr>
              <a:t>国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历</a:t>
            </a:r>
            <a:r>
              <a:rPr sz="2400">
                <a:solidFill>
                  <a:srgbClr val="754807"/>
                </a:solidFill>
                <a:latin typeface="ULCSFW+MS-UIGothic"/>
                <a:cs typeface="ULCSFW+MS-UIGothic"/>
              </a:rPr>
              <a:t>史背景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MOCGJE+SSHWEN+ArialMT"/>
                <a:cs typeface="MOCGJE+SSHWEN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2400">
                <a:solidFill>
                  <a:srgbClr val="754807"/>
                </a:solidFill>
                <a:latin typeface="ULCSFW+MS-UIGothic"/>
                <a:cs typeface="ULCSFW+MS-UIGothic"/>
              </a:rPr>
              <a:t>国文化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1840" y="31224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MOCGJE+SSHWEN+ArialMT"/>
                <a:cs typeface="MOCGJE+SSHWEN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2400">
                <a:solidFill>
                  <a:srgbClr val="754807"/>
                </a:solidFill>
                <a:latin typeface="ULCSFW+MS-UIGothic"/>
                <a:cs typeface="ULCSFW+MS-UIGothic"/>
              </a:rPr>
              <a:t>国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经济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61840" y="36349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MOCGJE+SSHWEN+ArialMT"/>
                <a:cs typeface="MOCGJE+SSHWEN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2400">
                <a:solidFill>
                  <a:srgbClr val="754807"/>
                </a:solidFill>
                <a:latin typeface="ULCSFW+MS-UIGothic"/>
                <a:cs typeface="ULCSFW+MS-UIGothic"/>
              </a:rPr>
              <a:t>国旅游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61840" y="414674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754807"/>
                </a:solidFill>
                <a:latin typeface="MOCGJE+SSHWEN+ArialMT"/>
                <a:cs typeface="MOCGJE+SSHWEN+ArialMT"/>
              </a:rPr>
              <a:t>•</a:t>
            </a:r>
            <a:r>
              <a:rPr sz="2450" spc="128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2400">
                <a:solidFill>
                  <a:srgbClr val="754807"/>
                </a:solidFill>
                <a:latin typeface="ULCSFW+MS-UIGothic"/>
                <a:cs typeface="ULCSFW+MS-UIGothic"/>
              </a:rPr>
              <a:t>国教育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KTWIJK+SPRAOW+MicrosoftYaHei-Bold"/>
                <a:cs typeface="KTWIJK+SPRAO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4500">
                <a:solidFill>
                  <a:srgbClr val="754807"/>
                </a:solidFill>
                <a:latin typeface="ULCSFW+MS-UIGothic"/>
                <a:cs typeface="ULCSFW+MS-UIGothic"/>
              </a:rPr>
              <a:t>国地理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环</a:t>
            </a:r>
            <a:r>
              <a:rPr sz="4500">
                <a:solidFill>
                  <a:srgbClr val="754807"/>
                </a:solidFill>
                <a:latin typeface="ULCSFW+MS-UIGothic"/>
                <a:cs typeface="ULCSFW+MS-UIGothic"/>
              </a:rPr>
              <a:t>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KTWIJK+SPRAOW+MicrosoftYaHei-Bold"/>
                <a:cs typeface="KTWIJK+SPRAO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国位于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东亚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地区，具体位于朝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的南部，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东临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日本海，西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接黄海，与中国、俄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斯和朝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接壤。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KTWIJK+SPRAOW+MicrosoftYaHei-Bold"/>
                <a:cs typeface="KTWIJK+SPRAOW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国的地理位置使其成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为东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地区的重要交通枢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纽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和物流中心，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也使其成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政治和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合作的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点地区。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地理特征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22208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国的地形多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，包括山地、丘陵和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平原。其中，山地和丘陵占全国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面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的</a:t>
            </a:r>
            <a:r>
              <a:rPr sz="135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70%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以上，主要集中在西部和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南部。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平原地区主要分布在中部和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南部沿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海地区，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些地区是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国的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中心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和人口密集区。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气候条件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6359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国属于温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海洋性气候，四季分明。春季温暖潮湿，夏季炎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多雨，秋季凉爽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18564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宜人，冬季寒冷干燥。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国的气候条件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对农业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渔业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和旅游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展有重要影响。同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，气候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化也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对韩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国社会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展和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境保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提出了挑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KTWIJK+SPRAOW+MicrosoftYaHei-Bold"/>
                <a:cs typeface="KTWIJK+SPRAO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4500">
                <a:solidFill>
                  <a:srgbClr val="754807"/>
                </a:solidFill>
                <a:latin typeface="ULCSFW+MS-UIGothic"/>
                <a:cs typeface="ULCSFW+MS-UIGothic"/>
              </a:rPr>
              <a:t>国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历</a:t>
            </a:r>
            <a:r>
              <a:rPr sz="4500">
                <a:solidFill>
                  <a:srgbClr val="754807"/>
                </a:solidFill>
                <a:latin typeface="ULCSFW+MS-UIGothic"/>
                <a:cs typeface="ULCSFW+MS-UIGothic"/>
              </a:rPr>
              <a:t>史背景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古代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ULCSFW+MS-UIGothic"/>
                <a:cs typeface="ULCSFW+MS-UIGothic"/>
              </a:rPr>
              <a:t>古朝</a:t>
            </a:r>
            <a:r>
              <a:rPr sz="2300" spc="23">
                <a:solidFill>
                  <a:srgbClr val="754807"/>
                </a:solidFill>
                <a:latin typeface="SimSun"/>
                <a:cs typeface="SimSun"/>
              </a:rPr>
              <a:t>鲜时</a:t>
            </a:r>
            <a:r>
              <a:rPr sz="2300">
                <a:solidFill>
                  <a:srgbClr val="754807"/>
                </a:solidFill>
                <a:latin typeface="ULCSFW+MS-UIGothic"/>
                <a:cs typeface="ULCSFW+MS-UIGothic"/>
              </a:rPr>
              <a:t>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8649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公元前</a:t>
            </a:r>
            <a:r>
              <a:rPr sz="150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1000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年至公元</a:t>
            </a:r>
            <a:r>
              <a:rPr sz="150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4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国地区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入古朝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鲜时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期的文化和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政治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展主要受中国和日本的影响。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ULCSFW+MS-UIGothic"/>
                <a:cs typeface="ULCSFW+MS-UIGothic"/>
              </a:rPr>
              <a:t>三国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时</a:t>
            </a:r>
            <a:r>
              <a:rPr sz="2300">
                <a:solidFill>
                  <a:srgbClr val="754807"/>
                </a:solidFill>
                <a:latin typeface="ULCSFW+MS-UIGothic"/>
                <a:cs typeface="ULCSFW+MS-UIGothic"/>
              </a:rPr>
              <a:t>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公元</a:t>
            </a:r>
            <a:r>
              <a:rPr sz="150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4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到</a:t>
            </a:r>
            <a:r>
              <a:rPr sz="150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7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国地区分裂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高句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、百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济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和新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三个国家，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史上的一个重要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段，各国的文化和政治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展都取得了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中世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ULCSFW+MS-UIGothic"/>
                <a:cs typeface="ULCSFW+MS-UIGothic"/>
              </a:rPr>
              <a:t>高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丽</a:t>
            </a:r>
            <a:r>
              <a:rPr sz="1550" spc="25">
                <a:solidFill>
                  <a:srgbClr val="754807"/>
                </a:solidFill>
                <a:latin typeface="ULCSFW+MS-UIGothic"/>
                <a:cs typeface="ULCSFW+MS-UIGothic"/>
              </a:rPr>
              <a:t>王朝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公元</a:t>
            </a:r>
            <a:r>
              <a:rPr sz="135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918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年至</a:t>
            </a:r>
            <a:r>
              <a:rPr sz="135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1392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年，高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王朝是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史上的一个重要王朝，它在政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治、文化和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方面都取得了巨大的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成就。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LCSFW+MS-UIGothic"/>
                <a:cs typeface="ULCSFW+MS-UIGothic"/>
              </a:rPr>
              <a:t>李氏朝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 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2476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公元</a:t>
            </a:r>
            <a:r>
              <a:rPr sz="1350">
                <a:solidFill>
                  <a:srgbClr val="FFFFFF"/>
                </a:solidFill>
                <a:latin typeface="KENNTI+GSWGIF+MicrosoftYaHei"/>
                <a:cs typeface="KENNTI+GSWGIF+MicrosoftYaHei"/>
              </a:rPr>
              <a:t>1392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年至</a:t>
            </a:r>
            <a:r>
              <a:rPr sz="1350">
                <a:solidFill>
                  <a:srgbClr val="FFFFFF"/>
                </a:solidFill>
                <a:latin typeface="KENNTI+GSWGIF+MicrosoftYaHei"/>
                <a:cs typeface="KENNTI+GSWGIF+MicrosoftYaHei"/>
              </a:rPr>
              <a:t>1910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年，李氏朝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鲜时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史上最后一个封建王朝，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期的政治和社会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展相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对稳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定，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文化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FFFFFF"/>
                </a:solidFill>
                <a:latin typeface="ULCSFW+MS-UIGothic"/>
                <a:cs typeface="ULCSFW+MS-UIGothic"/>
              </a:rPr>
              <a:t>也取得了巨大的成就。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近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代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ULCSFW+MS-UIGothic"/>
                <a:cs typeface="ULCSFW+MS-UIGothic"/>
              </a:rPr>
              <a:t>日本殖民地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时</a:t>
            </a:r>
            <a:r>
              <a:rPr sz="1550">
                <a:solidFill>
                  <a:srgbClr val="754807"/>
                </a:solidFill>
                <a:latin typeface="ULCSFW+MS-UIGothic"/>
                <a:cs typeface="ULCSFW+MS-UIGothic"/>
              </a:rPr>
              <a:t>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3043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公元</a:t>
            </a:r>
            <a:r>
              <a:rPr sz="135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1910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年至</a:t>
            </a:r>
            <a:r>
              <a:rPr sz="135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1945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年，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国被日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本殖民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对韩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国的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政治、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和社会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展造成了巨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大的影响。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现</a:t>
            </a:r>
            <a:r>
              <a:rPr sz="1550" spc="25">
                <a:solidFill>
                  <a:srgbClr val="754807"/>
                </a:solidFill>
                <a:latin typeface="ULCSFW+MS-UIGothic"/>
                <a:cs typeface="ULCSFW+MS-UIGothic"/>
              </a:rPr>
              <a:t>代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1550">
                <a:solidFill>
                  <a:srgbClr val="754807"/>
                </a:solidFill>
                <a:latin typeface="ULCSFW+MS-UIGothic"/>
                <a:cs typeface="ULCSFW+MS-UIGothic"/>
              </a:rPr>
              <a:t>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231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争和分裂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史，最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在</a:t>
            </a:r>
            <a:r>
              <a:rPr sz="135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1948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年建立了大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民国，并逐步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展成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一个工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LCSFW+MS-UIGothic"/>
                <a:cs typeface="ULCSFW+MS-UIGothic"/>
              </a:rPr>
              <a:t>化国家。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KTWIJK+SPRAOW+MicrosoftYaHei-Bold"/>
                <a:cs typeface="KTWIJK+SPRAO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韩</a:t>
            </a:r>
            <a:r>
              <a:rPr sz="4500">
                <a:solidFill>
                  <a:srgbClr val="754807"/>
                </a:solidFill>
                <a:latin typeface="ULCSFW+MS-UIGothic"/>
                <a:cs typeface="ULCSFW+MS-UIGothic"/>
              </a:rPr>
              <a:t>国文化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传统</a:t>
            </a: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TWIJK+SPRAOW+MicrosoftYaHei-Bold"/>
                <a:cs typeface="KTWIJK+SPRAO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TWIJK+SPRAOW+MicrosoftYaHei-Bold"/>
                <a:cs typeface="KTWIJK+SPRAO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TWIJK+SPRAOW+MicrosoftYaHei-Bold"/>
                <a:cs typeface="KTWIJK+SPRAO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ULCSFW+MS-UIGothic"/>
                <a:cs typeface="ULCSFW+MS-UIGothic"/>
              </a:rPr>
              <a:t>儒家文化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ULCSFW+MS-UIGothic"/>
                <a:cs typeface="ULCSFW+MS-UIGothic"/>
              </a:rPr>
              <a:t>佛教文化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754807"/>
                </a:solidFill>
                <a:latin typeface="ULCSFW+MS-UIGothic"/>
                <a:cs typeface="ULCSFW+MS-UIGothic"/>
              </a:rPr>
              <a:t>民</a:t>
            </a:r>
            <a:r>
              <a:rPr sz="2000" spc="25">
                <a:solidFill>
                  <a:srgbClr val="754807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754807"/>
                </a:solidFill>
                <a:latin typeface="ULCSFW+MS-UIGothic"/>
                <a:cs typeface="ULCSFW+MS-UIGothic"/>
              </a:rPr>
              <a:t>信仰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文化深受儒家思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想影响，注重家庭、孝道、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、礼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等价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佛教在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史上扮演重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要角色，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国的哲学、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和文学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生了深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影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响。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信仰丰富多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包括神灵、巫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水等，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了人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自然的敬畏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和祈求。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754807"/>
                </a:solidFill>
                <a:latin typeface="ULCSFW+MS-UIGothic"/>
                <a:cs typeface="ULCSFW+MS-UIGothic"/>
              </a:rPr>
              <a:t>代文化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ULCSFW+MS-UIGothic"/>
                <a:cs typeface="ULCSFW+MS-UIGothic"/>
              </a:rPr>
              <a:t>流行音</a:t>
            </a:r>
            <a:r>
              <a:rPr sz="2300">
                <a:solidFill>
                  <a:srgbClr val="754807"/>
                </a:solidFill>
                <a:latin typeface="SimSun"/>
                <a:cs typeface="SimSun"/>
              </a:rPr>
              <a:t>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ULCSFW+MS-UIGothic"/>
                <a:cs typeface="ULCSFW+MS-UIGothic"/>
              </a:rPr>
              <a:t>影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视产业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754807"/>
                </a:solidFill>
                <a:latin typeface="ULCSFW+MS-UIGothic"/>
                <a:cs typeface="ULCSFW+MS-UIGothic"/>
              </a:rPr>
              <a:t>尚潮流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国流行音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（</a:t>
            </a:r>
            <a:r>
              <a:rPr sz="1500">
                <a:solidFill>
                  <a:srgbClr val="000000"/>
                </a:solidFill>
                <a:latin typeface="KENNTI+GSWGIF+MicrosoftYaHei"/>
                <a:cs typeface="KENNTI+GSWGIF+MicrosoftYaHei"/>
              </a:rPr>
              <a:t>K-pop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）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在全球范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内广受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迎，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以其独特的音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乐风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格和包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装方式吸引了众多粉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丝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影和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电视剧产业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达，以高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量的制作和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故事情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吸引了大量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韩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在世界上具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有影响力，引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着潮流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，尤其在年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人中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受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CSFW+MS-UIGothic"/>
                <a:cs typeface="ULCSFW+MS-UIGothic"/>
              </a:rPr>
              <a:t>追捧。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https://d.book118.com/437021006063006042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ULCSFW+MS-UIGothic</vt:lpstr>
      <vt:lpstr>KENNTI+GSWGIF+MicrosoftYaHei</vt:lpstr>
      <vt:lpstr>Times New Roman</vt:lpstr>
      <vt:lpstr>MOCGJE+SSHWEN+ArialMT</vt:lpstr>
      <vt:lpstr>KTWIJK+SPRAOW+MicrosoftYaHei-Bold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2024-09-15T16:50:37.157</cp:lastPrinted>
  <dcterms:created xsi:type="dcterms:W3CDTF">2024-09-15T08:50:37Z</dcterms:created>
  <dcterms:modified xsi:type="dcterms:W3CDTF">2024-09-15T08:50:38Z</dcterms:modified>
</cp:coreProperties>
</file>